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0" r:id="rId1"/>
  </p:sldMasterIdLst>
  <p:notesMasterIdLst>
    <p:notesMasterId r:id="rId32"/>
  </p:notesMasterIdLst>
  <p:sldIdLst>
    <p:sldId id="299" r:id="rId2"/>
    <p:sldId id="301" r:id="rId3"/>
    <p:sldId id="377" r:id="rId4"/>
    <p:sldId id="302" r:id="rId5"/>
    <p:sldId id="378" r:id="rId6"/>
    <p:sldId id="336" r:id="rId7"/>
    <p:sldId id="303" r:id="rId8"/>
    <p:sldId id="342" r:id="rId9"/>
    <p:sldId id="348" r:id="rId10"/>
    <p:sldId id="345" r:id="rId11"/>
    <p:sldId id="347" r:id="rId12"/>
    <p:sldId id="350" r:id="rId13"/>
    <p:sldId id="351" r:id="rId14"/>
    <p:sldId id="357" r:id="rId15"/>
    <p:sldId id="358" r:id="rId16"/>
    <p:sldId id="360" r:id="rId17"/>
    <p:sldId id="361" r:id="rId18"/>
    <p:sldId id="362" r:id="rId19"/>
    <p:sldId id="374" r:id="rId20"/>
    <p:sldId id="373" r:id="rId21"/>
    <p:sldId id="375" r:id="rId22"/>
    <p:sldId id="353" r:id="rId23"/>
    <p:sldId id="356" r:id="rId24"/>
    <p:sldId id="376" r:id="rId25"/>
    <p:sldId id="364" r:id="rId26"/>
    <p:sldId id="365" r:id="rId27"/>
    <p:sldId id="366" r:id="rId28"/>
    <p:sldId id="367" r:id="rId29"/>
    <p:sldId id="369" r:id="rId30"/>
    <p:sldId id="370" r:id="rId31"/>
  </p:sldIdLst>
  <p:sldSz cx="9144000" cy="5143500" type="screen16x9"/>
  <p:notesSz cx="6858000" cy="9144000"/>
  <p:embeddedFontLst>
    <p:embeddedFont>
      <p:font typeface="Verdana" pitchFamily="34" charset="0"/>
      <p:regular r:id="rId33"/>
      <p:bold r:id="rId34"/>
      <p:italic r:id="rId35"/>
      <p:boldItalic r:id="rId36"/>
    </p:embeddedFont>
    <p:embeddedFont>
      <p:font typeface="News Cycle" charset="2"/>
      <p:regular r:id="rId37"/>
      <p:bold r:id="rId38"/>
    </p:embeddedFont>
    <p:embeddedFont>
      <p:font typeface="MS Mincho" pitchFamily="49" charset="-128"/>
      <p:regular r:id="rId39"/>
    </p:embeddedFont>
    <p:embeddedFont>
      <p:font typeface="Calibri" pitchFamily="34" charset="0"/>
      <p:regular r:id="rId40"/>
      <p:bold r:id="rId41"/>
      <p:italic r:id="rId42"/>
      <p:boldItalic r:id="rId43"/>
    </p:embeddedFont>
    <p:embeddedFont>
      <p:font typeface="Cabin Condensed SemiBold" charset="0"/>
      <p:regular r:id="rId44"/>
      <p:bold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extLst>
      <p:ext uri="{19B8F6BF-5375-455C-9EA6-DF929625EA0E}">
        <p15:presenceInfo xmlns="" xmlns:p15="http://schemas.microsoft.com/office/powerpoint/2012/main" userId="Ad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41A5C919-1BB1-4913-8758-00A2290747ED}">
  <a:tblStyle styleId="{41A5C919-1BB1-4913-8758-00A2290747E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121F8420-134B-4DD8-AFBF-2604A21F661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7" d="100"/>
          <a:sy n="147" d="100"/>
        </p:scale>
        <p:origin x="-594" y="-10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80245812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ChangeArrowheads="1" noTextEdit="1"/>
          </p:cNvSpPr>
          <p:nvPr>
            <p:ph type="sldImg"/>
          </p:nvPr>
        </p:nvSpPr>
        <p:spPr>
          <a:xfrm>
            <a:off x="381000" y="685800"/>
            <a:ext cx="6096000" cy="3429000"/>
          </a:xfrm>
          <a:ln/>
        </p:spPr>
      </p:sp>
      <p:sp>
        <p:nvSpPr>
          <p:cNvPr id="71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altLang="vi-VN" smtClean="0">
              <a:latin typeface="Arial" panose="020B0604020202020204" pitchFamily="34" charset="0"/>
            </a:endParaRPr>
          </a:p>
        </p:txBody>
      </p:sp>
      <p:sp>
        <p:nvSpPr>
          <p:cNvPr id="7172" name="Slide Number Placeholder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382E3FA-8E17-4110-BF41-A8345CEF9F97}" type="slidenum">
              <a:rPr lang="en-US" altLang="vi-VN" smtClean="0"/>
              <a:pPr/>
              <a:t>1</a:t>
            </a:fld>
            <a:endParaRPr lang="en-US" altLang="vi-VN" smtClean="0"/>
          </a:p>
        </p:txBody>
      </p:sp>
    </p:spTree>
    <p:extLst>
      <p:ext uri="{BB962C8B-B14F-4D97-AF65-F5344CB8AC3E}">
        <p14:creationId xmlns:p14="http://schemas.microsoft.com/office/powerpoint/2010/main" val="3390933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4396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53878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240539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420858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55677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7681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9884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750179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28545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8300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66066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25116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35f391192_0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35f391192_0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989150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374977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99695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136081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9347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9347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603376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72516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56630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195997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375843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084348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32418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91185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ChangeArrowheads="1" noTextEdit="1"/>
          </p:cNvSpPr>
          <p:nvPr>
            <p:ph type="sldImg"/>
          </p:nvPr>
        </p:nvSpPr>
        <p:spPr>
          <a:xfrm>
            <a:off x="381000" y="685800"/>
            <a:ext cx="6096000" cy="3429000"/>
          </a:xfrm>
          <a:ln/>
        </p:spPr>
      </p:sp>
      <p:sp>
        <p:nvSpPr>
          <p:cNvPr id="71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altLang="vi-VN" smtClean="0">
              <a:latin typeface="Arial" panose="020B0604020202020204" pitchFamily="34" charset="0"/>
            </a:endParaRPr>
          </a:p>
        </p:txBody>
      </p:sp>
      <p:sp>
        <p:nvSpPr>
          <p:cNvPr id="7172" name="Slide Number Placeholder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382E3FA-8E17-4110-BF41-A8345CEF9F97}" type="slidenum">
              <a:rPr lang="en-US" altLang="vi-VN" smtClean="0"/>
              <a:pPr/>
              <a:t>30</a:t>
            </a:fld>
            <a:endParaRPr lang="en-US" altLang="vi-VN" smtClean="0"/>
          </a:p>
        </p:txBody>
      </p:sp>
    </p:spTree>
    <p:extLst>
      <p:ext uri="{BB962C8B-B14F-4D97-AF65-F5344CB8AC3E}">
        <p14:creationId xmlns:p14="http://schemas.microsoft.com/office/powerpoint/2010/main" val="5395022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4"/>
        <p:cNvGrpSpPr/>
        <p:nvPr/>
      </p:nvGrpSpPr>
      <p:grpSpPr>
        <a:xfrm>
          <a:off x="0" y="0"/>
          <a:ext cx="0" cy="0"/>
          <a:chOff x="0" y="0"/>
          <a:chExt cx="0" cy="0"/>
        </a:xfrm>
      </p:grpSpPr>
      <p:sp>
        <p:nvSpPr>
          <p:cNvPr id="15" name="Google Shape;15;p3"/>
          <p:cNvSpPr/>
          <p:nvPr/>
        </p:nvSpPr>
        <p:spPr>
          <a:xfrm>
            <a:off x="5901817" y="742300"/>
            <a:ext cx="3809100" cy="3809100"/>
          </a:xfrm>
          <a:prstGeom prst="chord">
            <a:avLst>
              <a:gd name="adj1" fmla="val 2700000"/>
              <a:gd name="adj2" fmla="val 18900274"/>
            </a:avLst>
          </a:prstGeom>
          <a:solidFill>
            <a:srgbClr val="00A4CA">
              <a:alpha val="100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3"/>
          <p:cNvSpPr/>
          <p:nvPr/>
        </p:nvSpPr>
        <p:spPr>
          <a:xfrm>
            <a:off x="7664350" y="306375"/>
            <a:ext cx="1737000" cy="1737000"/>
          </a:xfrm>
          <a:prstGeom prst="chord">
            <a:avLst>
              <a:gd name="adj1" fmla="val 2700000"/>
              <a:gd name="adj2" fmla="val 18900274"/>
            </a:avLst>
          </a:prstGeom>
          <a:solidFill>
            <a:srgbClr val="00A4CA">
              <a:alpha val="100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3"/>
          <p:cNvSpPr txBox="1">
            <a:spLocks noGrp="1"/>
          </p:cNvSpPr>
          <p:nvPr>
            <p:ph type="ctrTitle"/>
          </p:nvPr>
        </p:nvSpPr>
        <p:spPr>
          <a:xfrm>
            <a:off x="939450" y="2129900"/>
            <a:ext cx="4775400" cy="5127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18" name="Google Shape;18;p3"/>
          <p:cNvSpPr txBox="1">
            <a:spLocks noGrp="1"/>
          </p:cNvSpPr>
          <p:nvPr>
            <p:ph type="subTitle" idx="1"/>
          </p:nvPr>
        </p:nvSpPr>
        <p:spPr>
          <a:xfrm>
            <a:off x="939450" y="2663225"/>
            <a:ext cx="4775400" cy="3504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2200"/>
              <a:buNone/>
              <a:defRPr sz="2200">
                <a:solidFill>
                  <a:schemeClr val="dk2"/>
                </a:solidFill>
              </a:defRPr>
            </a:lvl1pPr>
            <a:lvl2pPr lvl="1" rtl="0">
              <a:spcBef>
                <a:spcPts val="0"/>
              </a:spcBef>
              <a:spcAft>
                <a:spcPts val="0"/>
              </a:spcAft>
              <a:buClr>
                <a:schemeClr val="dk2"/>
              </a:buClr>
              <a:buSzPts val="2800"/>
              <a:buNone/>
              <a:defRPr sz="2800">
                <a:solidFill>
                  <a:schemeClr val="dk2"/>
                </a:solidFill>
              </a:defRPr>
            </a:lvl2pPr>
            <a:lvl3pPr lvl="2" rtl="0">
              <a:spcBef>
                <a:spcPts val="0"/>
              </a:spcBef>
              <a:spcAft>
                <a:spcPts val="0"/>
              </a:spcAft>
              <a:buClr>
                <a:schemeClr val="dk2"/>
              </a:buClr>
              <a:buSzPts val="2800"/>
              <a:buNone/>
              <a:defRPr sz="2800">
                <a:solidFill>
                  <a:schemeClr val="dk2"/>
                </a:solidFill>
              </a:defRPr>
            </a:lvl3pPr>
            <a:lvl4pPr lvl="3" rtl="0">
              <a:spcBef>
                <a:spcPts val="0"/>
              </a:spcBef>
              <a:spcAft>
                <a:spcPts val="0"/>
              </a:spcAft>
              <a:buClr>
                <a:schemeClr val="dk2"/>
              </a:buClr>
              <a:buSzPts val="2800"/>
              <a:buNone/>
              <a:defRPr sz="2800">
                <a:solidFill>
                  <a:schemeClr val="dk2"/>
                </a:solidFill>
              </a:defRPr>
            </a:lvl4pPr>
            <a:lvl5pPr lvl="4" rtl="0">
              <a:spcBef>
                <a:spcPts val="0"/>
              </a:spcBef>
              <a:spcAft>
                <a:spcPts val="0"/>
              </a:spcAft>
              <a:buClr>
                <a:schemeClr val="dk2"/>
              </a:buClr>
              <a:buSzPts val="2800"/>
              <a:buNone/>
              <a:defRPr sz="2800">
                <a:solidFill>
                  <a:schemeClr val="dk2"/>
                </a:solidFill>
              </a:defRPr>
            </a:lvl5pPr>
            <a:lvl6pPr lvl="5" rtl="0">
              <a:spcBef>
                <a:spcPts val="0"/>
              </a:spcBef>
              <a:spcAft>
                <a:spcPts val="0"/>
              </a:spcAft>
              <a:buClr>
                <a:schemeClr val="dk2"/>
              </a:buClr>
              <a:buSzPts val="2800"/>
              <a:buNone/>
              <a:defRPr sz="2800">
                <a:solidFill>
                  <a:schemeClr val="dk2"/>
                </a:solidFill>
              </a:defRPr>
            </a:lvl6pPr>
            <a:lvl7pPr lvl="6" rtl="0">
              <a:spcBef>
                <a:spcPts val="0"/>
              </a:spcBef>
              <a:spcAft>
                <a:spcPts val="0"/>
              </a:spcAft>
              <a:buClr>
                <a:schemeClr val="dk2"/>
              </a:buClr>
              <a:buSzPts val="2800"/>
              <a:buNone/>
              <a:defRPr sz="2800">
                <a:solidFill>
                  <a:schemeClr val="dk2"/>
                </a:solidFill>
              </a:defRPr>
            </a:lvl7pPr>
            <a:lvl8pPr lvl="7" rtl="0">
              <a:spcBef>
                <a:spcPts val="0"/>
              </a:spcBef>
              <a:spcAft>
                <a:spcPts val="0"/>
              </a:spcAft>
              <a:buClr>
                <a:schemeClr val="dk2"/>
              </a:buClr>
              <a:buSzPts val="2800"/>
              <a:buNone/>
              <a:defRPr sz="2800">
                <a:solidFill>
                  <a:schemeClr val="dk2"/>
                </a:solidFill>
              </a:defRPr>
            </a:lvl8pPr>
            <a:lvl9pPr lvl="8" rtl="0">
              <a:spcBef>
                <a:spcPts val="0"/>
              </a:spcBef>
              <a:spcAft>
                <a:spcPts val="0"/>
              </a:spcAft>
              <a:buClr>
                <a:schemeClr val="dk2"/>
              </a:buClr>
              <a:buSzPts val="2800"/>
              <a:buNone/>
              <a:defRPr sz="2800">
                <a:solidFill>
                  <a:schemeClr val="dk2"/>
                </a:solidFill>
              </a:defRPr>
            </a:lvl9pPr>
          </a:lstStyle>
          <a:p>
            <a:endParaRPr/>
          </a:p>
        </p:txBody>
      </p:sp>
      <p:pic>
        <p:nvPicPr>
          <p:cNvPr id="19" name="Google Shape;19;p3"/>
          <p:cNvPicPr preferRelativeResize="0"/>
          <p:nvPr/>
        </p:nvPicPr>
        <p:blipFill rotWithShape="1">
          <a:blip r:embed="rId2">
            <a:alphaModFix/>
          </a:blip>
          <a:srcRect r="3660"/>
          <a:stretch/>
        </p:blipFill>
        <p:spPr>
          <a:xfrm>
            <a:off x="6164275" y="1132750"/>
            <a:ext cx="2979725" cy="3505851"/>
          </a:xfrm>
          <a:prstGeom prst="rect">
            <a:avLst/>
          </a:prstGeom>
          <a:noFill/>
          <a:ln>
            <a:noFill/>
          </a:ln>
          <a:effectLst>
            <a:outerShdw blurRad="28575" dist="28575" algn="bl" rotWithShape="0">
              <a:schemeClr val="dk1">
                <a:alpha val="10000"/>
              </a:schemeClr>
            </a:outerShdw>
          </a:effectLst>
        </p:spPr>
      </p:pic>
      <p:sp>
        <p:nvSpPr>
          <p:cNvPr id="20" name="Google Shape;20;p3"/>
          <p:cNvSpPr/>
          <p:nvPr/>
        </p:nvSpPr>
        <p:spPr>
          <a:xfrm rot="10800000">
            <a:off x="-143577" y="2091150"/>
            <a:ext cx="961200" cy="961200"/>
          </a:xfrm>
          <a:prstGeom prst="chord">
            <a:avLst>
              <a:gd name="adj1" fmla="val 2700000"/>
              <a:gd name="adj2" fmla="val 1890027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11"/>
          <p:cNvSpPr/>
          <p:nvPr/>
        </p:nvSpPr>
        <p:spPr>
          <a:xfrm>
            <a:off x="5901817" y="742300"/>
            <a:ext cx="3809100" cy="3809100"/>
          </a:xfrm>
          <a:prstGeom prst="chord">
            <a:avLst>
              <a:gd name="adj1" fmla="val 2700000"/>
              <a:gd name="adj2" fmla="val 18900274"/>
            </a:avLst>
          </a:prstGeom>
          <a:solidFill>
            <a:srgbClr val="00A4CA">
              <a:alpha val="100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11"/>
          <p:cNvSpPr/>
          <p:nvPr/>
        </p:nvSpPr>
        <p:spPr>
          <a:xfrm>
            <a:off x="7664350" y="306375"/>
            <a:ext cx="1737000" cy="1737000"/>
          </a:xfrm>
          <a:prstGeom prst="chord">
            <a:avLst>
              <a:gd name="adj1" fmla="val 2700000"/>
              <a:gd name="adj2" fmla="val 18900274"/>
            </a:avLst>
          </a:prstGeom>
          <a:solidFill>
            <a:srgbClr val="00A4CA">
              <a:alpha val="100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11"/>
          <p:cNvSpPr txBox="1">
            <a:spLocks noGrp="1"/>
          </p:cNvSpPr>
          <p:nvPr>
            <p:ph type="sldNum" idx="12"/>
          </p:nvPr>
        </p:nvSpPr>
        <p:spPr>
          <a:xfrm>
            <a:off x="8603825" y="4730500"/>
            <a:ext cx="349200" cy="279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Image background">
  <p:cSld name="BLANK_1_1">
    <p:spTree>
      <p:nvGrpSpPr>
        <p:cNvPr id="1" name="Shape 101"/>
        <p:cNvGrpSpPr/>
        <p:nvPr/>
      </p:nvGrpSpPr>
      <p:grpSpPr>
        <a:xfrm>
          <a:off x="0" y="0"/>
          <a:ext cx="0" cy="0"/>
          <a:chOff x="0" y="0"/>
          <a:chExt cx="0" cy="0"/>
        </a:xfrm>
      </p:grpSpPr>
      <p:grpSp>
        <p:nvGrpSpPr>
          <p:cNvPr id="102" name="Google Shape;102;p13"/>
          <p:cNvGrpSpPr/>
          <p:nvPr/>
        </p:nvGrpSpPr>
        <p:grpSpPr>
          <a:xfrm>
            <a:off x="-7278" y="-25"/>
            <a:ext cx="9154509" cy="5147262"/>
            <a:chOff x="2415126" y="2459954"/>
            <a:chExt cx="3373193" cy="1897678"/>
          </a:xfrm>
        </p:grpSpPr>
        <p:sp>
          <p:nvSpPr>
            <p:cNvPr id="103" name="Google Shape;103;p13"/>
            <p:cNvSpPr/>
            <p:nvPr/>
          </p:nvSpPr>
          <p:spPr>
            <a:xfrm>
              <a:off x="2415126" y="2459954"/>
              <a:ext cx="1233400" cy="1897678"/>
            </a:xfrm>
            <a:custGeom>
              <a:avLst/>
              <a:gdLst/>
              <a:ahLst/>
              <a:cxnLst/>
              <a:rect l="l" t="t" r="r" b="b"/>
              <a:pathLst>
                <a:path w="1233400" h="1897678" extrusionOk="0">
                  <a:moveTo>
                    <a:pt x="636027" y="948839"/>
                  </a:moveTo>
                  <a:cubicBezTo>
                    <a:pt x="636027" y="530634"/>
                    <a:pt x="880128" y="169454"/>
                    <a:pt x="1233609" y="0"/>
                  </a:cubicBezTo>
                  <a:lnTo>
                    <a:pt x="0" y="0"/>
                  </a:lnTo>
                  <a:lnTo>
                    <a:pt x="0" y="1897679"/>
                  </a:lnTo>
                  <a:lnTo>
                    <a:pt x="1233609" y="1897679"/>
                  </a:lnTo>
                  <a:cubicBezTo>
                    <a:pt x="880128" y="1728225"/>
                    <a:pt x="636027" y="1367045"/>
                    <a:pt x="636027" y="948839"/>
                  </a:cubicBezTo>
                  <a:close/>
                </a:path>
              </a:pathLst>
            </a:custGeom>
            <a:solidFill>
              <a:srgbClr val="FFFFFF">
                <a:alpha val="687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04" name="Google Shape;104;p13"/>
            <p:cNvSpPr/>
            <p:nvPr/>
          </p:nvSpPr>
          <p:spPr>
            <a:xfrm>
              <a:off x="4556676" y="2459954"/>
              <a:ext cx="1231643" cy="1897678"/>
            </a:xfrm>
            <a:custGeom>
              <a:avLst/>
              <a:gdLst/>
              <a:ahLst/>
              <a:cxnLst/>
              <a:rect l="l" t="t" r="r" b="b"/>
              <a:pathLst>
                <a:path w="1231643" h="1897678" extrusionOk="0">
                  <a:moveTo>
                    <a:pt x="0" y="0"/>
                  </a:moveTo>
                  <a:cubicBezTo>
                    <a:pt x="353481" y="169454"/>
                    <a:pt x="597582" y="530634"/>
                    <a:pt x="597582" y="948839"/>
                  </a:cubicBezTo>
                  <a:cubicBezTo>
                    <a:pt x="597582" y="1367045"/>
                    <a:pt x="353481" y="1728225"/>
                    <a:pt x="0" y="1897679"/>
                  </a:cubicBezTo>
                  <a:lnTo>
                    <a:pt x="1231852" y="1897679"/>
                  </a:lnTo>
                  <a:lnTo>
                    <a:pt x="1231852" y="0"/>
                  </a:lnTo>
                  <a:close/>
                </a:path>
              </a:pathLst>
            </a:custGeom>
            <a:solidFill>
              <a:srgbClr val="FFFFFF">
                <a:alpha val="687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105" name="Google Shape;105;p13"/>
          <p:cNvSpPr txBox="1">
            <a:spLocks noGrp="1"/>
          </p:cNvSpPr>
          <p:nvPr>
            <p:ph type="sldNum" idx="12"/>
          </p:nvPr>
        </p:nvSpPr>
        <p:spPr>
          <a:xfrm>
            <a:off x="8603825" y="4730500"/>
            <a:ext cx="349200" cy="279900"/>
          </a:xfrm>
          <a:prstGeom prst="rect">
            <a:avLst/>
          </a:prstGeom>
        </p:spPr>
        <p:txBody>
          <a:bodyPr spcFirstLastPara="1" wrap="square" lIns="0" tIns="0" rIns="0" bIns="0"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D8FA53F-F422-4206-B024-73AC78A988D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5D6CDDE7-3E3A-4447-88F2-73E639B3F49D}"/>
              </a:ext>
            </a:extLst>
          </p:cNvPr>
          <p:cNvSpPr>
            <a:spLocks noGrp="1"/>
          </p:cNvSpPr>
          <p:nvPr>
            <p:ph sz="half" idx="1"/>
          </p:nvPr>
        </p:nvSpPr>
        <p:spPr>
          <a:xfrm>
            <a:off x="628650" y="1369219"/>
            <a:ext cx="3886200" cy="326350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066A194F-C108-4A28-B20A-16BFCC3ADBFD}"/>
              </a:ext>
            </a:extLst>
          </p:cNvPr>
          <p:cNvSpPr>
            <a:spLocks noGrp="1"/>
          </p:cNvSpPr>
          <p:nvPr>
            <p:ph sz="half" idx="2"/>
          </p:nvPr>
        </p:nvSpPr>
        <p:spPr>
          <a:xfrm>
            <a:off x="4629150" y="1369219"/>
            <a:ext cx="3886200" cy="326350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3690914-943B-4027-AFC3-DDF67BD79D80}"/>
              </a:ext>
            </a:extLst>
          </p:cNvPr>
          <p:cNvSpPr>
            <a:spLocks noGrp="1"/>
          </p:cNvSpPr>
          <p:nvPr>
            <p:ph type="dt" sz="half" idx="10"/>
          </p:nvPr>
        </p:nvSpPr>
        <p:spPr>
          <a:xfrm>
            <a:off x="628650" y="4767263"/>
            <a:ext cx="2057400" cy="273844"/>
          </a:xfrm>
          <a:prstGeom prst="rect">
            <a:avLst/>
          </a:prstGeom>
        </p:spPr>
        <p:txBody>
          <a:bodyPr lIns="68580" tIns="34290" rIns="68580" bIns="34290"/>
          <a:lstStyle/>
          <a:p>
            <a:fld id="{D600D149-D55B-474C-AAEE-A5800716D937}" type="datetimeFigureOut">
              <a:rPr lang="en-US" smtClean="0"/>
              <a:pPr/>
              <a:t>2/23/2023</a:t>
            </a:fld>
            <a:endParaRPr lang="en-US"/>
          </a:p>
        </p:txBody>
      </p:sp>
      <p:sp>
        <p:nvSpPr>
          <p:cNvPr id="6" name="Footer Placeholder 5">
            <a:extLst>
              <a:ext uri="{FF2B5EF4-FFF2-40B4-BE49-F238E27FC236}">
                <a16:creationId xmlns:a16="http://schemas.microsoft.com/office/drawing/2014/main" xmlns="" id="{9D435B15-B730-4EED-B71C-1317274837B6}"/>
              </a:ext>
            </a:extLst>
          </p:cNvPr>
          <p:cNvSpPr>
            <a:spLocks noGrp="1"/>
          </p:cNvSpPr>
          <p:nvPr>
            <p:ph type="ftr" sz="quarter" idx="11"/>
          </p:nvPr>
        </p:nvSpPr>
        <p:spPr>
          <a:xfrm>
            <a:off x="3028950" y="4767263"/>
            <a:ext cx="3086100" cy="273844"/>
          </a:xfrm>
          <a:prstGeom prst="rect">
            <a:avLst/>
          </a:prstGeom>
        </p:spPr>
        <p:txBody>
          <a:bodyPr lIns="68580" tIns="34290" rIns="68580" bIns="34290"/>
          <a:lstStyle/>
          <a:p>
            <a:endParaRPr lang="en-US"/>
          </a:p>
        </p:txBody>
      </p:sp>
      <p:sp>
        <p:nvSpPr>
          <p:cNvPr id="7" name="Slide Number Placeholder 6">
            <a:extLst>
              <a:ext uri="{FF2B5EF4-FFF2-40B4-BE49-F238E27FC236}">
                <a16:creationId xmlns:a16="http://schemas.microsoft.com/office/drawing/2014/main" xmlns="" id="{9671EFE7-8041-46C1-946E-FBAD4C76DA5C}"/>
              </a:ext>
            </a:extLst>
          </p:cNvPr>
          <p:cNvSpPr>
            <a:spLocks noGrp="1"/>
          </p:cNvSpPr>
          <p:nvPr>
            <p:ph type="sldNum" sz="quarter" idx="12"/>
          </p:nvPr>
        </p:nvSpPr>
        <p:spPr/>
        <p:txBody>
          <a:bodyPr/>
          <a:lstStyle/>
          <a:p>
            <a:fld id="{B3CA46F7-80B3-4297-ADEE-7E53C87432B8}" type="slidenum">
              <a:rPr lang="en-US" smtClean="0"/>
              <a:pPr/>
              <a:t>‹#›</a:t>
            </a:fld>
            <a:endParaRPr lang="en-US"/>
          </a:p>
        </p:txBody>
      </p:sp>
    </p:spTree>
    <p:extLst>
      <p:ext uri="{BB962C8B-B14F-4D97-AF65-F5344CB8AC3E}">
        <p14:creationId xmlns:p14="http://schemas.microsoft.com/office/powerpoint/2010/main" val="2865318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Ref idx="1001">
        <a:schemeClr val="bg1"/>
      </p:bgRef>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55300" y="659450"/>
            <a:ext cx="6602100" cy="749400"/>
          </a:xfrm>
          <a:prstGeom prst="rect">
            <a:avLst/>
          </a:prstGeom>
          <a:noFill/>
          <a:ln>
            <a:noFill/>
          </a:ln>
        </p:spPr>
        <p:txBody>
          <a:bodyPr spcFirstLastPara="1" wrap="square" lIns="0" tIns="0" rIns="0" bIns="0" anchor="ctr" anchorCtr="0">
            <a:noAutofit/>
          </a:bodyPr>
          <a:lstStyle>
            <a:lvl1pPr lvl="0" rtl="0">
              <a:lnSpc>
                <a:spcPct val="90000"/>
              </a:lnSpc>
              <a:spcBef>
                <a:spcPts val="0"/>
              </a:spcBef>
              <a:spcAft>
                <a:spcPts val="0"/>
              </a:spcAft>
              <a:buClr>
                <a:schemeClr val="accent2"/>
              </a:buClr>
              <a:buSzPts val="3200"/>
              <a:buFont typeface="Cabin Condensed SemiBold"/>
              <a:buNone/>
              <a:defRPr sz="3200">
                <a:solidFill>
                  <a:schemeClr val="accent2"/>
                </a:solidFill>
                <a:latin typeface="Cabin Condensed SemiBold"/>
                <a:ea typeface="Cabin Condensed SemiBold"/>
                <a:cs typeface="Cabin Condensed SemiBold"/>
                <a:sym typeface="Cabin Condensed SemiBold"/>
              </a:defRPr>
            </a:lvl1pPr>
            <a:lvl2pPr lvl="1" rtl="0">
              <a:lnSpc>
                <a:spcPct val="90000"/>
              </a:lnSpc>
              <a:spcBef>
                <a:spcPts val="0"/>
              </a:spcBef>
              <a:spcAft>
                <a:spcPts val="0"/>
              </a:spcAft>
              <a:buClr>
                <a:schemeClr val="accent2"/>
              </a:buClr>
              <a:buSzPts val="3200"/>
              <a:buFont typeface="Cabin Condensed SemiBold"/>
              <a:buNone/>
              <a:defRPr sz="3200">
                <a:solidFill>
                  <a:schemeClr val="accent2"/>
                </a:solidFill>
                <a:latin typeface="Cabin Condensed SemiBold"/>
                <a:ea typeface="Cabin Condensed SemiBold"/>
                <a:cs typeface="Cabin Condensed SemiBold"/>
                <a:sym typeface="Cabin Condensed SemiBold"/>
              </a:defRPr>
            </a:lvl2pPr>
            <a:lvl3pPr lvl="2" rtl="0">
              <a:lnSpc>
                <a:spcPct val="90000"/>
              </a:lnSpc>
              <a:spcBef>
                <a:spcPts val="0"/>
              </a:spcBef>
              <a:spcAft>
                <a:spcPts val="0"/>
              </a:spcAft>
              <a:buClr>
                <a:schemeClr val="accent2"/>
              </a:buClr>
              <a:buSzPts val="3200"/>
              <a:buFont typeface="Cabin Condensed SemiBold"/>
              <a:buNone/>
              <a:defRPr sz="3200">
                <a:solidFill>
                  <a:schemeClr val="accent2"/>
                </a:solidFill>
                <a:latin typeface="Cabin Condensed SemiBold"/>
                <a:ea typeface="Cabin Condensed SemiBold"/>
                <a:cs typeface="Cabin Condensed SemiBold"/>
                <a:sym typeface="Cabin Condensed SemiBold"/>
              </a:defRPr>
            </a:lvl3pPr>
            <a:lvl4pPr lvl="3" rtl="0">
              <a:lnSpc>
                <a:spcPct val="90000"/>
              </a:lnSpc>
              <a:spcBef>
                <a:spcPts val="0"/>
              </a:spcBef>
              <a:spcAft>
                <a:spcPts val="0"/>
              </a:spcAft>
              <a:buClr>
                <a:schemeClr val="accent2"/>
              </a:buClr>
              <a:buSzPts val="3200"/>
              <a:buFont typeface="Cabin Condensed SemiBold"/>
              <a:buNone/>
              <a:defRPr sz="3200">
                <a:solidFill>
                  <a:schemeClr val="accent2"/>
                </a:solidFill>
                <a:latin typeface="Cabin Condensed SemiBold"/>
                <a:ea typeface="Cabin Condensed SemiBold"/>
                <a:cs typeface="Cabin Condensed SemiBold"/>
                <a:sym typeface="Cabin Condensed SemiBold"/>
              </a:defRPr>
            </a:lvl4pPr>
            <a:lvl5pPr lvl="4" rtl="0">
              <a:lnSpc>
                <a:spcPct val="90000"/>
              </a:lnSpc>
              <a:spcBef>
                <a:spcPts val="0"/>
              </a:spcBef>
              <a:spcAft>
                <a:spcPts val="0"/>
              </a:spcAft>
              <a:buClr>
                <a:schemeClr val="accent2"/>
              </a:buClr>
              <a:buSzPts val="3200"/>
              <a:buFont typeface="Cabin Condensed SemiBold"/>
              <a:buNone/>
              <a:defRPr sz="3200">
                <a:solidFill>
                  <a:schemeClr val="accent2"/>
                </a:solidFill>
                <a:latin typeface="Cabin Condensed SemiBold"/>
                <a:ea typeface="Cabin Condensed SemiBold"/>
                <a:cs typeface="Cabin Condensed SemiBold"/>
                <a:sym typeface="Cabin Condensed SemiBold"/>
              </a:defRPr>
            </a:lvl5pPr>
            <a:lvl6pPr lvl="5" rtl="0">
              <a:lnSpc>
                <a:spcPct val="90000"/>
              </a:lnSpc>
              <a:spcBef>
                <a:spcPts val="0"/>
              </a:spcBef>
              <a:spcAft>
                <a:spcPts val="0"/>
              </a:spcAft>
              <a:buClr>
                <a:schemeClr val="accent2"/>
              </a:buClr>
              <a:buSzPts val="3200"/>
              <a:buFont typeface="Cabin Condensed SemiBold"/>
              <a:buNone/>
              <a:defRPr sz="3200">
                <a:solidFill>
                  <a:schemeClr val="accent2"/>
                </a:solidFill>
                <a:latin typeface="Cabin Condensed SemiBold"/>
                <a:ea typeface="Cabin Condensed SemiBold"/>
                <a:cs typeface="Cabin Condensed SemiBold"/>
                <a:sym typeface="Cabin Condensed SemiBold"/>
              </a:defRPr>
            </a:lvl6pPr>
            <a:lvl7pPr lvl="6" rtl="0">
              <a:lnSpc>
                <a:spcPct val="90000"/>
              </a:lnSpc>
              <a:spcBef>
                <a:spcPts val="0"/>
              </a:spcBef>
              <a:spcAft>
                <a:spcPts val="0"/>
              </a:spcAft>
              <a:buClr>
                <a:schemeClr val="accent2"/>
              </a:buClr>
              <a:buSzPts val="3200"/>
              <a:buFont typeface="Cabin Condensed SemiBold"/>
              <a:buNone/>
              <a:defRPr sz="3200">
                <a:solidFill>
                  <a:schemeClr val="accent2"/>
                </a:solidFill>
                <a:latin typeface="Cabin Condensed SemiBold"/>
                <a:ea typeface="Cabin Condensed SemiBold"/>
                <a:cs typeface="Cabin Condensed SemiBold"/>
                <a:sym typeface="Cabin Condensed SemiBold"/>
              </a:defRPr>
            </a:lvl7pPr>
            <a:lvl8pPr lvl="7" rtl="0">
              <a:lnSpc>
                <a:spcPct val="90000"/>
              </a:lnSpc>
              <a:spcBef>
                <a:spcPts val="0"/>
              </a:spcBef>
              <a:spcAft>
                <a:spcPts val="0"/>
              </a:spcAft>
              <a:buClr>
                <a:schemeClr val="accent2"/>
              </a:buClr>
              <a:buSzPts val="3200"/>
              <a:buFont typeface="Cabin Condensed SemiBold"/>
              <a:buNone/>
              <a:defRPr sz="3200">
                <a:solidFill>
                  <a:schemeClr val="accent2"/>
                </a:solidFill>
                <a:latin typeface="Cabin Condensed SemiBold"/>
                <a:ea typeface="Cabin Condensed SemiBold"/>
                <a:cs typeface="Cabin Condensed SemiBold"/>
                <a:sym typeface="Cabin Condensed SemiBold"/>
              </a:defRPr>
            </a:lvl8pPr>
            <a:lvl9pPr lvl="8" rtl="0">
              <a:lnSpc>
                <a:spcPct val="90000"/>
              </a:lnSpc>
              <a:spcBef>
                <a:spcPts val="0"/>
              </a:spcBef>
              <a:spcAft>
                <a:spcPts val="0"/>
              </a:spcAft>
              <a:buClr>
                <a:schemeClr val="accent2"/>
              </a:buClr>
              <a:buSzPts val="3200"/>
              <a:buFont typeface="Cabin Condensed SemiBold"/>
              <a:buNone/>
              <a:defRPr sz="3200">
                <a:solidFill>
                  <a:schemeClr val="accent2"/>
                </a:solidFill>
                <a:latin typeface="Cabin Condensed SemiBold"/>
                <a:ea typeface="Cabin Condensed SemiBold"/>
                <a:cs typeface="Cabin Condensed SemiBold"/>
                <a:sym typeface="Cabin Condensed SemiBold"/>
              </a:defRPr>
            </a:lvl9pPr>
          </a:lstStyle>
          <a:p>
            <a:endParaRPr/>
          </a:p>
        </p:txBody>
      </p:sp>
      <p:sp>
        <p:nvSpPr>
          <p:cNvPr id="7" name="Google Shape;7;p1"/>
          <p:cNvSpPr txBox="1">
            <a:spLocks noGrp="1"/>
          </p:cNvSpPr>
          <p:nvPr>
            <p:ph type="body" idx="1"/>
          </p:nvPr>
        </p:nvSpPr>
        <p:spPr>
          <a:xfrm>
            <a:off x="855300" y="1353948"/>
            <a:ext cx="4844100" cy="3033900"/>
          </a:xfrm>
          <a:prstGeom prst="rect">
            <a:avLst/>
          </a:prstGeom>
          <a:noFill/>
          <a:ln>
            <a:noFill/>
          </a:ln>
        </p:spPr>
        <p:txBody>
          <a:bodyPr spcFirstLastPara="1" wrap="square" lIns="0" tIns="0" rIns="0" bIns="0" anchor="t" anchorCtr="0">
            <a:noAutofit/>
          </a:bodyPr>
          <a:lstStyle>
            <a:lvl1pPr marL="457200" lvl="0" indent="-381000" rtl="0">
              <a:lnSpc>
                <a:spcPct val="115000"/>
              </a:lnSpc>
              <a:spcBef>
                <a:spcPts val="600"/>
              </a:spcBef>
              <a:spcAft>
                <a:spcPts val="0"/>
              </a:spcAft>
              <a:buClr>
                <a:schemeClr val="accent1"/>
              </a:buClr>
              <a:buSzPts val="2400"/>
              <a:buFont typeface="News Cycle"/>
              <a:buChar char="•"/>
              <a:defRPr sz="2400">
                <a:solidFill>
                  <a:schemeClr val="dk1"/>
                </a:solidFill>
                <a:latin typeface="News Cycle"/>
                <a:ea typeface="News Cycle"/>
                <a:cs typeface="News Cycle"/>
                <a:sym typeface="News Cycle"/>
              </a:defRPr>
            </a:lvl1pPr>
            <a:lvl2pPr marL="914400" lvl="1" indent="-381000" rtl="0">
              <a:lnSpc>
                <a:spcPct val="115000"/>
              </a:lnSpc>
              <a:spcBef>
                <a:spcPts val="0"/>
              </a:spcBef>
              <a:spcAft>
                <a:spcPts val="0"/>
              </a:spcAft>
              <a:buClr>
                <a:schemeClr val="dk2"/>
              </a:buClr>
              <a:buSzPts val="2400"/>
              <a:buFont typeface="News Cycle"/>
              <a:buChar char="•"/>
              <a:defRPr sz="2400">
                <a:solidFill>
                  <a:schemeClr val="dk1"/>
                </a:solidFill>
                <a:latin typeface="News Cycle"/>
                <a:ea typeface="News Cycle"/>
                <a:cs typeface="News Cycle"/>
                <a:sym typeface="News Cycle"/>
              </a:defRPr>
            </a:lvl2pPr>
            <a:lvl3pPr marL="1371600" lvl="2" indent="-381000" rtl="0">
              <a:lnSpc>
                <a:spcPct val="115000"/>
              </a:lnSpc>
              <a:spcBef>
                <a:spcPts val="0"/>
              </a:spcBef>
              <a:spcAft>
                <a:spcPts val="0"/>
              </a:spcAft>
              <a:buClr>
                <a:schemeClr val="lt2"/>
              </a:buClr>
              <a:buSzPts val="2400"/>
              <a:buFont typeface="News Cycle"/>
              <a:buChar char="•"/>
              <a:defRPr sz="2400">
                <a:solidFill>
                  <a:schemeClr val="dk1"/>
                </a:solidFill>
                <a:latin typeface="News Cycle"/>
                <a:ea typeface="News Cycle"/>
                <a:cs typeface="News Cycle"/>
                <a:sym typeface="News Cycle"/>
              </a:defRPr>
            </a:lvl3pPr>
            <a:lvl4pPr marL="1828800" lvl="3" indent="-381000" rtl="0">
              <a:lnSpc>
                <a:spcPct val="115000"/>
              </a:lnSpc>
              <a:spcBef>
                <a:spcPts val="0"/>
              </a:spcBef>
              <a:spcAft>
                <a:spcPts val="0"/>
              </a:spcAft>
              <a:buClr>
                <a:schemeClr val="lt2"/>
              </a:buClr>
              <a:buSzPts val="2400"/>
              <a:buFont typeface="News Cycle"/>
              <a:buChar char="•"/>
              <a:defRPr sz="2400">
                <a:solidFill>
                  <a:schemeClr val="dk1"/>
                </a:solidFill>
                <a:latin typeface="News Cycle"/>
                <a:ea typeface="News Cycle"/>
                <a:cs typeface="News Cycle"/>
                <a:sym typeface="News Cycle"/>
              </a:defRPr>
            </a:lvl4pPr>
            <a:lvl5pPr marL="2286000" lvl="4" indent="-381000" rtl="0">
              <a:lnSpc>
                <a:spcPct val="115000"/>
              </a:lnSpc>
              <a:spcBef>
                <a:spcPts val="0"/>
              </a:spcBef>
              <a:spcAft>
                <a:spcPts val="0"/>
              </a:spcAft>
              <a:buClr>
                <a:schemeClr val="dk1"/>
              </a:buClr>
              <a:buSzPts val="2400"/>
              <a:buFont typeface="News Cycle"/>
              <a:buChar char="○"/>
              <a:defRPr sz="2400">
                <a:solidFill>
                  <a:schemeClr val="dk1"/>
                </a:solidFill>
                <a:latin typeface="News Cycle"/>
                <a:ea typeface="News Cycle"/>
                <a:cs typeface="News Cycle"/>
                <a:sym typeface="News Cycle"/>
              </a:defRPr>
            </a:lvl5pPr>
            <a:lvl6pPr marL="2743200" lvl="5" indent="-381000" rtl="0">
              <a:lnSpc>
                <a:spcPct val="115000"/>
              </a:lnSpc>
              <a:spcBef>
                <a:spcPts val="0"/>
              </a:spcBef>
              <a:spcAft>
                <a:spcPts val="0"/>
              </a:spcAft>
              <a:buClr>
                <a:schemeClr val="dk1"/>
              </a:buClr>
              <a:buSzPts val="2400"/>
              <a:buFont typeface="News Cycle"/>
              <a:buChar char="■"/>
              <a:defRPr sz="2400">
                <a:solidFill>
                  <a:schemeClr val="dk1"/>
                </a:solidFill>
                <a:latin typeface="News Cycle"/>
                <a:ea typeface="News Cycle"/>
                <a:cs typeface="News Cycle"/>
                <a:sym typeface="News Cycle"/>
              </a:defRPr>
            </a:lvl6pPr>
            <a:lvl7pPr marL="3200400" lvl="6" indent="-381000" rtl="0">
              <a:lnSpc>
                <a:spcPct val="115000"/>
              </a:lnSpc>
              <a:spcBef>
                <a:spcPts val="0"/>
              </a:spcBef>
              <a:spcAft>
                <a:spcPts val="0"/>
              </a:spcAft>
              <a:buClr>
                <a:schemeClr val="dk1"/>
              </a:buClr>
              <a:buSzPts val="2400"/>
              <a:buFont typeface="News Cycle"/>
              <a:buChar char="●"/>
              <a:defRPr sz="2400">
                <a:solidFill>
                  <a:schemeClr val="dk1"/>
                </a:solidFill>
                <a:latin typeface="News Cycle"/>
                <a:ea typeface="News Cycle"/>
                <a:cs typeface="News Cycle"/>
                <a:sym typeface="News Cycle"/>
              </a:defRPr>
            </a:lvl7pPr>
            <a:lvl8pPr marL="3657600" lvl="7" indent="-381000" rtl="0">
              <a:lnSpc>
                <a:spcPct val="115000"/>
              </a:lnSpc>
              <a:spcBef>
                <a:spcPts val="0"/>
              </a:spcBef>
              <a:spcAft>
                <a:spcPts val="0"/>
              </a:spcAft>
              <a:buClr>
                <a:schemeClr val="dk1"/>
              </a:buClr>
              <a:buSzPts val="2400"/>
              <a:buFont typeface="News Cycle"/>
              <a:buChar char="○"/>
              <a:defRPr sz="2400">
                <a:solidFill>
                  <a:schemeClr val="dk1"/>
                </a:solidFill>
                <a:latin typeface="News Cycle"/>
                <a:ea typeface="News Cycle"/>
                <a:cs typeface="News Cycle"/>
                <a:sym typeface="News Cycle"/>
              </a:defRPr>
            </a:lvl8pPr>
            <a:lvl9pPr marL="4114800" lvl="8" indent="-381000" rtl="0">
              <a:lnSpc>
                <a:spcPct val="115000"/>
              </a:lnSpc>
              <a:spcBef>
                <a:spcPts val="0"/>
              </a:spcBef>
              <a:spcAft>
                <a:spcPts val="0"/>
              </a:spcAft>
              <a:buClr>
                <a:schemeClr val="dk1"/>
              </a:buClr>
              <a:buSzPts val="2400"/>
              <a:buFont typeface="News Cycle"/>
              <a:buChar char="■"/>
              <a:defRPr sz="2400">
                <a:solidFill>
                  <a:schemeClr val="dk1"/>
                </a:solidFill>
                <a:latin typeface="News Cycle"/>
                <a:ea typeface="News Cycle"/>
                <a:cs typeface="News Cycle"/>
                <a:sym typeface="News Cycle"/>
              </a:defRPr>
            </a:lvl9pPr>
          </a:lstStyle>
          <a:p>
            <a:endParaRPr/>
          </a:p>
        </p:txBody>
      </p:sp>
      <p:sp>
        <p:nvSpPr>
          <p:cNvPr id="8" name="Google Shape;8;p1"/>
          <p:cNvSpPr txBox="1">
            <a:spLocks noGrp="1"/>
          </p:cNvSpPr>
          <p:nvPr>
            <p:ph type="sldNum" idx="12"/>
          </p:nvPr>
        </p:nvSpPr>
        <p:spPr>
          <a:xfrm>
            <a:off x="8603825" y="4730500"/>
            <a:ext cx="349200" cy="2799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News Cycle"/>
                <a:ea typeface="News Cycle"/>
                <a:cs typeface="News Cycle"/>
                <a:sym typeface="News Cycle"/>
              </a:defRPr>
            </a:lvl1pPr>
            <a:lvl2pPr lvl="1" algn="r" rtl="0">
              <a:buNone/>
              <a:defRPr sz="1300">
                <a:solidFill>
                  <a:schemeClr val="dk2"/>
                </a:solidFill>
                <a:latin typeface="News Cycle"/>
                <a:ea typeface="News Cycle"/>
                <a:cs typeface="News Cycle"/>
                <a:sym typeface="News Cycle"/>
              </a:defRPr>
            </a:lvl2pPr>
            <a:lvl3pPr lvl="2" algn="r" rtl="0">
              <a:buNone/>
              <a:defRPr sz="1300">
                <a:solidFill>
                  <a:schemeClr val="dk2"/>
                </a:solidFill>
                <a:latin typeface="News Cycle"/>
                <a:ea typeface="News Cycle"/>
                <a:cs typeface="News Cycle"/>
                <a:sym typeface="News Cycle"/>
              </a:defRPr>
            </a:lvl3pPr>
            <a:lvl4pPr lvl="3" algn="r" rtl="0">
              <a:buNone/>
              <a:defRPr sz="1300">
                <a:solidFill>
                  <a:schemeClr val="dk2"/>
                </a:solidFill>
                <a:latin typeface="News Cycle"/>
                <a:ea typeface="News Cycle"/>
                <a:cs typeface="News Cycle"/>
                <a:sym typeface="News Cycle"/>
              </a:defRPr>
            </a:lvl4pPr>
            <a:lvl5pPr lvl="4" algn="r" rtl="0">
              <a:buNone/>
              <a:defRPr sz="1300">
                <a:solidFill>
                  <a:schemeClr val="dk2"/>
                </a:solidFill>
                <a:latin typeface="News Cycle"/>
                <a:ea typeface="News Cycle"/>
                <a:cs typeface="News Cycle"/>
                <a:sym typeface="News Cycle"/>
              </a:defRPr>
            </a:lvl5pPr>
            <a:lvl6pPr lvl="5" algn="r" rtl="0">
              <a:buNone/>
              <a:defRPr sz="1300">
                <a:solidFill>
                  <a:schemeClr val="dk2"/>
                </a:solidFill>
                <a:latin typeface="News Cycle"/>
                <a:ea typeface="News Cycle"/>
                <a:cs typeface="News Cycle"/>
                <a:sym typeface="News Cycle"/>
              </a:defRPr>
            </a:lvl6pPr>
            <a:lvl7pPr lvl="6" algn="r" rtl="0">
              <a:buNone/>
              <a:defRPr sz="1300">
                <a:solidFill>
                  <a:schemeClr val="dk2"/>
                </a:solidFill>
                <a:latin typeface="News Cycle"/>
                <a:ea typeface="News Cycle"/>
                <a:cs typeface="News Cycle"/>
                <a:sym typeface="News Cycle"/>
              </a:defRPr>
            </a:lvl7pPr>
            <a:lvl8pPr lvl="7" algn="r" rtl="0">
              <a:buNone/>
              <a:defRPr sz="1300">
                <a:solidFill>
                  <a:schemeClr val="dk2"/>
                </a:solidFill>
                <a:latin typeface="News Cycle"/>
                <a:ea typeface="News Cycle"/>
                <a:cs typeface="News Cycle"/>
                <a:sym typeface="News Cycle"/>
              </a:defRPr>
            </a:lvl8pPr>
            <a:lvl9pPr lvl="8" algn="r" rtl="0">
              <a:buNone/>
              <a:defRPr sz="1300">
                <a:solidFill>
                  <a:schemeClr val="dk2"/>
                </a:solidFill>
                <a:latin typeface="News Cycle"/>
                <a:ea typeface="News Cycle"/>
                <a:cs typeface="News Cycle"/>
                <a:sym typeface="News Cycle"/>
              </a:defRPr>
            </a:lvl9pPr>
          </a:lstStyle>
          <a:p>
            <a:pPr marL="0" lvl="0" indent="0" algn="r" rtl="0">
              <a:spcBef>
                <a:spcPts val="0"/>
              </a:spcBef>
              <a:spcAft>
                <a:spcPts val="0"/>
              </a:spcAft>
              <a:buNone/>
            </a:pPr>
            <a:fld id="{00000000-1234-1234-1234-123412341234}" type="slidenum">
              <a:rPr lang="en"/>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7" r:id="rId2"/>
    <p:sldLayoutId id="2147483659" r:id="rId3"/>
    <p:sldLayoutId id="2147483661"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7.jp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ktangel 5"/>
          <p:cNvSpPr>
            <a:spLocks noChangeArrowheads="1"/>
          </p:cNvSpPr>
          <p:nvPr/>
        </p:nvSpPr>
        <p:spPr bwMode="auto">
          <a:xfrm>
            <a:off x="1652156" y="186779"/>
            <a:ext cx="57150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1"/>
              </a:buClr>
              <a:buFont typeface="Wingdings" panose="05000000000000000000" pitchFamily="2" charset="2"/>
              <a:buChar char="v"/>
              <a:defRPr sz="28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vi-VN" altLang="vi-VN" sz="2200" dirty="0">
                <a:solidFill>
                  <a:schemeClr val="accent6">
                    <a:lumMod val="50000"/>
                  </a:schemeClr>
                </a:solidFill>
                <a:ea typeface="MS Mincho" pitchFamily="49" charset="-128"/>
              </a:rPr>
              <a:t>BỆNH VIỆN UNG BƯỚU THANH </a:t>
            </a:r>
            <a:r>
              <a:rPr lang="vi-VN" altLang="vi-VN" sz="2200" dirty="0" smtClean="0">
                <a:solidFill>
                  <a:schemeClr val="accent6">
                    <a:lumMod val="50000"/>
                  </a:schemeClr>
                </a:solidFill>
                <a:ea typeface="MS Mincho" pitchFamily="49" charset="-128"/>
              </a:rPr>
              <a:t>HÓA</a:t>
            </a:r>
            <a:endParaRPr lang="sv-SE" altLang="vi-VN" sz="2200" dirty="0" smtClean="0">
              <a:solidFill>
                <a:schemeClr val="accent6">
                  <a:lumMod val="50000"/>
                </a:schemeClr>
              </a:solidFill>
              <a:ea typeface="MS Mincho" pitchFamily="49" charset="-128"/>
            </a:endParaRPr>
          </a:p>
          <a:p>
            <a:pPr algn="ctr" eaLnBrk="1" hangingPunct="1">
              <a:spcBef>
                <a:spcPct val="0"/>
              </a:spcBef>
              <a:buClrTx/>
              <a:buFontTx/>
              <a:buNone/>
            </a:pPr>
            <a:r>
              <a:rPr lang="sv-SE" altLang="vi-VN" sz="2200" dirty="0" smtClean="0">
                <a:solidFill>
                  <a:schemeClr val="accent6">
                    <a:lumMod val="50000"/>
                  </a:schemeClr>
                </a:solidFill>
                <a:ea typeface="MS Mincho" pitchFamily="49" charset="-128"/>
              </a:rPr>
              <a:t>KHOA DƯỢC - VTYT</a:t>
            </a:r>
            <a:endParaRPr lang="en-US" altLang="vi-VN" sz="2200" dirty="0" smtClean="0">
              <a:solidFill>
                <a:schemeClr val="accent6">
                  <a:lumMod val="50000"/>
                </a:schemeClr>
              </a:solidFill>
              <a:ea typeface="MS Mincho" pitchFamily="49" charset="-128"/>
            </a:endParaRPr>
          </a:p>
        </p:txBody>
      </p:sp>
      <p:sp>
        <p:nvSpPr>
          <p:cNvPr id="3075" name="Rektangel 7">
            <a:extLst/>
          </p:cNvPr>
          <p:cNvSpPr>
            <a:spLocks noChangeArrowheads="1"/>
          </p:cNvSpPr>
          <p:nvPr/>
        </p:nvSpPr>
        <p:spPr bwMode="auto">
          <a:xfrm>
            <a:off x="0" y="1174354"/>
            <a:ext cx="9143999" cy="2308324"/>
          </a:xfrm>
          <a:prstGeom prst="rect">
            <a:avLst/>
          </a:prstGeom>
          <a:noFill/>
          <a:ln>
            <a:noFill/>
          </a:ln>
          <a:extLst/>
        </p:spPr>
        <p:txBody>
          <a:bodyPr wrap="square">
            <a:spAutoFit/>
          </a:bodyPr>
          <a:lstStyle/>
          <a:p>
            <a:pPr algn="ctr">
              <a:defRPr/>
            </a:pPr>
            <a:r>
              <a:rPr lang="en-GB" sz="2400" b="1" dirty="0">
                <a:latin typeface="Times New Roman" panose="02020603050405020304" pitchFamily="18" charset="0"/>
                <a:ea typeface="MS Mincho" pitchFamily="49" charset="-128"/>
                <a:cs typeface="Times New Roman" panose="02020603050405020304" pitchFamily="18" charset="0"/>
              </a:rPr>
              <a:t> </a:t>
            </a:r>
            <a:r>
              <a:rPr lang="en-GB" sz="2400" b="1" dirty="0">
                <a:solidFill>
                  <a:srgbClr val="FF0000"/>
                </a:solidFill>
                <a:latin typeface="Times New Roman" panose="02020603050405020304" pitchFamily="18" charset="0"/>
                <a:ea typeface="MS Mincho" pitchFamily="49" charset="-128"/>
                <a:cs typeface="Times New Roman" panose="02020603050405020304" pitchFamily="18" charset="0"/>
              </a:rPr>
              <a:t> </a:t>
            </a:r>
            <a:r>
              <a:rPr lang="en-GB" sz="2400" b="1" dirty="0">
                <a:solidFill>
                  <a:srgbClr val="FF0000"/>
                </a:solidFill>
                <a:latin typeface="Times New Roman" pitchFamily="18" charset="0"/>
                <a:ea typeface="MS Mincho" pitchFamily="49" charset="-128"/>
              </a:rPr>
              <a:t> </a:t>
            </a:r>
            <a:r>
              <a:rPr lang="en-GB" sz="2400" b="1" dirty="0" err="1">
                <a:solidFill>
                  <a:srgbClr val="FF0000"/>
                </a:solidFill>
                <a:latin typeface="Times New Roman" pitchFamily="18" charset="0"/>
                <a:ea typeface="MS Mincho" pitchFamily="49" charset="-128"/>
              </a:rPr>
              <a:t>Triển</a:t>
            </a:r>
            <a:r>
              <a:rPr lang="en-GB" sz="2400" b="1" dirty="0">
                <a:solidFill>
                  <a:srgbClr val="FF0000"/>
                </a:solidFill>
                <a:latin typeface="Times New Roman" pitchFamily="18" charset="0"/>
                <a:ea typeface="MS Mincho" pitchFamily="49" charset="-128"/>
              </a:rPr>
              <a:t> </a:t>
            </a:r>
            <a:r>
              <a:rPr lang="en-GB" sz="2400" b="1" dirty="0" err="1">
                <a:solidFill>
                  <a:srgbClr val="FF0000"/>
                </a:solidFill>
                <a:latin typeface="Times New Roman" pitchFamily="18" charset="0"/>
                <a:ea typeface="MS Mincho" pitchFamily="49" charset="-128"/>
              </a:rPr>
              <a:t>khai</a:t>
            </a:r>
            <a:r>
              <a:rPr lang="en-GB" sz="2400" b="1" dirty="0">
                <a:solidFill>
                  <a:srgbClr val="FF0000"/>
                </a:solidFill>
                <a:latin typeface="Times New Roman" pitchFamily="18" charset="0"/>
                <a:ea typeface="MS Mincho" pitchFamily="49" charset="-128"/>
              </a:rPr>
              <a:t> </a:t>
            </a:r>
            <a:r>
              <a:rPr lang="en-GB" sz="2400" b="1" dirty="0" err="1">
                <a:solidFill>
                  <a:srgbClr val="FF0000"/>
                </a:solidFill>
                <a:latin typeface="Times New Roman" pitchFamily="18" charset="0"/>
                <a:ea typeface="MS Mincho" pitchFamily="49" charset="-128"/>
              </a:rPr>
              <a:t>Thông</a:t>
            </a:r>
            <a:r>
              <a:rPr lang="en-GB" sz="2400" b="1" dirty="0">
                <a:solidFill>
                  <a:srgbClr val="FF0000"/>
                </a:solidFill>
                <a:latin typeface="Times New Roman" pitchFamily="18" charset="0"/>
                <a:ea typeface="MS Mincho" pitchFamily="49" charset="-128"/>
              </a:rPr>
              <a:t> </a:t>
            </a:r>
            <a:r>
              <a:rPr lang="en-GB" sz="2400" b="1" dirty="0" err="1">
                <a:solidFill>
                  <a:srgbClr val="FF0000"/>
                </a:solidFill>
                <a:latin typeface="Times New Roman" pitchFamily="18" charset="0"/>
                <a:ea typeface="MS Mincho" pitchFamily="49" charset="-128"/>
              </a:rPr>
              <a:t>tư</a:t>
            </a:r>
            <a:r>
              <a:rPr lang="en-GB" sz="2400" b="1" dirty="0">
                <a:solidFill>
                  <a:srgbClr val="FF0000"/>
                </a:solidFill>
                <a:latin typeface="Times New Roman" pitchFamily="18" charset="0"/>
                <a:ea typeface="MS Mincho" pitchFamily="49" charset="-128"/>
              </a:rPr>
              <a:t> 20/2022/TT-BYT: </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Ban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hành</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danh</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mục</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và</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tỷ</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lệ</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điều</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kiện</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thanh</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toán</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đối</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với</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thuốc</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hoá</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dược</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sinh</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phẩm</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thuốc</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phóng</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xạ</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và</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chất</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đánh</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dấu</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thuộc</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phạm</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vi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được</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hưởng</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của</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người</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tham</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gia</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bảo</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hiểm</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y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tế</a:t>
            </a:r>
            <a:endPar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endParaRPr>
          </a:p>
          <a:p>
            <a:pPr algn="ctr">
              <a:defRPr/>
            </a:pP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Và</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một</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số</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quy</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định</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tại</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Quyết</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định</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5631/QĐ-BYT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ngày</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31/12/2020;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Quyết</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định</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số</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130/QĐ-BYT </a:t>
            </a:r>
            <a:r>
              <a:rPr lang="en-US" sz="2400" b="1" dirty="0" err="1" smtClean="0">
                <a:solidFill>
                  <a:srgbClr val="FF0000"/>
                </a:solidFill>
                <a:latin typeface="Times New Roman" panose="02020603050405020304" pitchFamily="18" charset="0"/>
                <a:ea typeface="MS Mincho" pitchFamily="49" charset="-128"/>
                <a:cs typeface="Times New Roman" panose="02020603050405020304" pitchFamily="18" charset="0"/>
              </a:rPr>
              <a:t>ngày</a:t>
            </a:r>
            <a:r>
              <a:rPr lang="en-US" sz="2400" b="1" dirty="0" smtClean="0">
                <a:solidFill>
                  <a:srgbClr val="FF0000"/>
                </a:solidFill>
                <a:latin typeface="Times New Roman" panose="02020603050405020304" pitchFamily="18" charset="0"/>
                <a:ea typeface="MS Mincho" pitchFamily="49" charset="-128"/>
                <a:cs typeface="Times New Roman" panose="02020603050405020304" pitchFamily="18" charset="0"/>
              </a:rPr>
              <a:t> 18/01/2023</a:t>
            </a:r>
            <a:endParaRPr lang="en-US" sz="2400" b="1" dirty="0">
              <a:solidFill>
                <a:srgbClr val="083763"/>
              </a:solidFill>
              <a:latin typeface="Times New Roman" panose="02020603050405020304" pitchFamily="18" charset="0"/>
              <a:ea typeface="MS Mincho" pitchFamily="49" charset="-128"/>
              <a:cs typeface="Times New Roman" panose="02020603050405020304" pitchFamily="18" charset="0"/>
            </a:endParaRPr>
          </a:p>
        </p:txBody>
      </p:sp>
      <p:pic>
        <p:nvPicPr>
          <p:cNvPr id="6148"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454725" y="3804052"/>
            <a:ext cx="3984914" cy="615553"/>
          </a:xfrm>
          <a:prstGeom prst="rect">
            <a:avLst/>
          </a:prstGeom>
          <a:noFill/>
        </p:spPr>
        <p:txBody>
          <a:bodyPr wrap="square">
            <a:spAutoFit/>
          </a:bodyPr>
          <a:lstStyle/>
          <a:p>
            <a:pPr>
              <a:defRPr/>
            </a:pPr>
            <a:r>
              <a:rPr lang="en-US" sz="1700" b="1" i="1" dirty="0" err="1">
                <a:solidFill>
                  <a:schemeClr val="accent6">
                    <a:lumMod val="50000"/>
                  </a:schemeClr>
                </a:solidFill>
              </a:rPr>
              <a:t>Soạn</a:t>
            </a:r>
            <a:r>
              <a:rPr lang="en-US" sz="1700" b="1" i="1" dirty="0">
                <a:solidFill>
                  <a:schemeClr val="accent6">
                    <a:lumMod val="50000"/>
                  </a:schemeClr>
                </a:solidFill>
              </a:rPr>
              <a:t> </a:t>
            </a:r>
            <a:r>
              <a:rPr lang="en-US" sz="1700" b="1" i="1" dirty="0" err="1">
                <a:solidFill>
                  <a:schemeClr val="accent6">
                    <a:lumMod val="50000"/>
                  </a:schemeClr>
                </a:solidFill>
              </a:rPr>
              <a:t>thảo</a:t>
            </a:r>
            <a:r>
              <a:rPr lang="en-US" sz="1700" b="1" i="1" dirty="0">
                <a:solidFill>
                  <a:schemeClr val="accent6">
                    <a:lumMod val="50000"/>
                  </a:schemeClr>
                </a:solidFill>
              </a:rPr>
              <a:t>: </a:t>
            </a:r>
            <a:r>
              <a:rPr lang="en-US" sz="1700" b="1" i="1" dirty="0" err="1">
                <a:solidFill>
                  <a:schemeClr val="accent6">
                    <a:lumMod val="50000"/>
                  </a:schemeClr>
                </a:solidFill>
              </a:rPr>
              <a:t>Tổ</a:t>
            </a:r>
            <a:r>
              <a:rPr lang="en-US" sz="1700" b="1" i="1" dirty="0">
                <a:solidFill>
                  <a:schemeClr val="accent6">
                    <a:lumMod val="50000"/>
                  </a:schemeClr>
                </a:solidFill>
              </a:rPr>
              <a:t> </a:t>
            </a:r>
            <a:r>
              <a:rPr lang="en-US" sz="1700" b="1" i="1" dirty="0" err="1">
                <a:solidFill>
                  <a:schemeClr val="accent6">
                    <a:lumMod val="50000"/>
                  </a:schemeClr>
                </a:solidFill>
              </a:rPr>
              <a:t>thông</a:t>
            </a:r>
            <a:r>
              <a:rPr lang="en-US" sz="1700" b="1" i="1" dirty="0">
                <a:solidFill>
                  <a:schemeClr val="accent6">
                    <a:lumMod val="50000"/>
                  </a:schemeClr>
                </a:solidFill>
              </a:rPr>
              <a:t> tin </a:t>
            </a:r>
            <a:r>
              <a:rPr lang="en-US" sz="1700" b="1" i="1" dirty="0" err="1">
                <a:solidFill>
                  <a:schemeClr val="accent6">
                    <a:lumMod val="50000"/>
                  </a:schemeClr>
                </a:solidFill>
              </a:rPr>
              <a:t>thuốc</a:t>
            </a:r>
            <a:r>
              <a:rPr lang="en-US" sz="1700" b="1" i="1" dirty="0">
                <a:solidFill>
                  <a:schemeClr val="accent6">
                    <a:lumMod val="50000"/>
                  </a:schemeClr>
                </a:solidFill>
              </a:rPr>
              <a:t> – </a:t>
            </a:r>
            <a:r>
              <a:rPr lang="en-US" sz="1700" b="1" i="1" dirty="0" smtClean="0">
                <a:solidFill>
                  <a:schemeClr val="accent6">
                    <a:lumMod val="50000"/>
                  </a:schemeClr>
                </a:solidFill>
              </a:rPr>
              <a:t>DLS</a:t>
            </a:r>
          </a:p>
          <a:p>
            <a:pPr>
              <a:defRPr/>
            </a:pPr>
            <a:r>
              <a:rPr lang="en-US" sz="1700" b="1" i="1" dirty="0" err="1" smtClean="0">
                <a:solidFill>
                  <a:schemeClr val="accent6">
                    <a:lumMod val="50000"/>
                  </a:schemeClr>
                </a:solidFill>
              </a:rPr>
              <a:t>Báo</a:t>
            </a:r>
            <a:r>
              <a:rPr lang="en-US" sz="1700" b="1" i="1" dirty="0" smtClean="0">
                <a:solidFill>
                  <a:schemeClr val="accent6">
                    <a:lumMod val="50000"/>
                  </a:schemeClr>
                </a:solidFill>
              </a:rPr>
              <a:t> </a:t>
            </a:r>
            <a:r>
              <a:rPr lang="en-US" sz="1700" b="1" i="1" dirty="0" err="1" smtClean="0">
                <a:solidFill>
                  <a:schemeClr val="accent6">
                    <a:lumMod val="50000"/>
                  </a:schemeClr>
                </a:solidFill>
              </a:rPr>
              <a:t>cáo</a:t>
            </a:r>
            <a:r>
              <a:rPr lang="en-US" sz="1700" b="1" i="1" dirty="0" smtClean="0">
                <a:solidFill>
                  <a:schemeClr val="accent6">
                    <a:lumMod val="50000"/>
                  </a:schemeClr>
                </a:solidFill>
              </a:rPr>
              <a:t> </a:t>
            </a:r>
            <a:r>
              <a:rPr lang="en-US" sz="1700" b="1" i="1" dirty="0" err="1" smtClean="0">
                <a:solidFill>
                  <a:schemeClr val="accent6">
                    <a:lumMod val="50000"/>
                  </a:schemeClr>
                </a:solidFill>
              </a:rPr>
              <a:t>viên</a:t>
            </a:r>
            <a:r>
              <a:rPr lang="en-US" sz="1700" b="1" i="1" dirty="0" smtClean="0">
                <a:solidFill>
                  <a:schemeClr val="accent6">
                    <a:lumMod val="50000"/>
                  </a:schemeClr>
                </a:solidFill>
              </a:rPr>
              <a:t>: DS </a:t>
            </a:r>
            <a:r>
              <a:rPr lang="en-US" sz="1700" b="1" i="1" dirty="0" err="1" smtClean="0">
                <a:solidFill>
                  <a:schemeClr val="accent6">
                    <a:lumMod val="50000"/>
                  </a:schemeClr>
                </a:solidFill>
              </a:rPr>
              <a:t>Nguyễn</a:t>
            </a:r>
            <a:r>
              <a:rPr lang="en-US" sz="1700" b="1" i="1" dirty="0" smtClean="0">
                <a:solidFill>
                  <a:schemeClr val="accent6">
                    <a:lumMod val="50000"/>
                  </a:schemeClr>
                </a:solidFill>
              </a:rPr>
              <a:t> </a:t>
            </a:r>
            <a:r>
              <a:rPr lang="en-US" sz="1700" b="1" i="1" dirty="0" err="1" smtClean="0">
                <a:solidFill>
                  <a:schemeClr val="accent6">
                    <a:lumMod val="50000"/>
                  </a:schemeClr>
                </a:solidFill>
              </a:rPr>
              <a:t>Văn</a:t>
            </a:r>
            <a:r>
              <a:rPr lang="en-US" sz="1700" b="1" i="1" dirty="0" smtClean="0">
                <a:solidFill>
                  <a:schemeClr val="accent6">
                    <a:lumMod val="50000"/>
                  </a:schemeClr>
                </a:solidFill>
              </a:rPr>
              <a:t> </a:t>
            </a:r>
            <a:r>
              <a:rPr lang="en-US" sz="1700" b="1" i="1" dirty="0" err="1" smtClean="0">
                <a:solidFill>
                  <a:schemeClr val="accent6">
                    <a:lumMod val="50000"/>
                  </a:schemeClr>
                </a:solidFill>
              </a:rPr>
              <a:t>Thành</a:t>
            </a:r>
            <a:endParaRPr lang="en-US" sz="1700" b="1" i="1" dirty="0">
              <a:solidFill>
                <a:schemeClr val="accent6">
                  <a:lumMod val="50000"/>
                </a:schemeClr>
              </a:solidFill>
            </a:endParaRPr>
          </a:p>
        </p:txBody>
      </p:sp>
      <p:sp>
        <p:nvSpPr>
          <p:cNvPr id="8" name="TextBox 7"/>
          <p:cNvSpPr txBox="1"/>
          <p:nvPr/>
        </p:nvSpPr>
        <p:spPr>
          <a:xfrm>
            <a:off x="2864427" y="4646783"/>
            <a:ext cx="3486150" cy="369332"/>
          </a:xfrm>
          <a:prstGeom prst="rect">
            <a:avLst/>
          </a:prstGeom>
          <a:noFill/>
        </p:spPr>
        <p:txBody>
          <a:bodyPr wrap="square">
            <a:spAutoFit/>
          </a:bodyPr>
          <a:lstStyle/>
          <a:p>
            <a:pPr algn="ctr" eaLnBrk="1" hangingPunct="1">
              <a:defRPr/>
            </a:pPr>
            <a:r>
              <a:rPr lang="en-GB" sz="1800" b="1" i="1" dirty="0" err="1">
                <a:solidFill>
                  <a:srgbClr val="083763"/>
                </a:solidFill>
                <a:latin typeface="Times New Roman" pitchFamily="18" charset="0"/>
                <a:ea typeface="MS Mincho" pitchFamily="49" charset="-128"/>
              </a:rPr>
              <a:t>Thanh</a:t>
            </a:r>
            <a:r>
              <a:rPr lang="en-GB" sz="1800" b="1" i="1" dirty="0">
                <a:solidFill>
                  <a:srgbClr val="083763"/>
                </a:solidFill>
                <a:latin typeface="Times New Roman" pitchFamily="18" charset="0"/>
                <a:ea typeface="MS Mincho" pitchFamily="49" charset="-128"/>
              </a:rPr>
              <a:t> </a:t>
            </a:r>
            <a:r>
              <a:rPr lang="en-GB" sz="1800" b="1" i="1" dirty="0" err="1">
                <a:solidFill>
                  <a:srgbClr val="083763"/>
                </a:solidFill>
                <a:latin typeface="Times New Roman" pitchFamily="18" charset="0"/>
                <a:ea typeface="MS Mincho" pitchFamily="49" charset="-128"/>
              </a:rPr>
              <a:t>Hóa</a:t>
            </a:r>
            <a:r>
              <a:rPr lang="en-GB" sz="1800" b="1" i="1" dirty="0">
                <a:solidFill>
                  <a:srgbClr val="083763"/>
                </a:solidFill>
                <a:latin typeface="Times New Roman" pitchFamily="18" charset="0"/>
                <a:ea typeface="MS Mincho" pitchFamily="49" charset="-128"/>
              </a:rPr>
              <a:t>, </a:t>
            </a:r>
            <a:r>
              <a:rPr lang="en-GB" sz="1800" b="1" i="1" dirty="0" err="1">
                <a:solidFill>
                  <a:srgbClr val="083763"/>
                </a:solidFill>
                <a:latin typeface="Times New Roman" pitchFamily="18" charset="0"/>
                <a:ea typeface="MS Mincho" pitchFamily="49" charset="-128"/>
              </a:rPr>
              <a:t>tháng</a:t>
            </a:r>
            <a:r>
              <a:rPr lang="en-GB" sz="1800" b="1" i="1" dirty="0">
                <a:solidFill>
                  <a:srgbClr val="083763"/>
                </a:solidFill>
                <a:latin typeface="Times New Roman" pitchFamily="18" charset="0"/>
                <a:ea typeface="MS Mincho" pitchFamily="49" charset="-128"/>
              </a:rPr>
              <a:t> </a:t>
            </a:r>
            <a:r>
              <a:rPr lang="en-GB" sz="1800" b="1" i="1" dirty="0" smtClean="0">
                <a:solidFill>
                  <a:srgbClr val="083763"/>
                </a:solidFill>
                <a:latin typeface="Times New Roman" pitchFamily="18" charset="0"/>
                <a:ea typeface="MS Mincho" pitchFamily="49" charset="-128"/>
              </a:rPr>
              <a:t>2 </a:t>
            </a:r>
            <a:r>
              <a:rPr lang="en-GB" sz="1800" b="1" i="1" dirty="0" err="1">
                <a:solidFill>
                  <a:srgbClr val="083763"/>
                </a:solidFill>
                <a:latin typeface="Times New Roman" pitchFamily="18" charset="0"/>
                <a:ea typeface="MS Mincho" pitchFamily="49" charset="-128"/>
              </a:rPr>
              <a:t>năm</a:t>
            </a:r>
            <a:r>
              <a:rPr lang="en-GB" sz="1800" b="1" i="1" dirty="0">
                <a:solidFill>
                  <a:srgbClr val="083763"/>
                </a:solidFill>
                <a:latin typeface="Times New Roman" pitchFamily="18" charset="0"/>
                <a:ea typeface="MS Mincho" pitchFamily="49" charset="-128"/>
              </a:rPr>
              <a:t> </a:t>
            </a:r>
            <a:r>
              <a:rPr lang="en-GB" sz="1800" b="1" i="1" dirty="0" smtClean="0">
                <a:solidFill>
                  <a:srgbClr val="083763"/>
                </a:solidFill>
                <a:latin typeface="Times New Roman" pitchFamily="18" charset="0"/>
                <a:ea typeface="MS Mincho" pitchFamily="49" charset="-128"/>
              </a:rPr>
              <a:t>2023</a:t>
            </a:r>
            <a:endParaRPr lang="sv-SE" sz="1800" b="1" i="1" dirty="0">
              <a:solidFill>
                <a:srgbClr val="083763"/>
              </a:solidFill>
              <a:latin typeface="Times New Roman" pitchFamily="18" charset="0"/>
              <a:ea typeface="MS Mincho" pitchFamily="49" charset="-128"/>
            </a:endParaRPr>
          </a:p>
        </p:txBody>
      </p:sp>
      <p:cxnSp>
        <p:nvCxnSpPr>
          <p:cNvPr id="9" name="Đường nối Thẳng 14"/>
          <p:cNvCxnSpPr/>
          <p:nvPr/>
        </p:nvCxnSpPr>
        <p:spPr>
          <a:xfrm>
            <a:off x="3023752" y="956220"/>
            <a:ext cx="2935432" cy="0"/>
          </a:xfrm>
          <a:prstGeom prst="line">
            <a:avLst/>
          </a:prstGeom>
          <a:ln w="25400"/>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val="3714663470"/>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812603" y="1007187"/>
            <a:ext cx="4775400" cy="1268346"/>
          </a:xfrm>
        </p:spPr>
        <p:txBody>
          <a:bodyPr/>
          <a:lstStyle/>
          <a:p>
            <a:pPr marL="533400" indent="-457200">
              <a:buAutoNum type="arabicPeriod"/>
            </a:pPr>
            <a:r>
              <a:rPr lang="en-US" sz="2600" b="1" dirty="0" err="1" smtClean="0">
                <a:solidFill>
                  <a:schemeClr val="tx1"/>
                </a:solidFill>
                <a:latin typeface="Times New Roman" panose="02020603050405020304" pitchFamily="18" charset="0"/>
                <a:cs typeface="Times New Roman" panose="02020603050405020304" pitchFamily="18" charset="0"/>
              </a:rPr>
              <a:t>Thông</a:t>
            </a:r>
            <a:r>
              <a:rPr lang="en-US" sz="2600" b="1" dirty="0" smtClean="0">
                <a:solidFill>
                  <a:schemeClr val="tx1"/>
                </a:solidFill>
                <a:latin typeface="Times New Roman" panose="02020603050405020304" pitchFamily="18" charset="0"/>
                <a:cs typeface="Times New Roman" panose="02020603050405020304" pitchFamily="18" charset="0"/>
              </a:rPr>
              <a:t> </a:t>
            </a:r>
            <a:r>
              <a:rPr lang="en-US" sz="2600" b="1" dirty="0" err="1" smtClean="0">
                <a:solidFill>
                  <a:schemeClr val="tx1"/>
                </a:solidFill>
                <a:latin typeface="Times New Roman" panose="02020603050405020304" pitchFamily="18" charset="0"/>
                <a:cs typeface="Times New Roman" panose="02020603050405020304" pitchFamily="18" charset="0"/>
              </a:rPr>
              <a:t>tư</a:t>
            </a:r>
            <a:r>
              <a:rPr lang="en-US" sz="2600" b="1" dirty="0" smtClean="0">
                <a:solidFill>
                  <a:schemeClr val="tx1"/>
                </a:solidFill>
                <a:latin typeface="Times New Roman" panose="02020603050405020304" pitchFamily="18" charset="0"/>
                <a:cs typeface="Times New Roman" panose="02020603050405020304" pitchFamily="18" charset="0"/>
              </a:rPr>
              <a:t> 30/2018/TT-BYT	</a:t>
            </a:r>
          </a:p>
          <a:p>
            <a:pPr marL="533400" indent="-457200">
              <a:buAutoNum type="arabicPeriod"/>
            </a:pPr>
            <a:r>
              <a:rPr lang="en-US" sz="2600" b="1" dirty="0" err="1" smtClean="0">
                <a:solidFill>
                  <a:schemeClr val="tx1"/>
                </a:solidFill>
                <a:latin typeface="Times New Roman" panose="02020603050405020304" pitchFamily="18" charset="0"/>
                <a:cs typeface="Times New Roman" panose="02020603050405020304" pitchFamily="18" charset="0"/>
              </a:rPr>
              <a:t>Thông</a:t>
            </a:r>
            <a:r>
              <a:rPr lang="en-US" sz="2600" b="1" dirty="0" smtClean="0">
                <a:solidFill>
                  <a:schemeClr val="tx1"/>
                </a:solidFill>
                <a:latin typeface="Times New Roman" panose="02020603050405020304" pitchFamily="18" charset="0"/>
                <a:cs typeface="Times New Roman" panose="02020603050405020304" pitchFamily="18" charset="0"/>
              </a:rPr>
              <a:t> </a:t>
            </a:r>
            <a:r>
              <a:rPr lang="en-US" sz="2600" b="1" dirty="0" err="1" smtClean="0">
                <a:solidFill>
                  <a:schemeClr val="tx1"/>
                </a:solidFill>
                <a:latin typeface="Times New Roman" panose="02020603050405020304" pitchFamily="18" charset="0"/>
                <a:cs typeface="Times New Roman" panose="02020603050405020304" pitchFamily="18" charset="0"/>
              </a:rPr>
              <a:t>tư</a:t>
            </a:r>
            <a:r>
              <a:rPr lang="en-US" sz="2600" b="1" dirty="0" smtClean="0">
                <a:solidFill>
                  <a:schemeClr val="tx1"/>
                </a:solidFill>
                <a:latin typeface="Times New Roman" panose="02020603050405020304" pitchFamily="18" charset="0"/>
                <a:cs typeface="Times New Roman" panose="02020603050405020304" pitchFamily="18" charset="0"/>
              </a:rPr>
              <a:t> 20/2022/TT-BYT</a:t>
            </a:r>
          </a:p>
        </p:txBody>
      </p:sp>
      <p:sp>
        <p:nvSpPr>
          <p:cNvPr id="2" name="Slide Number Placeholder 1"/>
          <p:cNvSpPr>
            <a:spLocks noGrp="1"/>
          </p:cNvSpPr>
          <p:nvPr>
            <p:ph type="sldNum" idx="4294967295"/>
          </p:nvPr>
        </p:nvSpPr>
        <p:spPr>
          <a:xfrm>
            <a:off x="8794750" y="4730750"/>
            <a:ext cx="349250" cy="279400"/>
          </a:xfrm>
        </p:spPr>
        <p:txBody>
          <a:bodyPr/>
          <a:lstStyle/>
          <a:p>
            <a:pPr marL="0" lvl="0" indent="0" algn="r" rtl="0">
              <a:spcBef>
                <a:spcPts val="0"/>
              </a:spcBef>
              <a:spcAft>
                <a:spcPts val="0"/>
              </a:spcAft>
              <a:buNone/>
            </a:pPr>
            <a:fld id="{00000000-1234-1234-1234-123412341234}" type="slidenum">
              <a:rPr lang="en" smtClean="0"/>
              <a:t>2</a:t>
            </a:fld>
            <a:endParaRPr lang="en"/>
          </a:p>
        </p:txBody>
      </p:sp>
      <p:pic>
        <p:nvPicPr>
          <p:cNvPr id="5" name="Picture 10" descr="im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a:stretch>
            <a:fillRect/>
          </a:stretch>
        </p:blipFill>
        <p:spPr>
          <a:xfrm>
            <a:off x="6425624" y="197426"/>
            <a:ext cx="2369126" cy="2556165"/>
          </a:xfrm>
          <a:prstGeom prst="rect">
            <a:avLst/>
          </a:prstGeom>
        </p:spPr>
      </p:pic>
      <p:pic>
        <p:nvPicPr>
          <p:cNvPr id="8" name="Picture 7"/>
          <p:cNvPicPr>
            <a:picLocks noChangeAspect="1"/>
          </p:cNvPicPr>
          <p:nvPr/>
        </p:nvPicPr>
        <p:blipFill>
          <a:blip r:embed="rId4"/>
          <a:stretch>
            <a:fillRect/>
          </a:stretch>
        </p:blipFill>
        <p:spPr>
          <a:xfrm>
            <a:off x="6425624" y="2739654"/>
            <a:ext cx="2369126" cy="2197759"/>
          </a:xfrm>
          <a:prstGeom prst="rect">
            <a:avLst/>
          </a:prstGeom>
        </p:spPr>
      </p:pic>
      <p:sp>
        <p:nvSpPr>
          <p:cNvPr id="10" name="Rounded Rectangle 9"/>
          <p:cNvSpPr/>
          <p:nvPr/>
        </p:nvSpPr>
        <p:spPr>
          <a:xfrm>
            <a:off x="1032741" y="2467261"/>
            <a:ext cx="4384964" cy="2403189"/>
          </a:xfrm>
          <a:prstGeom prst="roundRect">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2400" dirty="0">
                <a:solidFill>
                  <a:schemeClr val="tx1"/>
                </a:solidFill>
                <a:latin typeface="Times New Roman" pitchFamily="18" charset="0"/>
                <a:cs typeface="Times New Roman" pitchFamily="18" charset="0"/>
              </a:rPr>
              <a:t>Ban </a:t>
            </a:r>
            <a:r>
              <a:rPr lang="en-US" sz="2400" dirty="0" err="1">
                <a:solidFill>
                  <a:schemeClr val="tx1"/>
                </a:solidFill>
                <a:latin typeface="Times New Roman" pitchFamily="18" charset="0"/>
                <a:cs typeface="Times New Roman" pitchFamily="18" charset="0"/>
              </a:rPr>
              <a:t>hành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kèm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theo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tư</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danh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mục</a:t>
            </a:r>
            <a:r>
              <a:rPr lang="en-US" sz="2400" dirty="0">
                <a:solidFill>
                  <a:schemeClr val="tx1"/>
                </a:solidFill>
                <a:latin typeface="Times New Roman" pitchFamily="18" charset="0"/>
                <a:cs typeface="Times New Roman" pitchFamily="18" charset="0"/>
              </a:rPr>
              <a:t>: 1037 </a:t>
            </a:r>
            <a:r>
              <a:rPr lang="en-US" sz="2400" dirty="0" err="1">
                <a:solidFill>
                  <a:schemeClr val="tx1"/>
                </a:solidFill>
                <a:latin typeface="Times New Roman" pitchFamily="18" charset="0"/>
                <a:cs typeface="Times New Roman" pitchFamily="18" charset="0"/>
              </a:rPr>
              <a:t>thuốc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hóa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sinh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phẩm</a:t>
            </a:r>
            <a:r>
              <a:rPr lang="en-US" sz="2400" dirty="0">
                <a:solidFill>
                  <a:schemeClr val="tx1"/>
                </a:solidFill>
                <a:latin typeface="Times New Roman" pitchFamily="18" charset="0"/>
                <a:cs typeface="Times New Roman" pitchFamily="18" charset="0"/>
              </a:rPr>
              <a:t>; 59 </a:t>
            </a:r>
            <a:r>
              <a:rPr lang="en-US" sz="2400" dirty="0" err="1">
                <a:solidFill>
                  <a:schemeClr val="tx1"/>
                </a:solidFill>
                <a:latin typeface="Times New Roman" pitchFamily="18" charset="0"/>
                <a:cs typeface="Times New Roman" pitchFamily="18" charset="0"/>
              </a:rPr>
              <a:t>thuốc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phóng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xạ</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chất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đánh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dấu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thuộc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phạm</a:t>
            </a:r>
            <a:r>
              <a:rPr lang="en-US" sz="2400" dirty="0">
                <a:solidFill>
                  <a:schemeClr val="tx1"/>
                </a:solidFill>
                <a:latin typeface="Times New Roman" pitchFamily="18" charset="0"/>
                <a:cs typeface="Times New Roman" pitchFamily="18" charset="0"/>
              </a:rPr>
              <a:t> vi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hưởng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người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tham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bảo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hiểm</a:t>
            </a:r>
            <a:r>
              <a:rPr lang="en-US" sz="2400" dirty="0">
                <a:solidFill>
                  <a:schemeClr val="tx1"/>
                </a:solidFill>
                <a:latin typeface="Times New Roman" pitchFamily="18" charset="0"/>
                <a:cs typeface="Times New Roman" pitchFamily="18" charset="0"/>
              </a:rPr>
              <a:t> y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a:t>
            </a:r>
            <a:endParaRPr lang="en-US" sz="2400" dirty="0">
              <a:solidFill>
                <a:schemeClr val="accent6">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1085556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075C679-3CAB-D260-FC95-AE9DCC8D06CB}"/>
              </a:ext>
            </a:extLst>
          </p:cNvPr>
          <p:cNvSpPr>
            <a:spLocks noGrp="1"/>
          </p:cNvSpPr>
          <p:nvPr>
            <p:ph sz="half" idx="1"/>
          </p:nvPr>
        </p:nvSpPr>
        <p:spPr>
          <a:xfrm>
            <a:off x="624768" y="733763"/>
            <a:ext cx="3823335" cy="2628704"/>
          </a:xfrm>
        </p:spPr>
        <p:txBody>
          <a:bodyPr>
            <a:noAutofit/>
          </a:bodyPr>
          <a:lstStyle/>
          <a:p>
            <a:pPr algn="just">
              <a:lnSpc>
                <a:spcPct val="100000"/>
              </a:lnSpc>
              <a:spcBef>
                <a:spcPts val="450"/>
              </a:spcBef>
              <a:spcAft>
                <a:spcPts val="450"/>
              </a:spcAft>
              <a:buFont typeface="Wingdings" panose="05000000000000000000" pitchFamily="2" charset="2"/>
              <a:buChar char="Ø"/>
            </a:pPr>
            <a:r>
              <a:rPr lang="en-US" sz="1800" b="1" dirty="0">
                <a:cs typeface="Calibri" panose="020F0502020204030204" pitchFamily="34" charset="0"/>
              </a:rPr>
              <a:t> </a:t>
            </a:r>
            <a:r>
              <a:rPr lang="en-US" sz="1800" b="1" dirty="0" err="1">
                <a:cs typeface="Calibri" panose="020F0502020204030204" pitchFamily="34" charset="0"/>
              </a:rPr>
              <a:t>Gồm</a:t>
            </a:r>
            <a:r>
              <a:rPr lang="en-US" sz="1800" b="1" dirty="0">
                <a:cs typeface="Calibri" panose="020F0502020204030204" pitchFamily="34" charset="0"/>
              </a:rPr>
              <a:t> 09 điều:</a:t>
            </a:r>
          </a:p>
          <a:p>
            <a:pPr lvl="1" algn="just">
              <a:lnSpc>
                <a:spcPct val="100000"/>
              </a:lnSpc>
              <a:spcBef>
                <a:spcPts val="450"/>
              </a:spcBef>
            </a:pPr>
            <a:r>
              <a:rPr lang="vi-VN" sz="1700" dirty="0">
                <a:latin typeface="Calibri" panose="020F0502020204030204" pitchFamily="34" charset="0"/>
                <a:cs typeface="Calibri" panose="020F0502020204030204" pitchFamily="34" charset="0"/>
              </a:rPr>
              <a:t>Điều 1. Danh mục ban hành kèm theo Thông tư</a:t>
            </a:r>
            <a:endParaRPr lang="en-US" sz="1700" dirty="0">
              <a:latin typeface="Calibri" panose="020F0502020204030204" pitchFamily="34" charset="0"/>
              <a:cs typeface="Calibri" panose="020F0502020204030204" pitchFamily="34" charset="0"/>
            </a:endParaRPr>
          </a:p>
          <a:p>
            <a:pPr lvl="1" algn="just">
              <a:lnSpc>
                <a:spcPct val="100000"/>
              </a:lnSpc>
              <a:spcBef>
                <a:spcPts val="450"/>
              </a:spcBef>
            </a:pPr>
            <a:r>
              <a:rPr lang="vi-VN" sz="1700" dirty="0">
                <a:latin typeface="Calibri" panose="020F0502020204030204" pitchFamily="34" charset="0"/>
                <a:cs typeface="Calibri" panose="020F0502020204030204" pitchFamily="34" charset="0"/>
              </a:rPr>
              <a:t>Điều 2. Cấu trúc danh mục thuốc và phân hạng sử dụng</a:t>
            </a:r>
            <a:endParaRPr lang="en-US" sz="1700" dirty="0">
              <a:latin typeface="Calibri" panose="020F0502020204030204" pitchFamily="34" charset="0"/>
              <a:cs typeface="Calibri" panose="020F0502020204030204" pitchFamily="34" charset="0"/>
            </a:endParaRPr>
          </a:p>
          <a:p>
            <a:pPr lvl="1" algn="just">
              <a:lnSpc>
                <a:spcPct val="100000"/>
              </a:lnSpc>
              <a:spcBef>
                <a:spcPts val="450"/>
              </a:spcBef>
            </a:pPr>
            <a:r>
              <a:rPr lang="vi-VN" sz="1700" dirty="0">
                <a:latin typeface="Calibri" panose="020F0502020204030204" pitchFamily="34" charset="0"/>
                <a:cs typeface="Calibri" panose="020F0502020204030204" pitchFamily="34" charset="0"/>
              </a:rPr>
              <a:t>Điều 3. Nguyên tắc chung về thanh toán chi phí thuốc đối với người bệnh tham gia BHYT</a:t>
            </a:r>
            <a:endParaRPr lang="en-US" sz="1700" dirty="0">
              <a:latin typeface="Calibri" panose="020F0502020204030204" pitchFamily="34" charset="0"/>
              <a:cs typeface="Calibri" panose="020F0502020204030204" pitchFamily="34" charset="0"/>
            </a:endParaRPr>
          </a:p>
          <a:p>
            <a:pPr lvl="1" algn="just">
              <a:lnSpc>
                <a:spcPct val="100000"/>
              </a:lnSpc>
              <a:spcBef>
                <a:spcPts val="450"/>
              </a:spcBef>
            </a:pPr>
            <a:r>
              <a:rPr lang="vi-VN" sz="1700" dirty="0">
                <a:solidFill>
                  <a:srgbClr val="FF0000"/>
                </a:solidFill>
                <a:latin typeface="Calibri" panose="020F0502020204030204" pitchFamily="34" charset="0"/>
                <a:cs typeface="Calibri" panose="020F0502020204030204" pitchFamily="34" charset="0"/>
              </a:rPr>
              <a:t>Điều 4. Quy định thanh toán thuốc đối với một số cơ sở </a:t>
            </a:r>
            <a:r>
              <a:rPr lang="en-US" sz="1700" dirty="0">
                <a:solidFill>
                  <a:srgbClr val="FF0000"/>
                </a:solidFill>
                <a:latin typeface="Calibri" panose="020F0502020204030204" pitchFamily="34" charset="0"/>
                <a:cs typeface="Calibri" panose="020F0502020204030204" pitchFamily="34" charset="0"/>
              </a:rPr>
              <a:t>KCB</a:t>
            </a:r>
          </a:p>
        </p:txBody>
      </p:sp>
      <p:sp>
        <p:nvSpPr>
          <p:cNvPr id="4" name="Content Placeholder 3">
            <a:extLst>
              <a:ext uri="{FF2B5EF4-FFF2-40B4-BE49-F238E27FC236}">
                <a16:creationId xmlns:a16="http://schemas.microsoft.com/office/drawing/2014/main" xmlns="" id="{4A24B9C1-0AA0-E582-6688-DF82C594CB25}"/>
              </a:ext>
            </a:extLst>
          </p:cNvPr>
          <p:cNvSpPr>
            <a:spLocks noGrp="1"/>
          </p:cNvSpPr>
          <p:nvPr>
            <p:ph sz="half" idx="2"/>
          </p:nvPr>
        </p:nvSpPr>
        <p:spPr>
          <a:xfrm>
            <a:off x="4992766" y="796505"/>
            <a:ext cx="3823335" cy="2283588"/>
          </a:xfrm>
        </p:spPr>
        <p:txBody>
          <a:bodyPr>
            <a:noAutofit/>
          </a:bodyPr>
          <a:lstStyle/>
          <a:p>
            <a:pPr marL="342900" lvl="1" indent="0">
              <a:buNone/>
            </a:pPr>
            <a:endParaRPr lang="en-US" sz="1700" dirty="0">
              <a:latin typeface="Calibri" panose="020F0502020204030204" pitchFamily="34" charset="0"/>
              <a:cs typeface="Calibri" panose="020F0502020204030204" pitchFamily="34" charset="0"/>
            </a:endParaRPr>
          </a:p>
          <a:p>
            <a:pPr lvl="1">
              <a:lnSpc>
                <a:spcPct val="100000"/>
              </a:lnSpc>
              <a:spcBef>
                <a:spcPts val="450"/>
              </a:spcBef>
            </a:pPr>
            <a:r>
              <a:rPr lang="vi-VN" sz="1700" dirty="0">
                <a:solidFill>
                  <a:srgbClr val="FF0000"/>
                </a:solidFill>
                <a:latin typeface="Calibri" panose="020F0502020204030204" pitchFamily="34" charset="0"/>
                <a:cs typeface="Calibri" panose="020F0502020204030204" pitchFamily="34" charset="0"/>
              </a:rPr>
              <a:t>Điều 5. Quy định thanh toán đối với một số thuốc</a:t>
            </a:r>
            <a:endParaRPr lang="en-US" sz="1700" dirty="0">
              <a:solidFill>
                <a:srgbClr val="FF0000"/>
              </a:solidFill>
              <a:latin typeface="Calibri" panose="020F0502020204030204" pitchFamily="34" charset="0"/>
              <a:cs typeface="Calibri" panose="020F0502020204030204" pitchFamily="34" charset="0"/>
            </a:endParaRPr>
          </a:p>
          <a:p>
            <a:pPr lvl="1">
              <a:lnSpc>
                <a:spcPct val="100000"/>
              </a:lnSpc>
              <a:spcBef>
                <a:spcPts val="450"/>
              </a:spcBef>
            </a:pPr>
            <a:r>
              <a:rPr lang="vi-VN" sz="1700" dirty="0">
                <a:latin typeface="Calibri" panose="020F0502020204030204" pitchFamily="34" charset="0"/>
                <a:cs typeface="Calibri" panose="020F0502020204030204" pitchFamily="34" charset="0"/>
              </a:rPr>
              <a:t>Điều 6. Tổ chức thực hiện</a:t>
            </a:r>
            <a:endParaRPr lang="en-US" sz="1700" dirty="0">
              <a:latin typeface="Calibri" panose="020F0502020204030204" pitchFamily="34" charset="0"/>
              <a:cs typeface="Calibri" panose="020F0502020204030204" pitchFamily="34" charset="0"/>
            </a:endParaRPr>
          </a:p>
          <a:p>
            <a:pPr lvl="1">
              <a:lnSpc>
                <a:spcPct val="100000"/>
              </a:lnSpc>
              <a:spcBef>
                <a:spcPts val="450"/>
              </a:spcBef>
            </a:pPr>
            <a:r>
              <a:rPr lang="vi-VN" sz="1700" dirty="0">
                <a:latin typeface="Calibri" panose="020F0502020204030204" pitchFamily="34" charset="0"/>
                <a:cs typeface="Calibri" panose="020F0502020204030204" pitchFamily="34" charset="0"/>
              </a:rPr>
              <a:t>Điều 7. Hiệu lực thi hành</a:t>
            </a:r>
            <a:endParaRPr lang="en-US" sz="1700" dirty="0">
              <a:latin typeface="Calibri" panose="020F0502020204030204" pitchFamily="34" charset="0"/>
              <a:cs typeface="Calibri" panose="020F0502020204030204" pitchFamily="34" charset="0"/>
            </a:endParaRPr>
          </a:p>
          <a:p>
            <a:pPr lvl="1">
              <a:lnSpc>
                <a:spcPct val="100000"/>
              </a:lnSpc>
              <a:spcBef>
                <a:spcPts val="450"/>
              </a:spcBef>
            </a:pPr>
            <a:r>
              <a:rPr lang="vi-VN" sz="1700" dirty="0">
                <a:latin typeface="Calibri" panose="020F0502020204030204" pitchFamily="34" charset="0"/>
                <a:cs typeface="Calibri" panose="020F0502020204030204" pitchFamily="34" charset="0"/>
              </a:rPr>
              <a:t>Điều 8. Quy định chuyển tiếp</a:t>
            </a:r>
            <a:endParaRPr lang="en-US" sz="1700" dirty="0">
              <a:latin typeface="Calibri" panose="020F0502020204030204" pitchFamily="34" charset="0"/>
              <a:cs typeface="Calibri" panose="020F0502020204030204" pitchFamily="34" charset="0"/>
            </a:endParaRPr>
          </a:p>
          <a:p>
            <a:pPr lvl="1">
              <a:lnSpc>
                <a:spcPct val="100000"/>
              </a:lnSpc>
              <a:spcBef>
                <a:spcPts val="450"/>
              </a:spcBef>
            </a:pPr>
            <a:r>
              <a:rPr lang="vi-VN" sz="1700" dirty="0">
                <a:latin typeface="Calibri" panose="020F0502020204030204" pitchFamily="34" charset="0"/>
                <a:cs typeface="Calibri" panose="020F0502020204030204" pitchFamily="34" charset="0"/>
              </a:rPr>
              <a:t>Điều 9. Điều khoản tham chiếu</a:t>
            </a:r>
            <a:endParaRPr lang="en-US" sz="1700"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xmlns="" id="{264254ED-4C31-C5FF-9E9B-AEFF86FE613F}"/>
              </a:ext>
            </a:extLst>
          </p:cNvPr>
          <p:cNvSpPr txBox="1"/>
          <p:nvPr/>
        </p:nvSpPr>
        <p:spPr>
          <a:xfrm>
            <a:off x="-98194" y="3715183"/>
            <a:ext cx="9483637" cy="1469633"/>
          </a:xfrm>
          <a:prstGeom prst="rect">
            <a:avLst/>
          </a:prstGeom>
          <a:noFill/>
        </p:spPr>
        <p:txBody>
          <a:bodyPr wrap="square" lIns="68580" tIns="34290" rIns="68580" bIns="34290" rtlCol="0">
            <a:spAutoFit/>
          </a:bodyPr>
          <a:lstStyle/>
          <a:p>
            <a:pPr marL="257175" indent="-210741">
              <a:buFont typeface="Wingdings" panose="05000000000000000000" pitchFamily="2" charset="2"/>
              <a:buChar char="Ø"/>
            </a:pPr>
            <a:r>
              <a:rPr lang="en-US" sz="1800" b="1" dirty="0">
                <a:latin typeface="Calibri" panose="020F0502020204030204" pitchFamily="34" charset="0"/>
                <a:cs typeface="Calibri" panose="020F0502020204030204" pitchFamily="34" charset="0"/>
              </a:rPr>
              <a:t> 03 phụ </a:t>
            </a:r>
            <a:r>
              <a:rPr lang="en-US" sz="1800" b="1" dirty="0" err="1">
                <a:latin typeface="Calibri" panose="020F0502020204030204" pitchFamily="34" charset="0"/>
                <a:cs typeface="Calibri" panose="020F0502020204030204" pitchFamily="34" charset="0"/>
              </a:rPr>
              <a:t>lục</a:t>
            </a:r>
            <a:r>
              <a:rPr lang="en-US" sz="1800" b="1" dirty="0">
                <a:latin typeface="Calibri" panose="020F0502020204030204" pitchFamily="34" charset="0"/>
                <a:cs typeface="Calibri" panose="020F0502020204030204" pitchFamily="34" charset="0"/>
              </a:rPr>
              <a:t>: </a:t>
            </a:r>
          </a:p>
          <a:p>
            <a:pPr marL="557213" lvl="1" indent="-214313">
              <a:spcBef>
                <a:spcPts val="225"/>
              </a:spcBef>
              <a:buFont typeface="Arial" panose="020B0604020202020204" pitchFamily="34" charset="0"/>
              <a:buChar char="•"/>
            </a:pPr>
            <a:r>
              <a:rPr lang="en-US" sz="1700" dirty="0">
                <a:latin typeface="Calibri" panose="020F0502020204030204" pitchFamily="34" charset="0"/>
                <a:cs typeface="Calibri" panose="020F0502020204030204" pitchFamily="34" charset="0"/>
              </a:rPr>
              <a:t>Phụ </a:t>
            </a:r>
            <a:r>
              <a:rPr lang="en-US" sz="1700" dirty="0" err="1">
                <a:latin typeface="Calibri" panose="020F0502020204030204" pitchFamily="34" charset="0"/>
                <a:cs typeface="Calibri" panose="020F0502020204030204" pitchFamily="34" charset="0"/>
              </a:rPr>
              <a:t>lục</a:t>
            </a:r>
            <a:r>
              <a:rPr lang="en-US" sz="1700" dirty="0">
                <a:latin typeface="Calibri" panose="020F0502020204030204" pitchFamily="34" charset="0"/>
                <a:cs typeface="Calibri" panose="020F0502020204030204" pitchFamily="34" charset="0"/>
              </a:rPr>
              <a:t> I: </a:t>
            </a:r>
            <a:r>
              <a:rPr lang="en-US" sz="1700" dirty="0">
                <a:latin typeface="Calibri" panose="020F0502020204030204" pitchFamily="34" charset="0"/>
                <a:ea typeface="Calibri" panose="020F0502020204030204" pitchFamily="34" charset="0"/>
                <a:cs typeface="Calibri" panose="020F0502020204030204" pitchFamily="34" charset="0"/>
              </a:rPr>
              <a:t>DM </a:t>
            </a:r>
            <a:r>
              <a:rPr lang="vi-VN" sz="1700" dirty="0">
                <a:latin typeface="Calibri" panose="020F0502020204030204" pitchFamily="34" charset="0"/>
                <a:ea typeface="Calibri" panose="020F0502020204030204" pitchFamily="34" charset="0"/>
                <a:cs typeface="Calibri" panose="020F0502020204030204" pitchFamily="34" charset="0"/>
              </a:rPr>
              <a:t>thuốc hóa dược, sinh phẩm thuộc phạm vi được hưởng của người tham gia BHYT</a:t>
            </a:r>
            <a:endParaRPr lang="en-US" sz="1700" dirty="0">
              <a:latin typeface="Calibri" panose="020F0502020204030204" pitchFamily="34" charset="0"/>
              <a:ea typeface="Calibri" panose="020F0502020204030204" pitchFamily="34" charset="0"/>
              <a:cs typeface="Calibri" panose="020F0502020204030204" pitchFamily="34" charset="0"/>
            </a:endParaRPr>
          </a:p>
          <a:p>
            <a:pPr marL="557213" lvl="1" indent="-214313">
              <a:spcBef>
                <a:spcPts val="225"/>
              </a:spcBef>
              <a:buFont typeface="Arial" panose="020B0604020202020204" pitchFamily="34" charset="0"/>
              <a:buChar char="•"/>
            </a:pPr>
            <a:r>
              <a:rPr lang="en-US" sz="1700" dirty="0">
                <a:latin typeface="Calibri" panose="020F0502020204030204" pitchFamily="34" charset="0"/>
                <a:cs typeface="Calibri" panose="020F0502020204030204" pitchFamily="34" charset="0"/>
              </a:rPr>
              <a:t>Phụ </a:t>
            </a:r>
            <a:r>
              <a:rPr lang="en-US" sz="1700" dirty="0" err="1">
                <a:latin typeface="Calibri" panose="020F0502020204030204" pitchFamily="34" charset="0"/>
                <a:cs typeface="Calibri" panose="020F0502020204030204" pitchFamily="34" charset="0"/>
              </a:rPr>
              <a:t>lục</a:t>
            </a:r>
            <a:r>
              <a:rPr lang="en-US" sz="1700" dirty="0">
                <a:latin typeface="Calibri" panose="020F0502020204030204" pitchFamily="34" charset="0"/>
                <a:cs typeface="Calibri" panose="020F0502020204030204" pitchFamily="34" charset="0"/>
              </a:rPr>
              <a:t> II: </a:t>
            </a:r>
            <a:r>
              <a:rPr lang="en-US" sz="1700" dirty="0">
                <a:latin typeface="Calibri" panose="020F0502020204030204" pitchFamily="34" charset="0"/>
                <a:ea typeface="Calibri" panose="020F0502020204030204" pitchFamily="34" charset="0"/>
                <a:cs typeface="Calibri" panose="020F0502020204030204" pitchFamily="34" charset="0"/>
              </a:rPr>
              <a:t>DM </a:t>
            </a:r>
            <a:r>
              <a:rPr lang="vi-VN" sz="1700" dirty="0">
                <a:latin typeface="Calibri" panose="020F0502020204030204" pitchFamily="34" charset="0"/>
                <a:ea typeface="Calibri" panose="020F0502020204030204" pitchFamily="34" charset="0"/>
                <a:cs typeface="Calibri" panose="020F0502020204030204" pitchFamily="34" charset="0"/>
              </a:rPr>
              <a:t>thuốc phóng xạ và chất đánh dấu thuộc phạm vi được hưởng của người tham gia BHYT</a:t>
            </a:r>
            <a:endParaRPr lang="en-US" sz="1700" dirty="0">
              <a:latin typeface="Calibri" panose="020F0502020204030204" pitchFamily="34" charset="0"/>
              <a:ea typeface="Calibri" panose="020F0502020204030204" pitchFamily="34" charset="0"/>
              <a:cs typeface="Calibri" panose="020F0502020204030204" pitchFamily="34" charset="0"/>
            </a:endParaRPr>
          </a:p>
          <a:p>
            <a:pPr marL="557213" lvl="1" indent="-214313">
              <a:spcBef>
                <a:spcPts val="225"/>
              </a:spcBef>
              <a:buFont typeface="Arial" panose="020B0604020202020204" pitchFamily="34" charset="0"/>
              <a:buChar char="•"/>
            </a:pPr>
            <a:r>
              <a:rPr lang="en-US" sz="1700" dirty="0">
                <a:solidFill>
                  <a:srgbClr val="FF0000"/>
                </a:solidFill>
                <a:latin typeface="Calibri" panose="020F0502020204030204" pitchFamily="34" charset="0"/>
                <a:cs typeface="Calibri" panose="020F0502020204030204" pitchFamily="34" charset="0"/>
              </a:rPr>
              <a:t>Phụ </a:t>
            </a:r>
            <a:r>
              <a:rPr lang="en-US" sz="1700" dirty="0" err="1">
                <a:solidFill>
                  <a:srgbClr val="FF0000"/>
                </a:solidFill>
                <a:latin typeface="Calibri" panose="020F0502020204030204" pitchFamily="34" charset="0"/>
                <a:cs typeface="Calibri" panose="020F0502020204030204" pitchFamily="34" charset="0"/>
              </a:rPr>
              <a:t>lục</a:t>
            </a:r>
            <a:r>
              <a:rPr lang="en-US" sz="1700" dirty="0">
                <a:solidFill>
                  <a:srgbClr val="FF0000"/>
                </a:solidFill>
                <a:latin typeface="Calibri" panose="020F0502020204030204" pitchFamily="34" charset="0"/>
                <a:cs typeface="Calibri" panose="020F0502020204030204" pitchFamily="34" charset="0"/>
              </a:rPr>
              <a:t> III: Thống </a:t>
            </a:r>
            <a:r>
              <a:rPr lang="en-US" sz="1700" dirty="0" err="1">
                <a:solidFill>
                  <a:srgbClr val="FF0000"/>
                </a:solidFill>
                <a:latin typeface="Calibri" panose="020F0502020204030204" pitchFamily="34" charset="0"/>
                <a:cs typeface="Calibri" panose="020F0502020204030204" pitchFamily="34" charset="0"/>
              </a:rPr>
              <a:t>kê</a:t>
            </a:r>
            <a:r>
              <a:rPr lang="en-US" sz="1700" dirty="0">
                <a:solidFill>
                  <a:srgbClr val="FF0000"/>
                </a:solidFill>
                <a:latin typeface="Calibri" panose="020F0502020204030204" pitchFamily="34" charset="0"/>
                <a:cs typeface="Calibri" panose="020F0502020204030204" pitchFamily="34" charset="0"/>
              </a:rPr>
              <a:t> các dịch vụ kỹ thuật có sử dụng thuốc phóng xạ và chất đánh dấu</a:t>
            </a:r>
          </a:p>
        </p:txBody>
      </p:sp>
      <p:sp>
        <p:nvSpPr>
          <p:cNvPr id="6" name="Google Shape;124;p16"/>
          <p:cNvSpPr txBox="1">
            <a:spLocks/>
          </p:cNvSpPr>
          <p:nvPr/>
        </p:nvSpPr>
        <p:spPr>
          <a:xfrm>
            <a:off x="1246907" y="214050"/>
            <a:ext cx="6951520" cy="603073"/>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1pPr>
            <a:lvl2pPr marR="0" lvl="1"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2pPr>
            <a:lvl3pPr marR="0" lvl="2"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3pPr>
            <a:lvl4pPr marR="0" lvl="3"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4pPr>
            <a:lvl5pPr marR="0" lvl="4"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5pPr>
            <a:lvl6pPr marR="0" lvl="5"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6pPr>
            <a:lvl7pPr marR="0" lvl="6"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7pPr>
            <a:lvl8pPr marR="0" lvl="7"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8pPr>
            <a:lvl9pPr marR="0" lvl="8"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9pPr>
          </a:lstStyle>
          <a:p>
            <a:pPr algn="just"/>
            <a:r>
              <a:rPr lang="vi-VN" sz="2300" b="1" dirty="0" smtClean="0">
                <a:solidFill>
                  <a:srgbClr val="FF0000"/>
                </a:solidFill>
                <a:latin typeface="Times New Roman" panose="02020603050405020304" pitchFamily="18" charset="0"/>
                <a:cs typeface="Times New Roman" panose="02020603050405020304" pitchFamily="18" charset="0"/>
              </a:rPr>
              <a:t>CẤU TRÚC THÔNG TƯ 20/2022/TT-BYT</a:t>
            </a:r>
            <a:endParaRPr lang="vi-VN" sz="2300" b="1" dirty="0">
              <a:solidFill>
                <a:srgbClr val="FF0000"/>
              </a:solidFill>
              <a:latin typeface="Times New Roman" panose="02020603050405020304" pitchFamily="18" charset="0"/>
              <a:cs typeface="Times New Roman" panose="02020603050405020304" pitchFamily="18" charset="0"/>
            </a:endParaRPr>
          </a:p>
        </p:txBody>
      </p:sp>
      <p:pic>
        <p:nvPicPr>
          <p:cNvPr id="7" name="Picture 10" descr="im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75372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246907" y="214050"/>
            <a:ext cx="6951520" cy="714900"/>
          </a:xfrm>
          <a:prstGeom prst="rect">
            <a:avLst/>
          </a:prstGeom>
        </p:spPr>
        <p:txBody>
          <a:bodyPr spcFirstLastPara="1" wrap="square" lIns="0" tIns="0" rIns="0" bIns="0" anchor="ctr" anchorCtr="0">
            <a:noAutofit/>
          </a:bodyPr>
          <a:lstStyle/>
          <a:p>
            <a:pPr lvl="0" algn="just"/>
            <a:r>
              <a:rPr lang="en-US" sz="2300" b="1" dirty="0" smtClean="0">
                <a:solidFill>
                  <a:srgbClr val="FF0000"/>
                </a:solidFill>
                <a:latin typeface="Times New Roman" panose="02020603050405020304" pitchFamily="18" charset="0"/>
                <a:cs typeface="Times New Roman" panose="02020603050405020304" pitchFamily="18" charset="0"/>
              </a:rPr>
              <a:t>CẤU TRÚC PHỤ LỤC THÔNG TƯ 20/2022/TT-BYT</a:t>
            </a:r>
            <a:endParaRPr sz="2300" b="1" dirty="0">
              <a:solidFill>
                <a:srgbClr val="FF0000"/>
              </a:solidFill>
              <a:latin typeface="Times New Roman" panose="02020603050405020304" pitchFamily="18" charset="0"/>
              <a:cs typeface="Times New Roman" panose="02020603050405020304" pitchFamily="18" charset="0"/>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stretch>
            <a:fillRect/>
          </a:stretch>
        </p:blipFill>
        <p:spPr>
          <a:xfrm>
            <a:off x="393988" y="1227426"/>
            <a:ext cx="5484526" cy="3167928"/>
          </a:xfrm>
          <a:prstGeom prst="rect">
            <a:avLst/>
          </a:prstGeom>
        </p:spPr>
      </p:pic>
      <p:sp>
        <p:nvSpPr>
          <p:cNvPr id="9" name="Content Placeholder 7"/>
          <p:cNvSpPr txBox="1">
            <a:spLocks/>
          </p:cNvSpPr>
          <p:nvPr/>
        </p:nvSpPr>
        <p:spPr>
          <a:xfrm>
            <a:off x="5817020" y="897777"/>
            <a:ext cx="3158834" cy="4081450"/>
          </a:xfrm>
          <a:prstGeom prst="roundRect">
            <a:avLst/>
          </a:prstGeom>
          <a:solidFill>
            <a:schemeClr val="accent6">
              <a:lumMod val="20000"/>
              <a:lumOff val="80000"/>
            </a:schemeClr>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r>
              <a:rPr lang="en-US" sz="2300" dirty="0" err="1" smtClean="0">
                <a:solidFill>
                  <a:schemeClr val="tx1"/>
                </a:solidFill>
                <a:latin typeface="Times New Roman" pitchFamily="18" charset="0"/>
                <a:cs typeface="Times New Roman" pitchFamily="18" charset="0"/>
              </a:rPr>
              <a:t>Cột</a:t>
            </a:r>
            <a:r>
              <a:rPr lang="en-US" sz="2300" dirty="0" smtClean="0">
                <a:solidFill>
                  <a:schemeClr val="tx1"/>
                </a:solidFill>
                <a:latin typeface="Times New Roman" pitchFamily="18" charset="0"/>
                <a:cs typeface="Times New Roman" pitchFamily="18" charset="0"/>
              </a:rPr>
              <a:t> 1: STT </a:t>
            </a:r>
            <a:r>
              <a:rPr lang="en-US" sz="2300" dirty="0" err="1" smtClean="0">
                <a:solidFill>
                  <a:schemeClr val="tx1"/>
                </a:solidFill>
                <a:latin typeface="Times New Roman" pitchFamily="18" charset="0"/>
                <a:cs typeface="Times New Roman" pitchFamily="18" charset="0"/>
              </a:rPr>
              <a:t>hoạt</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chất</a:t>
            </a:r>
            <a:endParaRPr lang="en-US" sz="2300" dirty="0" smtClean="0">
              <a:solidFill>
                <a:schemeClr val="tx1"/>
              </a:solidFill>
              <a:latin typeface="Times New Roman" pitchFamily="18" charset="0"/>
              <a:cs typeface="Times New Roman" pitchFamily="18" charset="0"/>
            </a:endParaRPr>
          </a:p>
          <a:p>
            <a:r>
              <a:rPr lang="en-US" sz="2300" dirty="0" err="1" smtClean="0">
                <a:solidFill>
                  <a:schemeClr val="tx1"/>
                </a:solidFill>
                <a:latin typeface="Times New Roman" pitchFamily="18" charset="0"/>
                <a:cs typeface="Times New Roman" pitchFamily="18" charset="0"/>
              </a:rPr>
              <a:t>Cột</a:t>
            </a:r>
            <a:r>
              <a:rPr lang="en-US" sz="2300" dirty="0" smtClean="0">
                <a:solidFill>
                  <a:schemeClr val="tx1"/>
                </a:solidFill>
                <a:latin typeface="Times New Roman" pitchFamily="18" charset="0"/>
                <a:cs typeface="Times New Roman" pitchFamily="18" charset="0"/>
              </a:rPr>
              <a:t> 2: </a:t>
            </a:r>
            <a:r>
              <a:rPr lang="en-US" sz="2300" dirty="0" err="1" smtClean="0">
                <a:solidFill>
                  <a:schemeClr val="tx1"/>
                </a:solidFill>
                <a:latin typeface="Times New Roman" pitchFamily="18" charset="0"/>
                <a:cs typeface="Times New Roman" pitchFamily="18" charset="0"/>
              </a:rPr>
              <a:t>Tên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hoạt</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chất</a:t>
            </a:r>
            <a:endParaRPr lang="en-US" sz="2300" dirty="0" smtClean="0">
              <a:solidFill>
                <a:schemeClr val="tx1"/>
              </a:solidFill>
              <a:latin typeface="Times New Roman" pitchFamily="18" charset="0"/>
              <a:cs typeface="Times New Roman" pitchFamily="18" charset="0"/>
            </a:endParaRPr>
          </a:p>
          <a:p>
            <a:r>
              <a:rPr lang="en-US" sz="2300" dirty="0" err="1" smtClean="0">
                <a:solidFill>
                  <a:schemeClr val="tx1"/>
                </a:solidFill>
                <a:latin typeface="Times New Roman" pitchFamily="18" charset="0"/>
                <a:cs typeface="Times New Roman" pitchFamily="18" charset="0"/>
              </a:rPr>
              <a:t>Cột</a:t>
            </a:r>
            <a:r>
              <a:rPr lang="en-US" sz="2300" dirty="0" smtClean="0">
                <a:solidFill>
                  <a:schemeClr val="tx1"/>
                </a:solidFill>
                <a:latin typeface="Times New Roman" pitchFamily="18" charset="0"/>
                <a:cs typeface="Times New Roman" pitchFamily="18" charset="0"/>
              </a:rPr>
              <a:t> 3: </a:t>
            </a:r>
            <a:r>
              <a:rPr lang="en-US" sz="2300" dirty="0" err="1" smtClean="0">
                <a:solidFill>
                  <a:schemeClr val="tx1"/>
                </a:solidFill>
                <a:latin typeface="Times New Roman" pitchFamily="18" charset="0"/>
                <a:cs typeface="Times New Roman" pitchFamily="18" charset="0"/>
              </a:rPr>
              <a:t>Đường</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dùng</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dạng</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dùng</a:t>
            </a:r>
            <a:endParaRPr lang="en-US" sz="2300" dirty="0" smtClean="0">
              <a:solidFill>
                <a:schemeClr val="tx1"/>
              </a:solidFill>
              <a:latin typeface="Times New Roman" pitchFamily="18" charset="0"/>
              <a:cs typeface="Times New Roman" pitchFamily="18" charset="0"/>
            </a:endParaRPr>
          </a:p>
          <a:p>
            <a:r>
              <a:rPr lang="en-US" sz="2300" dirty="0" err="1" smtClean="0">
                <a:solidFill>
                  <a:schemeClr val="tx1"/>
                </a:solidFill>
                <a:latin typeface="Times New Roman" pitchFamily="18" charset="0"/>
                <a:cs typeface="Times New Roman" pitchFamily="18" charset="0"/>
              </a:rPr>
              <a:t>Cột</a:t>
            </a:r>
            <a:r>
              <a:rPr lang="en-US" sz="2300" dirty="0" smtClean="0">
                <a:solidFill>
                  <a:schemeClr val="tx1"/>
                </a:solidFill>
                <a:latin typeface="Times New Roman" pitchFamily="18" charset="0"/>
                <a:cs typeface="Times New Roman" pitchFamily="18" charset="0"/>
              </a:rPr>
              <a:t> 4; 5; 6; 7: </a:t>
            </a:r>
            <a:r>
              <a:rPr lang="en-US" sz="2300" dirty="0" err="1" smtClean="0">
                <a:solidFill>
                  <a:schemeClr val="tx1"/>
                </a:solidFill>
                <a:latin typeface="Times New Roman" pitchFamily="18" charset="0"/>
                <a:cs typeface="Times New Roman" pitchFamily="18" charset="0"/>
              </a:rPr>
              <a:t>Tương</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ứng</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với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hạng</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Bệnh</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viện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được</a:t>
            </a:r>
            <a:r>
              <a:rPr lang="en-US" sz="2300" dirty="0" smtClean="0">
                <a:solidFill>
                  <a:schemeClr val="tx1"/>
                </a:solidFill>
                <a:latin typeface="Times New Roman" pitchFamily="18" charset="0"/>
                <a:cs typeface="Times New Roman" pitchFamily="18" charset="0"/>
              </a:rPr>
              <a:t> SD </a:t>
            </a:r>
            <a:r>
              <a:rPr lang="en-US" sz="2300" dirty="0" err="1" smtClean="0">
                <a:solidFill>
                  <a:schemeClr val="tx1"/>
                </a:solidFill>
                <a:latin typeface="Times New Roman" pitchFamily="18" charset="0"/>
                <a:cs typeface="Times New Roman" pitchFamily="18" charset="0"/>
              </a:rPr>
              <a:t>và</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thanh</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toán</a:t>
            </a:r>
            <a:r>
              <a:rPr lang="en-US" sz="2300" dirty="0" smtClean="0">
                <a:solidFill>
                  <a:schemeClr val="tx1"/>
                </a:solidFill>
                <a:latin typeface="Times New Roman" pitchFamily="18" charset="0"/>
                <a:cs typeface="Times New Roman" pitchFamily="18" charset="0"/>
              </a:rPr>
              <a:t> BHYT</a:t>
            </a:r>
          </a:p>
          <a:p>
            <a:r>
              <a:rPr lang="en-US" sz="2300" dirty="0" err="1" smtClean="0">
                <a:solidFill>
                  <a:schemeClr val="tx1"/>
                </a:solidFill>
                <a:latin typeface="Times New Roman" pitchFamily="18" charset="0"/>
                <a:cs typeface="Times New Roman" pitchFamily="18" charset="0"/>
              </a:rPr>
              <a:t>Cột</a:t>
            </a:r>
            <a:r>
              <a:rPr lang="en-US" sz="2300" dirty="0" smtClean="0">
                <a:solidFill>
                  <a:schemeClr val="tx1"/>
                </a:solidFill>
                <a:latin typeface="Times New Roman" pitchFamily="18" charset="0"/>
                <a:cs typeface="Times New Roman" pitchFamily="18" charset="0"/>
              </a:rPr>
              <a:t> 8:Điều </a:t>
            </a:r>
            <a:r>
              <a:rPr lang="en-US" sz="2300" dirty="0" err="1" smtClean="0">
                <a:solidFill>
                  <a:schemeClr val="tx1"/>
                </a:solidFill>
                <a:latin typeface="Times New Roman" pitchFamily="18" charset="0"/>
                <a:cs typeface="Times New Roman" pitchFamily="18" charset="0"/>
              </a:rPr>
              <a:t>kiện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Tỷ</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lệ</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thanh</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toán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của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một</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số</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thuốc</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cụ</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thể</a:t>
            </a:r>
            <a:r>
              <a:rPr lang="en-US" sz="2300" dirty="0" smtClean="0">
                <a:solidFill>
                  <a:schemeClr val="tx1"/>
                </a:solidFill>
                <a:latin typeface="Times New Roman" pitchFamily="18" charset="0"/>
                <a:cs typeface="Times New Roman" pitchFamily="18" charset="0"/>
              </a:rPr>
              <a:t>.</a:t>
            </a:r>
            <a:endParaRPr lang="en-US" sz="2300" dirty="0">
              <a:solidFill>
                <a:schemeClr val="accent6">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1363380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246907" y="214050"/>
            <a:ext cx="6951520" cy="714900"/>
          </a:xfrm>
          <a:prstGeom prst="rect">
            <a:avLst/>
          </a:prstGeom>
        </p:spPr>
        <p:txBody>
          <a:bodyPr spcFirstLastPara="1" wrap="square" lIns="0" tIns="0" rIns="0" bIns="0" anchor="ctr" anchorCtr="0">
            <a:noAutofit/>
          </a:bodyPr>
          <a:lstStyle/>
          <a:p>
            <a:pPr lvl="0" algn="just"/>
            <a:r>
              <a:rPr lang="en-US" sz="2300" b="1" dirty="0" smtClean="0">
                <a:solidFill>
                  <a:srgbClr val="FF0000"/>
                </a:solidFill>
                <a:latin typeface="Times New Roman" panose="02020603050405020304" pitchFamily="18" charset="0"/>
                <a:cs typeface="Times New Roman" panose="02020603050405020304" pitchFamily="18" charset="0"/>
              </a:rPr>
              <a:t>CẤU TRÚC PHỤ LỤC THÔNG TƯ 20/2022/TT-BYT</a:t>
            </a:r>
            <a:endParaRPr sz="2300" b="1" dirty="0">
              <a:solidFill>
                <a:srgbClr val="FF0000"/>
              </a:solidFill>
              <a:latin typeface="Times New Roman" panose="02020603050405020304" pitchFamily="18" charset="0"/>
              <a:cs typeface="Times New Roman" panose="02020603050405020304" pitchFamily="18" charset="0"/>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Users\Administrator\Pictures\Screenshots\Screenshot (612).png"/>
          <p:cNvPicPr>
            <a:picLocks noChangeAspect="1" noChangeArrowheads="1"/>
          </p:cNvPicPr>
          <p:nvPr/>
        </p:nvPicPr>
        <p:blipFill>
          <a:blip r:embed="rId4"/>
          <a:srcRect/>
          <a:stretch>
            <a:fillRect/>
          </a:stretch>
        </p:blipFill>
        <p:spPr bwMode="auto">
          <a:xfrm>
            <a:off x="535132" y="1044284"/>
            <a:ext cx="5127914" cy="4015837"/>
          </a:xfrm>
          <a:prstGeom prst="rect">
            <a:avLst/>
          </a:prstGeom>
          <a:noFill/>
        </p:spPr>
      </p:pic>
      <p:sp>
        <p:nvSpPr>
          <p:cNvPr id="9" name="Rounded Rectangle 8"/>
          <p:cNvSpPr/>
          <p:nvPr/>
        </p:nvSpPr>
        <p:spPr>
          <a:xfrm>
            <a:off x="6218960" y="1394853"/>
            <a:ext cx="2447058" cy="3314700"/>
          </a:xfrm>
          <a:prstGeom prst="roundRect">
            <a:avLst/>
          </a:prstGeom>
          <a:solidFill>
            <a:schemeClr val="accent3">
              <a:lumMod val="20000"/>
              <a:lumOff val="8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300" dirty="0" err="1">
                <a:solidFill>
                  <a:schemeClr val="tx1"/>
                </a:solidFill>
                <a:latin typeface="Times New Roman" pitchFamily="18" charset="0"/>
                <a:cs typeface="Times New Roman" pitchFamily="18" charset="0"/>
              </a:rPr>
              <a:t>Phụ</a:t>
            </a:r>
            <a:r>
              <a:rPr lang="en-US" sz="2300" dirty="0">
                <a:solidFill>
                  <a:schemeClr val="tx1"/>
                </a:solidFill>
                <a:latin typeface="Times New Roman" pitchFamily="18" charset="0"/>
                <a:cs typeface="Times New Roman" pitchFamily="18" charset="0"/>
              </a:rPr>
              <a:t> </a:t>
            </a:r>
            <a:r>
              <a:rPr lang="en-US" sz="2300" dirty="0" err="1">
                <a:solidFill>
                  <a:schemeClr val="tx1"/>
                </a:solidFill>
                <a:latin typeface="Times New Roman" pitchFamily="18" charset="0"/>
                <a:cs typeface="Times New Roman" pitchFamily="18" charset="0"/>
              </a:rPr>
              <a:t>lục</a:t>
            </a:r>
            <a:r>
              <a:rPr lang="en-US" sz="2300" dirty="0">
                <a:solidFill>
                  <a:schemeClr val="tx1"/>
                </a:solidFill>
                <a:latin typeface="Times New Roman" pitchFamily="18" charset="0"/>
                <a:cs typeface="Times New Roman" pitchFamily="18" charset="0"/>
              </a:rPr>
              <a:t> 1. </a:t>
            </a:r>
            <a:r>
              <a:rPr lang="en-US" sz="2300" dirty="0" err="1">
                <a:solidFill>
                  <a:schemeClr val="tx1"/>
                </a:solidFill>
                <a:latin typeface="Times New Roman" pitchFamily="18" charset="0"/>
                <a:cs typeface="Times New Roman" pitchFamily="18" charset="0"/>
              </a:rPr>
              <a:t>thông</a:t>
            </a:r>
            <a:r>
              <a:rPr lang="en-US" sz="2300" dirty="0">
                <a:solidFill>
                  <a:schemeClr val="tx1"/>
                </a:solidFill>
                <a:latin typeface="Times New Roman" pitchFamily="18" charset="0"/>
                <a:cs typeface="Times New Roman" pitchFamily="18" charset="0"/>
              </a:rPr>
              <a:t> </a:t>
            </a:r>
            <a:r>
              <a:rPr lang="en-US" sz="2300" dirty="0" err="1">
                <a:solidFill>
                  <a:schemeClr val="tx1"/>
                </a:solidFill>
                <a:latin typeface="Times New Roman" pitchFamily="18" charset="0"/>
                <a:cs typeface="Times New Roman" pitchFamily="18" charset="0"/>
              </a:rPr>
              <a:t>tư</a:t>
            </a:r>
            <a:r>
              <a:rPr lang="en-US" sz="2300" dirty="0">
                <a:solidFill>
                  <a:schemeClr val="tx1"/>
                </a:solidFill>
                <a:latin typeface="Times New Roman" pitchFamily="18" charset="0"/>
                <a:cs typeface="Times New Roman" pitchFamily="18" charset="0"/>
              </a:rPr>
              <a:t> 20/2022 </a:t>
            </a:r>
            <a:r>
              <a:rPr lang="en-US" sz="2300" dirty="0" err="1">
                <a:solidFill>
                  <a:schemeClr val="tx1"/>
                </a:solidFill>
                <a:latin typeface="Times New Roman" pitchFamily="18" charset="0"/>
                <a:cs typeface="Times New Roman" pitchFamily="18" charset="0"/>
              </a:rPr>
              <a:t>danh</a:t>
            </a:r>
            <a:r>
              <a:rPr lang="en-US" sz="2300" dirty="0">
                <a:solidFill>
                  <a:schemeClr val="tx1"/>
                </a:solidFill>
                <a:latin typeface="Times New Roman" pitchFamily="18" charset="0"/>
                <a:cs typeface="Times New Roman" pitchFamily="18" charset="0"/>
              </a:rPr>
              <a:t> </a:t>
            </a:r>
            <a:r>
              <a:rPr lang="en-US" sz="2300" dirty="0" err="1">
                <a:solidFill>
                  <a:schemeClr val="tx1"/>
                </a:solidFill>
                <a:latin typeface="Times New Roman" pitchFamily="18" charset="0"/>
                <a:cs typeface="Times New Roman" pitchFamily="18" charset="0"/>
              </a:rPr>
              <a:t>mục</a:t>
            </a:r>
            <a:r>
              <a:rPr lang="en-US" sz="2300" dirty="0">
                <a:solidFill>
                  <a:schemeClr val="tx1"/>
                </a:solidFill>
                <a:latin typeface="Times New Roman" pitchFamily="18" charset="0"/>
                <a:cs typeface="Times New Roman" pitchFamily="18" charset="0"/>
              </a:rPr>
              <a:t> </a:t>
            </a:r>
            <a:r>
              <a:rPr lang="en-US" sz="2300" dirty="0" err="1">
                <a:solidFill>
                  <a:schemeClr val="tx1"/>
                </a:solidFill>
                <a:latin typeface="Times New Roman" pitchFamily="18" charset="0"/>
                <a:cs typeface="Times New Roman" pitchFamily="18" charset="0"/>
              </a:rPr>
              <a:t>thuốc</a:t>
            </a:r>
            <a:r>
              <a:rPr lang="en-US" sz="2300" dirty="0">
                <a:solidFill>
                  <a:schemeClr val="tx1"/>
                </a:solidFill>
                <a:latin typeface="Times New Roman" pitchFamily="18" charset="0"/>
                <a:cs typeface="Times New Roman" pitchFamily="18" charset="0"/>
              </a:rPr>
              <a:t> </a:t>
            </a:r>
            <a:r>
              <a:rPr lang="en-US" sz="2300" dirty="0" err="1">
                <a:solidFill>
                  <a:schemeClr val="tx1"/>
                </a:solidFill>
                <a:latin typeface="Times New Roman" pitchFamily="18" charset="0"/>
                <a:cs typeface="Times New Roman" pitchFamily="18" charset="0"/>
              </a:rPr>
              <a:t>tăng</a:t>
            </a:r>
            <a:r>
              <a:rPr lang="en-US" sz="2300" dirty="0">
                <a:solidFill>
                  <a:schemeClr val="tx1"/>
                </a:solidFill>
                <a:latin typeface="Times New Roman" pitchFamily="18" charset="0"/>
                <a:cs typeface="Times New Roman" pitchFamily="18" charset="0"/>
              </a:rPr>
              <a:t> 7 </a:t>
            </a:r>
            <a:r>
              <a:rPr lang="en-US" sz="2300" dirty="0" err="1">
                <a:solidFill>
                  <a:schemeClr val="tx1"/>
                </a:solidFill>
                <a:latin typeface="Times New Roman" pitchFamily="18" charset="0"/>
                <a:cs typeface="Times New Roman" pitchFamily="18" charset="0"/>
              </a:rPr>
              <a:t>thuốc</a:t>
            </a:r>
            <a:r>
              <a:rPr lang="en-US" sz="2300" dirty="0">
                <a:solidFill>
                  <a:schemeClr val="tx1"/>
                </a:solidFill>
                <a:latin typeface="Times New Roman" pitchFamily="18" charset="0"/>
                <a:cs typeface="Times New Roman" pitchFamily="18" charset="0"/>
              </a:rPr>
              <a:t> so </a:t>
            </a:r>
            <a:r>
              <a:rPr lang="en-US" sz="2300" dirty="0" err="1">
                <a:solidFill>
                  <a:schemeClr val="tx1"/>
                </a:solidFill>
                <a:latin typeface="Times New Roman" pitchFamily="18" charset="0"/>
                <a:cs typeface="Times New Roman" pitchFamily="18" charset="0"/>
              </a:rPr>
              <a:t>với</a:t>
            </a:r>
            <a:r>
              <a:rPr lang="en-US" sz="2300" dirty="0">
                <a:solidFill>
                  <a:schemeClr val="tx1"/>
                </a:solidFill>
                <a:latin typeface="Times New Roman" pitchFamily="18" charset="0"/>
                <a:cs typeface="Times New Roman" pitchFamily="18" charset="0"/>
              </a:rPr>
              <a:t> </a:t>
            </a:r>
            <a:r>
              <a:rPr lang="en-US" sz="2300" dirty="0" err="1">
                <a:solidFill>
                  <a:schemeClr val="tx1"/>
                </a:solidFill>
                <a:latin typeface="Times New Roman" pitchFamily="18" charset="0"/>
                <a:cs typeface="Times New Roman" pitchFamily="18" charset="0"/>
              </a:rPr>
              <a:t>phụ</a:t>
            </a:r>
            <a:r>
              <a:rPr lang="en-US" sz="2300" dirty="0">
                <a:solidFill>
                  <a:schemeClr val="tx1"/>
                </a:solidFill>
                <a:latin typeface="Times New Roman" pitchFamily="18" charset="0"/>
                <a:cs typeface="Times New Roman" pitchFamily="18" charset="0"/>
              </a:rPr>
              <a:t> </a:t>
            </a:r>
            <a:r>
              <a:rPr lang="en-US" sz="2300" dirty="0" err="1">
                <a:solidFill>
                  <a:schemeClr val="tx1"/>
                </a:solidFill>
                <a:latin typeface="Times New Roman" pitchFamily="18" charset="0"/>
                <a:cs typeface="Times New Roman" pitchFamily="18" charset="0"/>
              </a:rPr>
              <a:t>lục</a:t>
            </a:r>
            <a:r>
              <a:rPr lang="en-US" sz="2300" dirty="0">
                <a:solidFill>
                  <a:schemeClr val="tx1"/>
                </a:solidFill>
                <a:latin typeface="Times New Roman" pitchFamily="18" charset="0"/>
                <a:cs typeface="Times New Roman" pitchFamily="18" charset="0"/>
              </a:rPr>
              <a:t> 1. </a:t>
            </a:r>
            <a:r>
              <a:rPr lang="en-US" sz="2300" dirty="0" err="1">
                <a:solidFill>
                  <a:schemeClr val="tx1"/>
                </a:solidFill>
                <a:latin typeface="Times New Roman" pitchFamily="18" charset="0"/>
                <a:cs typeface="Times New Roman" pitchFamily="18" charset="0"/>
              </a:rPr>
              <a:t>thông</a:t>
            </a:r>
            <a:r>
              <a:rPr lang="en-US" sz="2300" dirty="0">
                <a:solidFill>
                  <a:schemeClr val="tx1"/>
                </a:solidFill>
                <a:latin typeface="Times New Roman" pitchFamily="18" charset="0"/>
                <a:cs typeface="Times New Roman" pitchFamily="18" charset="0"/>
              </a:rPr>
              <a:t> </a:t>
            </a:r>
            <a:r>
              <a:rPr lang="en-US" sz="2300" dirty="0" err="1">
                <a:solidFill>
                  <a:schemeClr val="tx1"/>
                </a:solidFill>
                <a:latin typeface="Times New Roman" pitchFamily="18" charset="0"/>
                <a:cs typeface="Times New Roman" pitchFamily="18" charset="0"/>
              </a:rPr>
              <a:t>tư</a:t>
            </a:r>
            <a:r>
              <a:rPr lang="en-US" sz="2300" dirty="0">
                <a:solidFill>
                  <a:schemeClr val="tx1"/>
                </a:solidFill>
                <a:latin typeface="Times New Roman" pitchFamily="18" charset="0"/>
                <a:cs typeface="Times New Roman" pitchFamily="18" charset="0"/>
              </a:rPr>
              <a:t> 30/2018.</a:t>
            </a:r>
          </a:p>
        </p:txBody>
      </p:sp>
      <p:sp>
        <p:nvSpPr>
          <p:cNvPr id="10" name="Rounded Rectangle 9"/>
          <p:cNvSpPr/>
          <p:nvPr/>
        </p:nvSpPr>
        <p:spPr>
          <a:xfrm>
            <a:off x="545523" y="2067791"/>
            <a:ext cx="5127914" cy="665018"/>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1" name="Rounded Rectangle 10"/>
          <p:cNvSpPr/>
          <p:nvPr/>
        </p:nvSpPr>
        <p:spPr>
          <a:xfrm>
            <a:off x="545523" y="2961410"/>
            <a:ext cx="5127914" cy="384342"/>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5" name="Rounded Rectangle 14"/>
          <p:cNvSpPr/>
          <p:nvPr/>
        </p:nvSpPr>
        <p:spPr>
          <a:xfrm>
            <a:off x="550718" y="3376926"/>
            <a:ext cx="5127914" cy="462514"/>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6" name="Rounded Rectangle 15"/>
          <p:cNvSpPr/>
          <p:nvPr/>
        </p:nvSpPr>
        <p:spPr>
          <a:xfrm>
            <a:off x="550718" y="3948063"/>
            <a:ext cx="5127914" cy="556275"/>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7" name="Rounded Rectangle 16"/>
          <p:cNvSpPr/>
          <p:nvPr/>
        </p:nvSpPr>
        <p:spPr>
          <a:xfrm>
            <a:off x="571500" y="4735407"/>
            <a:ext cx="5127914" cy="289573"/>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Tree>
    <p:extLst>
      <p:ext uri="{BB962C8B-B14F-4D97-AF65-F5344CB8AC3E}">
        <p14:creationId xmlns:p14="http://schemas.microsoft.com/office/powerpoint/2010/main" val="29577517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246907" y="214050"/>
            <a:ext cx="6951520" cy="714900"/>
          </a:xfrm>
          <a:prstGeom prst="rect">
            <a:avLst/>
          </a:prstGeom>
        </p:spPr>
        <p:txBody>
          <a:bodyPr spcFirstLastPara="1" wrap="square" lIns="0" tIns="0" rIns="0" bIns="0" anchor="ctr" anchorCtr="0">
            <a:noAutofit/>
          </a:bodyPr>
          <a:lstStyle/>
          <a:p>
            <a:pPr lvl="0" algn="just"/>
            <a:r>
              <a:rPr lang="en-US" sz="2300" b="1" dirty="0" smtClean="0">
                <a:solidFill>
                  <a:srgbClr val="FF0000"/>
                </a:solidFill>
                <a:latin typeface="Times New Roman" panose="02020603050405020304" pitchFamily="18" charset="0"/>
                <a:cs typeface="Times New Roman" panose="02020603050405020304" pitchFamily="18" charset="0"/>
              </a:rPr>
              <a:t>CẤU TRÚC PHỤ LỤC THÔNG TƯ 20/2022/TT-BYT</a:t>
            </a:r>
            <a:endParaRPr sz="2300" b="1" dirty="0">
              <a:solidFill>
                <a:srgbClr val="FF0000"/>
              </a:solidFill>
              <a:latin typeface="Times New Roman" panose="02020603050405020304" pitchFamily="18" charset="0"/>
              <a:cs typeface="Times New Roman" panose="02020603050405020304" pitchFamily="18" charset="0"/>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stretch>
            <a:fillRect/>
          </a:stretch>
        </p:blipFill>
        <p:spPr>
          <a:xfrm>
            <a:off x="412606" y="1143000"/>
            <a:ext cx="5379982" cy="3361459"/>
          </a:xfrm>
          <a:prstGeom prst="rect">
            <a:avLst/>
          </a:prstGeom>
        </p:spPr>
      </p:pic>
      <p:sp>
        <p:nvSpPr>
          <p:cNvPr id="8" name="Content Placeholder 7"/>
          <p:cNvSpPr txBox="1">
            <a:spLocks/>
          </p:cNvSpPr>
          <p:nvPr/>
        </p:nvSpPr>
        <p:spPr>
          <a:xfrm>
            <a:off x="5905501" y="1641764"/>
            <a:ext cx="3155372" cy="2787359"/>
          </a:xfrm>
          <a:prstGeom prst="roundRect">
            <a:avLst/>
          </a:prstGeom>
          <a:solidFill>
            <a:schemeClr val="accent6">
              <a:lumMod val="20000"/>
              <a:lumOff val="80000"/>
            </a:schemeClr>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2500"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Cột</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1: STT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của</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thuốc</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trong</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DM</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Cột</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2: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Tên</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thuốc</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(INN)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Cột</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3: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Đường</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dùng</a:t>
            </a:r>
            <a:endPar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Cột</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4:Dạng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dùng</a:t>
            </a:r>
            <a:endPar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Cột</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5:Đơn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vị</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sử</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dụng</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của</a:t>
            </a:r>
            <a:r>
              <a:rPr kumimoji="0" lang="en-US"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thuốc</a:t>
            </a:r>
            <a:endParaRPr kumimoji="0" lang="en-US" sz="2400" b="0" i="0" u="none" strike="noStrike" kern="1200" cap="none" spc="0" normalizeH="0" baseline="0" noProof="0" dirty="0">
              <a:ln>
                <a:noFill/>
              </a:ln>
              <a:solidFill>
                <a:srgbClr val="F79646">
                  <a:lumMod val="75000"/>
                </a:srgbClr>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12105331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255848" y="306375"/>
            <a:ext cx="6608620"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Nguyên</a:t>
            </a:r>
            <a:r>
              <a:rPr lang="en-US" sz="2600" dirty="0" smtClean="0">
                <a:solidFill>
                  <a:srgbClr val="FF0000"/>
                </a:solidFill>
              </a:rPr>
              <a:t> </a:t>
            </a:r>
            <a:r>
              <a:rPr lang="en-US" sz="2600" dirty="0" err="1" smtClean="0">
                <a:solidFill>
                  <a:srgbClr val="FF0000"/>
                </a:solidFill>
              </a:rPr>
              <a:t>tắc</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sp>
        <p:nvSpPr>
          <p:cNvPr id="16" name="Rounded Rectangle 15"/>
          <p:cNvSpPr/>
          <p:nvPr/>
        </p:nvSpPr>
        <p:spPr>
          <a:xfrm>
            <a:off x="1416907" y="1126329"/>
            <a:ext cx="6286500" cy="342900"/>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err="1">
                <a:solidFill>
                  <a:schemeClr val="tx1"/>
                </a:solidFill>
                <a:latin typeface="Times New Roman" pitchFamily="18" charset="0"/>
                <a:cs typeface="Times New Roman" pitchFamily="18" charset="0"/>
              </a:rPr>
              <a:t>Quỹ</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bảo</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hiểm</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thanh</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toán</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thuốc</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trong</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trường</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hợp</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chỉ</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định</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sau</a:t>
            </a:r>
            <a:r>
              <a:rPr lang="en-US" sz="1600" b="1" dirty="0">
                <a:solidFill>
                  <a:schemeClr val="tx1"/>
                </a:solidFill>
                <a:latin typeface="Times New Roman" pitchFamily="18" charset="0"/>
                <a:cs typeface="Times New Roman" pitchFamily="18" charset="0"/>
              </a:rPr>
              <a:t>:</a:t>
            </a:r>
          </a:p>
        </p:txBody>
      </p:sp>
      <p:graphicFrame>
        <p:nvGraphicFramePr>
          <p:cNvPr id="17" name="Table 16"/>
          <p:cNvGraphicFramePr>
            <a:graphicFrameLocks noGrp="1"/>
          </p:cNvGraphicFramePr>
          <p:nvPr>
            <p:extLst>
              <p:ext uri="{D42A27DB-BD31-4B8C-83A1-F6EECF244321}">
                <p14:modId xmlns:p14="http://schemas.microsoft.com/office/powerpoint/2010/main" val="1366452676"/>
              </p:ext>
            </p:extLst>
          </p:nvPr>
        </p:nvGraphicFramePr>
        <p:xfrm>
          <a:off x="426026" y="1693345"/>
          <a:ext cx="8291946" cy="3343245"/>
        </p:xfrm>
        <a:graphic>
          <a:graphicData uri="http://schemas.openxmlformats.org/drawingml/2006/table">
            <a:tbl>
              <a:tblPr firstRow="1" bandRow="1">
                <a:tableStyleId>{8799B23B-EC83-4686-B30A-512413B5E67A}</a:tableStyleId>
              </a:tblPr>
              <a:tblGrid>
                <a:gridCol w="4145973">
                  <a:extLst>
                    <a:ext uri="{9D8B030D-6E8A-4147-A177-3AD203B41FA5}">
                      <a16:colId xmlns="" xmlns:a16="http://schemas.microsoft.com/office/drawing/2014/main" val="20000"/>
                    </a:ext>
                  </a:extLst>
                </a:gridCol>
                <a:gridCol w="4145973">
                  <a:extLst>
                    <a:ext uri="{9D8B030D-6E8A-4147-A177-3AD203B41FA5}">
                      <a16:colId xmlns="" xmlns:a16="http://schemas.microsoft.com/office/drawing/2014/main" val="20001"/>
                    </a:ext>
                  </a:extLst>
                </a:gridCol>
              </a:tblGrid>
              <a:tr h="378289">
                <a:tc>
                  <a:txBody>
                    <a:bodyPr/>
                    <a:lstStyle/>
                    <a:p>
                      <a:pPr algn="ctr" fontAlgn="ctr"/>
                      <a:r>
                        <a:rPr lang="vi-VN" sz="1400" u="none" strike="noStrike" dirty="0">
                          <a:latin typeface="+mj-lt"/>
                        </a:rPr>
                        <a:t>Thông tư 30/2018/TT-BYT</a:t>
                      </a:r>
                      <a:endParaRPr lang="vi-VN" sz="1400" b="1" i="0" u="none" strike="noStrike" dirty="0">
                        <a:solidFill>
                          <a:srgbClr val="000000"/>
                        </a:solidFill>
                        <a:latin typeface="+mj-lt"/>
                      </a:endParaRPr>
                    </a:p>
                  </a:txBody>
                  <a:tcPr marL="7144" marR="7144" marT="7144"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2"/>
                    </a:solidFill>
                  </a:tcPr>
                </a:tc>
                <a:tc>
                  <a:txBody>
                    <a:bodyPr/>
                    <a:lstStyle/>
                    <a:p>
                      <a:pPr algn="ctr" fontAlgn="ctr"/>
                      <a:r>
                        <a:rPr lang="vi-VN" sz="1400" u="none" strike="noStrike" dirty="0">
                          <a:latin typeface="+mj-lt"/>
                        </a:rPr>
                        <a:t>Thông tư 20/2022/TT-BYT</a:t>
                      </a:r>
                      <a:endParaRPr lang="vi-VN" sz="1400" b="1" i="0" u="none" strike="noStrike" dirty="0">
                        <a:solidFill>
                          <a:srgbClr val="000000"/>
                        </a:solidFill>
                        <a:latin typeface="+mj-lt"/>
                      </a:endParaRPr>
                    </a:p>
                  </a:txBody>
                  <a:tcPr marL="7144" marR="7144" marT="7144"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 xmlns:a16="http://schemas.microsoft.com/office/drawing/2014/main" val="10000"/>
                  </a:ext>
                </a:extLst>
              </a:tr>
              <a:tr h="378289">
                <a:tc gridSpan="2">
                  <a:txBody>
                    <a:bodyPr/>
                    <a:lstStyle/>
                    <a:p>
                      <a:pPr algn="ctr" fontAlgn="b"/>
                      <a:r>
                        <a:rPr lang="en-US" sz="1400" b="1" u="none" strike="noStrike" dirty="0" err="1">
                          <a:latin typeface="Times New Roman" pitchFamily="18" charset="0"/>
                          <a:cs typeface="Times New Roman" pitchFamily="18" charset="0"/>
                        </a:rPr>
                        <a:t>Giống</a:t>
                      </a:r>
                      <a:r>
                        <a:rPr lang="en-US" sz="1400" b="1" u="none" strike="noStrike" dirty="0">
                          <a:latin typeface="Times New Roman" pitchFamily="18" charset="0"/>
                          <a:cs typeface="Times New Roman" pitchFamily="18" charset="0"/>
                        </a:rPr>
                        <a:t> </a:t>
                      </a:r>
                      <a:r>
                        <a:rPr lang="en-US" sz="1400" b="1" u="none" strike="noStrike" dirty="0" err="1">
                          <a:latin typeface="Times New Roman" pitchFamily="18" charset="0"/>
                          <a:cs typeface="Times New Roman" pitchFamily="18" charset="0"/>
                        </a:rPr>
                        <a:t>nhau</a:t>
                      </a:r>
                      <a:endParaRPr lang="en-US" sz="1400" b="1" i="0" u="none" strike="noStrike" dirty="0">
                        <a:solidFill>
                          <a:srgbClr val="000000"/>
                        </a:solidFill>
                        <a:latin typeface="Times New Roman" pitchFamily="18" charset="0"/>
                        <a:cs typeface="Times New Roman" pitchFamily="18" charset="0"/>
                      </a:endParaRPr>
                    </a:p>
                  </a:txBody>
                  <a:tcPr marL="7144" marR="7144" marT="7144"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en-US"/>
                    </a:p>
                  </a:txBody>
                  <a:tcPr/>
                </a:tc>
                <a:extLst>
                  <a:ext uri="{0D108BD9-81ED-4DB2-BD59-A6C34878D82A}">
                    <a16:rowId xmlns="" xmlns:a16="http://schemas.microsoft.com/office/drawing/2014/main" val="10001"/>
                  </a:ext>
                </a:extLst>
              </a:tr>
              <a:tr h="707714">
                <a:tc gridSpan="2">
                  <a:txBody>
                    <a:bodyPr/>
                    <a:lstStyle/>
                    <a:p>
                      <a:pPr algn="ctr" fontAlgn="b"/>
                      <a:r>
                        <a:rPr lang="en-US" sz="1400" b="0" i="0" u="none" strike="noStrike" dirty="0" err="1">
                          <a:solidFill>
                            <a:srgbClr val="000000"/>
                          </a:solidFill>
                          <a:latin typeface="Times New Roman"/>
                        </a:rPr>
                        <a:t>Quỹ</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bảo</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hiểm</a:t>
                      </a:r>
                      <a:r>
                        <a:rPr lang="en-US" sz="1400" b="0" i="0" u="none" strike="noStrike" dirty="0">
                          <a:solidFill>
                            <a:srgbClr val="000000"/>
                          </a:solidFill>
                          <a:latin typeface="Times New Roman"/>
                        </a:rPr>
                        <a:t> y </a:t>
                      </a:r>
                      <a:r>
                        <a:rPr lang="en-US" sz="1400" b="0" i="0" u="none" strike="noStrike" dirty="0" err="1">
                          <a:solidFill>
                            <a:srgbClr val="000000"/>
                          </a:solidFill>
                          <a:latin typeface="Times New Roman"/>
                        </a:rPr>
                        <a:t>tế</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thanh</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toán</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trong</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trường</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hợp</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chỉ</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định</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thuốc</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phù</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hợp</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với</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chỉ</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định</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trong</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tờ</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hướng</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dẫn</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sử</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dụng</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thuốc</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kèm</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theo</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hồ</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sơ</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đăng</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ký</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thuốc</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đã</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được</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Bộ</a:t>
                      </a:r>
                      <a:r>
                        <a:rPr lang="en-US" sz="1400" b="0" i="0" u="none" strike="noStrike" dirty="0">
                          <a:solidFill>
                            <a:srgbClr val="000000"/>
                          </a:solidFill>
                          <a:latin typeface="Times New Roman"/>
                        </a:rPr>
                        <a:t> Y </a:t>
                      </a:r>
                      <a:r>
                        <a:rPr lang="en-US" sz="1400" b="0" i="0" u="none" strike="noStrike" dirty="0" err="1">
                          <a:solidFill>
                            <a:srgbClr val="000000"/>
                          </a:solidFill>
                          <a:latin typeface="Times New Roman"/>
                        </a:rPr>
                        <a:t>tế</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cấp</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phép</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hoặc</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hướng</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dẫn</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chẩn</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đoán</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và</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điều</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trị</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của</a:t>
                      </a:r>
                      <a:r>
                        <a:rPr lang="en-US" sz="1400" b="0" i="0" u="none" strike="noStrike" dirty="0">
                          <a:solidFill>
                            <a:srgbClr val="000000"/>
                          </a:solidFill>
                          <a:latin typeface="Times New Roman"/>
                        </a:rPr>
                        <a:t> </a:t>
                      </a:r>
                      <a:r>
                        <a:rPr lang="en-US" sz="1400" b="0" i="0" u="none" strike="noStrike" dirty="0" err="1">
                          <a:solidFill>
                            <a:srgbClr val="000000"/>
                          </a:solidFill>
                          <a:latin typeface="Times New Roman"/>
                        </a:rPr>
                        <a:t>Bộ</a:t>
                      </a:r>
                      <a:r>
                        <a:rPr lang="en-US" sz="1400" b="0" i="0" u="none" strike="noStrike" dirty="0">
                          <a:solidFill>
                            <a:srgbClr val="000000"/>
                          </a:solidFill>
                          <a:latin typeface="Times New Roman"/>
                        </a:rPr>
                        <a:t> Y </a:t>
                      </a:r>
                      <a:r>
                        <a:rPr lang="en-US" sz="1400" b="0" i="0" u="none" strike="noStrike" dirty="0" err="1">
                          <a:solidFill>
                            <a:srgbClr val="000000"/>
                          </a:solidFill>
                          <a:latin typeface="Times New Roman"/>
                        </a:rPr>
                        <a:t>tế</a:t>
                      </a:r>
                      <a:endParaRPr lang="en-US" sz="1400" b="0" i="0" u="none" strike="noStrike" dirty="0">
                        <a:solidFill>
                          <a:srgbClr val="000000"/>
                        </a:solidFill>
                        <a:latin typeface="Times New Roman"/>
                      </a:endParaRPr>
                    </a:p>
                  </a:txBody>
                  <a:tcPr marL="7144" marR="7144" marT="7144"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en-US"/>
                    </a:p>
                  </a:txBody>
                  <a:tcPr/>
                </a:tc>
                <a:extLst>
                  <a:ext uri="{0D108BD9-81ED-4DB2-BD59-A6C34878D82A}">
                    <a16:rowId xmlns="" xmlns:a16="http://schemas.microsoft.com/office/drawing/2014/main" val="10002"/>
                  </a:ext>
                </a:extLst>
              </a:tr>
              <a:tr h="378289">
                <a:tc gridSpan="2">
                  <a:txBody>
                    <a:bodyPr/>
                    <a:lstStyle/>
                    <a:p>
                      <a:pPr algn="ctr" fontAlgn="b"/>
                      <a:r>
                        <a:rPr lang="en-US" sz="1400" b="1" u="none" strike="noStrike" dirty="0" err="1">
                          <a:latin typeface="Times New Roman" pitchFamily="18" charset="0"/>
                          <a:cs typeface="Times New Roman" pitchFamily="18" charset="0"/>
                        </a:rPr>
                        <a:t>Khác</a:t>
                      </a:r>
                      <a:r>
                        <a:rPr lang="en-US" sz="1400" b="1" u="none" strike="noStrike" dirty="0">
                          <a:latin typeface="Times New Roman" pitchFamily="18" charset="0"/>
                          <a:cs typeface="Times New Roman" pitchFamily="18" charset="0"/>
                        </a:rPr>
                        <a:t> </a:t>
                      </a:r>
                      <a:r>
                        <a:rPr lang="en-US" sz="1400" b="1" u="none" strike="noStrike" dirty="0" err="1">
                          <a:latin typeface="Times New Roman" pitchFamily="18" charset="0"/>
                          <a:cs typeface="Times New Roman" pitchFamily="18" charset="0"/>
                        </a:rPr>
                        <a:t>nhau</a:t>
                      </a:r>
                      <a:endParaRPr lang="en-US" sz="1400" b="1" i="0" u="none" strike="noStrike" dirty="0">
                        <a:solidFill>
                          <a:srgbClr val="000000"/>
                        </a:solidFill>
                        <a:latin typeface="Times New Roman" pitchFamily="18" charset="0"/>
                        <a:cs typeface="Times New Roman" pitchFamily="18" charset="0"/>
                      </a:endParaRPr>
                    </a:p>
                  </a:txBody>
                  <a:tcPr marL="7144" marR="7144" marT="7144" marB="0" anchor="ct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hMerge="1">
                  <a:txBody>
                    <a:bodyPr/>
                    <a:lstStyle/>
                    <a:p>
                      <a:endParaRPr lang="en-US"/>
                    </a:p>
                  </a:txBody>
                  <a:tcPr/>
                </a:tc>
                <a:extLst>
                  <a:ext uri="{0D108BD9-81ED-4DB2-BD59-A6C34878D82A}">
                    <a16:rowId xmlns="" xmlns:a16="http://schemas.microsoft.com/office/drawing/2014/main" val="10003"/>
                  </a:ext>
                </a:extLst>
              </a:tr>
              <a:tr h="812790">
                <a:tc rowSpan="2">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1400" u="none" strike="noStrike" dirty="0">
                          <a:latin typeface="+mj-lt"/>
                        </a:rPr>
                        <a:t> </a:t>
                      </a:r>
                      <a:r>
                        <a:rPr lang="vi-VN" sz="1400" u="none" strike="noStrike" dirty="0">
                          <a:latin typeface="+mj-lt"/>
                        </a:rPr>
                        <a:t>Trường hợp không có chỉ định trong trong tờ hướng dẫn sử dụng thuốc kèm theo hồ sơ đăng ký thuốc đã được Bộ Y tế cấp phép, không có trong hướng dẫn chẩn đoán và điều trị của Bộ Y tế nhưng cần thiết trong điều trị, Bộ Y tế sẽ lập Hội đồng để xem xét cụ thể từng trường hợp</a:t>
                      </a:r>
                      <a:endParaRPr lang="vi-VN" sz="1400" b="0" i="0" u="none" strike="noStrike" dirty="0">
                        <a:solidFill>
                          <a:srgbClr val="000000"/>
                        </a:solidFill>
                        <a:latin typeface="+mj-lt"/>
                      </a:endParaRPr>
                    </a:p>
                    <a:p>
                      <a:pPr algn="l" fontAlgn="b"/>
                      <a:endParaRPr lang="en-US" sz="1400" b="0" i="0" u="none" strike="noStrike" dirty="0">
                        <a:solidFill>
                          <a:srgbClr val="000000"/>
                        </a:solidFill>
                        <a:latin typeface="+mj-lt"/>
                      </a:endParaRPr>
                    </a:p>
                    <a:p>
                      <a:pPr algn="l" fontAlgn="b"/>
                      <a:r>
                        <a:rPr lang="en-US" sz="1400" u="none" strike="noStrike" dirty="0">
                          <a:latin typeface="+mj-lt"/>
                        </a:rPr>
                        <a:t> </a:t>
                      </a:r>
                      <a:endParaRPr lang="en-US" sz="1400" b="0" i="0" u="none" strike="noStrike" dirty="0">
                        <a:solidFill>
                          <a:srgbClr val="000000"/>
                        </a:solidFill>
                        <a:latin typeface="+mj-lt"/>
                      </a:endParaRPr>
                    </a:p>
                  </a:txBody>
                  <a:tcPr marL="7144" marR="7144" marT="7144" marB="0" anchor="b">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solidFill>
                      <a:schemeClr val="bg2"/>
                    </a:solidFill>
                  </a:tcPr>
                </a:tc>
                <a:tc>
                  <a:txBody>
                    <a:bodyPr/>
                    <a:lstStyle/>
                    <a:p>
                      <a:pPr algn="l" fontAlgn="ctr"/>
                      <a:r>
                        <a:rPr lang="vi-VN" sz="1400" b="1" u="none" strike="noStrike" dirty="0">
                          <a:latin typeface="+mj-lt"/>
                        </a:rPr>
                        <a:t>Tờ hướng dẫn sử dụng thuốc kèm theo hồ sơ đăng ký thuốc của thuốc biệt dược gốc, sinh phẩm tham chiếu đã được Bộ Y tế cấp phép</a:t>
                      </a:r>
                      <a:endParaRPr lang="vi-VN" sz="1400" b="1" i="0" u="none" strike="noStrike" dirty="0">
                        <a:solidFill>
                          <a:srgbClr val="000000"/>
                        </a:solidFill>
                        <a:latin typeface="+mj-lt"/>
                      </a:endParaRPr>
                    </a:p>
                  </a:txBody>
                  <a:tcPr marL="7144" marR="7144" marT="7144" marB="0" anchor="ctr">
                    <a:lnL w="12700" cap="flat" cmpd="sng" algn="ctr">
                      <a:solidFill>
                        <a:schemeClr val="tx1"/>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 xmlns:a16="http://schemas.microsoft.com/office/drawing/2014/main" val="10004"/>
                  </a:ext>
                </a:extLst>
              </a:tr>
              <a:tr h="650902">
                <a:tc vMerge="1">
                  <a:txBody>
                    <a:bodyPr/>
                    <a:lstStyle/>
                    <a:p>
                      <a:pPr algn="l" fontAlgn="b"/>
                      <a:endParaRPr lang="en-US" sz="1200" b="0" i="0" u="none" strike="noStrike" dirty="0">
                        <a:solidFill>
                          <a:srgbClr val="000000"/>
                        </a:solidFill>
                        <a:latin typeface="Times New Roman"/>
                      </a:endParaRPr>
                    </a:p>
                  </a:txBody>
                  <a:tcPr marL="9525" marR="9525" marT="9525" marB="0" anchor="b"/>
                </a:tc>
                <a:tc>
                  <a:txBody>
                    <a:bodyPr/>
                    <a:lstStyle/>
                    <a:p>
                      <a:pPr algn="l" fontAlgn="ctr"/>
                      <a:r>
                        <a:rPr lang="vi-VN" sz="1400" b="1" u="none" strike="noStrike" dirty="0">
                          <a:latin typeface="+mj-lt"/>
                        </a:rPr>
                        <a:t>Dược thư Quốc gia Việt Nam phiên bản mới nhất</a:t>
                      </a:r>
                      <a:endParaRPr lang="vi-VN" sz="1400" b="1" i="0" u="none" strike="noStrike" dirty="0">
                        <a:solidFill>
                          <a:srgbClr val="000000"/>
                        </a:solidFill>
                        <a:latin typeface="+mj-lt"/>
                      </a:endParaRPr>
                    </a:p>
                  </a:txBody>
                  <a:tcPr marL="7144" marR="7144" marT="7144"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bg2"/>
                    </a:solidFill>
                  </a:tcPr>
                </a:tc>
                <a:extLst>
                  <a:ext uri="{0D108BD9-81ED-4DB2-BD59-A6C34878D82A}">
                    <a16:rowId xmlns="" xmlns:a16="http://schemas.microsoft.com/office/drawing/2014/main" val="10005"/>
                  </a:ext>
                </a:extLst>
              </a:tr>
            </a:tbl>
          </a:graphicData>
        </a:graphic>
      </p:graphicFrame>
    </p:spTree>
    <p:extLst>
      <p:ext uri="{BB962C8B-B14F-4D97-AF65-F5344CB8AC3E}">
        <p14:creationId xmlns:p14="http://schemas.microsoft.com/office/powerpoint/2010/main" val="203962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255848" y="306375"/>
            <a:ext cx="6608620"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Nguyên</a:t>
            </a:r>
            <a:r>
              <a:rPr lang="en-US" sz="2600" dirty="0" smtClean="0">
                <a:solidFill>
                  <a:srgbClr val="FF0000"/>
                </a:solidFill>
              </a:rPr>
              <a:t> </a:t>
            </a:r>
            <a:r>
              <a:rPr lang="en-US" sz="2600" dirty="0" err="1" smtClean="0">
                <a:solidFill>
                  <a:srgbClr val="FF0000"/>
                </a:solidFill>
              </a:rPr>
              <a:t>tắc</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481755" y="1053830"/>
            <a:ext cx="6355493" cy="342900"/>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err="1">
                <a:solidFill>
                  <a:schemeClr val="tx1"/>
                </a:solidFill>
                <a:latin typeface="Times New Roman" pitchFamily="18" charset="0"/>
                <a:cs typeface="Times New Roman" pitchFamily="18" charset="0"/>
              </a:rPr>
              <a:t>Quỹ</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bảo</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hiểm</a:t>
            </a:r>
            <a:r>
              <a:rPr lang="en-US" sz="1600" b="1" dirty="0">
                <a:solidFill>
                  <a:schemeClr val="tx1"/>
                </a:solidFill>
                <a:latin typeface="Times New Roman" pitchFamily="18" charset="0"/>
                <a:cs typeface="Times New Roman" pitchFamily="18" charset="0"/>
              </a:rPr>
              <a:t> </a:t>
            </a:r>
            <a:r>
              <a:rPr lang="en-US" sz="1600" b="1" dirty="0" err="1" smtClean="0">
                <a:solidFill>
                  <a:schemeClr val="tx1"/>
                </a:solidFill>
                <a:latin typeface="Times New Roman" pitchFamily="18" charset="0"/>
                <a:cs typeface="Times New Roman" pitchFamily="18" charset="0"/>
              </a:rPr>
              <a:t>không</a:t>
            </a:r>
            <a:r>
              <a:rPr lang="en-US" sz="1600" b="1" dirty="0" smtClean="0">
                <a:solidFill>
                  <a:schemeClr val="tx1"/>
                </a:solidFill>
                <a:latin typeface="Times New Roman" pitchFamily="18" charset="0"/>
                <a:cs typeface="Times New Roman" pitchFamily="18" charset="0"/>
              </a:rPr>
              <a:t> </a:t>
            </a:r>
            <a:r>
              <a:rPr lang="en-US" sz="1600" b="1" dirty="0" err="1" smtClean="0">
                <a:solidFill>
                  <a:schemeClr val="tx1"/>
                </a:solidFill>
                <a:latin typeface="Times New Roman" pitchFamily="18" charset="0"/>
                <a:cs typeface="Times New Roman" pitchFamily="18" charset="0"/>
              </a:rPr>
              <a:t>thanh</a:t>
            </a:r>
            <a:r>
              <a:rPr lang="en-US" sz="1600" b="1" dirty="0" smtClean="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toán</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thuốc</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trong</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trường</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hợp</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chỉ</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định</a:t>
            </a:r>
            <a:r>
              <a:rPr lang="en-US" sz="1600" b="1" dirty="0">
                <a:solidFill>
                  <a:schemeClr val="tx1"/>
                </a:solidFill>
                <a:latin typeface="Times New Roman" pitchFamily="18" charset="0"/>
                <a:cs typeface="Times New Roman" pitchFamily="18" charset="0"/>
              </a:rPr>
              <a:t> </a:t>
            </a:r>
            <a:r>
              <a:rPr lang="en-US" sz="1600" b="1" dirty="0" err="1">
                <a:solidFill>
                  <a:schemeClr val="tx1"/>
                </a:solidFill>
                <a:latin typeface="Times New Roman" pitchFamily="18" charset="0"/>
                <a:cs typeface="Times New Roman" pitchFamily="18" charset="0"/>
              </a:rPr>
              <a:t>sau</a:t>
            </a:r>
            <a:r>
              <a:rPr lang="en-US" sz="1600" b="1" dirty="0">
                <a:solidFill>
                  <a:schemeClr val="tx1"/>
                </a:solidFill>
                <a:latin typeface="Times New Roman" pitchFamily="18" charset="0"/>
                <a:cs typeface="Times New Roman" pitchFamily="18" charset="0"/>
              </a:rPr>
              <a:t>:</a:t>
            </a:r>
          </a:p>
        </p:txBody>
      </p:sp>
      <p:graphicFrame>
        <p:nvGraphicFramePr>
          <p:cNvPr id="8" name="Table 7"/>
          <p:cNvGraphicFramePr>
            <a:graphicFrameLocks noGrp="1"/>
          </p:cNvGraphicFramePr>
          <p:nvPr>
            <p:extLst>
              <p:ext uri="{D42A27DB-BD31-4B8C-83A1-F6EECF244321}">
                <p14:modId xmlns:p14="http://schemas.microsoft.com/office/powerpoint/2010/main" val="2893864321"/>
              </p:ext>
            </p:extLst>
          </p:nvPr>
        </p:nvGraphicFramePr>
        <p:xfrm>
          <a:off x="342898" y="1628331"/>
          <a:ext cx="8468592" cy="3302401"/>
        </p:xfrm>
        <a:graphic>
          <a:graphicData uri="http://schemas.openxmlformats.org/drawingml/2006/table">
            <a:tbl>
              <a:tblPr firstRow="1" bandRow="1">
                <a:tableStyleId>{5C22544A-7EE6-4342-B048-85BDC9FD1C3A}</a:tableStyleId>
              </a:tblPr>
              <a:tblGrid>
                <a:gridCol w="4234296">
                  <a:extLst>
                    <a:ext uri="{9D8B030D-6E8A-4147-A177-3AD203B41FA5}">
                      <a16:colId xmlns="" xmlns:a16="http://schemas.microsoft.com/office/drawing/2014/main" val="20000"/>
                    </a:ext>
                  </a:extLst>
                </a:gridCol>
                <a:gridCol w="4234296">
                  <a:extLst>
                    <a:ext uri="{9D8B030D-6E8A-4147-A177-3AD203B41FA5}">
                      <a16:colId xmlns="" xmlns:a16="http://schemas.microsoft.com/office/drawing/2014/main" val="20001"/>
                    </a:ext>
                  </a:extLst>
                </a:gridCol>
              </a:tblGrid>
              <a:tr h="362452">
                <a:tc>
                  <a:txBody>
                    <a:bodyPr/>
                    <a:lstStyle/>
                    <a:p>
                      <a:pPr algn="ctr" fontAlgn="ctr"/>
                      <a:r>
                        <a:rPr lang="vi-VN" sz="1300" b="1" i="0" u="none" strike="noStrike" dirty="0">
                          <a:solidFill>
                            <a:srgbClr val="000000"/>
                          </a:solidFill>
                          <a:latin typeface="Times New Roman"/>
                        </a:rPr>
                        <a:t>Thông tư 30/2018/TT-BYT</a:t>
                      </a:r>
                    </a:p>
                  </a:txBody>
                  <a:tcPr marL="7144" marR="7144" marT="7144" marB="0" anchor="ctr">
                    <a:gradFill flip="none" rotWithShape="1">
                      <a:gsLst>
                        <a:gs pos="0">
                          <a:schemeClr val="bg2"/>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tcPr>
                </a:tc>
                <a:tc>
                  <a:txBody>
                    <a:bodyPr/>
                    <a:lstStyle/>
                    <a:p>
                      <a:pPr algn="ctr" fontAlgn="ctr"/>
                      <a:r>
                        <a:rPr lang="vi-VN" sz="1300" b="1" i="0" u="none" strike="noStrike" dirty="0">
                          <a:solidFill>
                            <a:srgbClr val="000000"/>
                          </a:solidFill>
                          <a:latin typeface="Times New Roman"/>
                        </a:rPr>
                        <a:t>Thông tư 20/2022/TT-BYT</a:t>
                      </a:r>
                    </a:p>
                  </a:txBody>
                  <a:tcPr marL="7144" marR="7144" marT="7144" marB="0" anchor="ctr">
                    <a:gradFill flip="none" rotWithShape="1">
                      <a:gsLst>
                        <a:gs pos="0">
                          <a:schemeClr val="bg2"/>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tcPr>
                </a:tc>
                <a:extLst>
                  <a:ext uri="{0D108BD9-81ED-4DB2-BD59-A6C34878D82A}">
                    <a16:rowId xmlns="" xmlns:a16="http://schemas.microsoft.com/office/drawing/2014/main" val="10000"/>
                  </a:ext>
                </a:extLst>
              </a:tr>
              <a:tr h="362452">
                <a:tc gridSpan="2">
                  <a:txBody>
                    <a:bodyPr/>
                    <a:lstStyle/>
                    <a:p>
                      <a:pPr algn="ctr" fontAlgn="ctr"/>
                      <a:r>
                        <a:rPr lang="en-US" sz="1300" b="1" i="0" u="none" strike="noStrike" dirty="0" err="1">
                          <a:solidFill>
                            <a:srgbClr val="000000"/>
                          </a:solidFill>
                          <a:latin typeface="Times New Roman"/>
                        </a:rPr>
                        <a:t>Giống</a:t>
                      </a:r>
                      <a:r>
                        <a:rPr lang="en-US" sz="1300" b="1" i="0" u="none" strike="noStrike" dirty="0">
                          <a:solidFill>
                            <a:srgbClr val="000000"/>
                          </a:solidFill>
                          <a:latin typeface="Times New Roman"/>
                        </a:rPr>
                        <a:t> </a:t>
                      </a:r>
                      <a:r>
                        <a:rPr lang="en-US" sz="1300" b="1" i="0" u="none" strike="noStrike" dirty="0" err="1">
                          <a:solidFill>
                            <a:srgbClr val="000000"/>
                          </a:solidFill>
                          <a:latin typeface="Times New Roman"/>
                        </a:rPr>
                        <a:t>nhau</a:t>
                      </a:r>
                      <a:endParaRPr lang="en-US" sz="1300" b="1" i="0" u="none" strike="noStrike" dirty="0">
                        <a:solidFill>
                          <a:srgbClr val="000000"/>
                        </a:solidFill>
                        <a:latin typeface="Times New Roman"/>
                      </a:endParaRPr>
                    </a:p>
                  </a:txBody>
                  <a:tcPr marL="7144" marR="7144" marT="7144" marB="0" anchor="ctr">
                    <a:gradFill flip="none" rotWithShape="1">
                      <a:gsLst>
                        <a:gs pos="0">
                          <a:schemeClr val="bg2"/>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tcPr>
                </a:tc>
                <a:tc hMerge="1">
                  <a:txBody>
                    <a:bodyPr/>
                    <a:lstStyle/>
                    <a:p>
                      <a:endParaRPr lang="en-US"/>
                    </a:p>
                  </a:txBody>
                  <a:tcPr/>
                </a:tc>
                <a:extLst>
                  <a:ext uri="{0D108BD9-81ED-4DB2-BD59-A6C34878D82A}">
                    <a16:rowId xmlns="" xmlns:a16="http://schemas.microsoft.com/office/drawing/2014/main" val="10001"/>
                  </a:ext>
                </a:extLst>
              </a:tr>
              <a:tr h="386099">
                <a:tc gridSpan="2">
                  <a:txBody>
                    <a:bodyPr/>
                    <a:lstStyle/>
                    <a:p>
                      <a:pPr algn="ctr" fontAlgn="ctr"/>
                      <a:r>
                        <a:rPr lang="vi-VN" sz="1300" b="0" i="0" u="none" strike="noStrike" dirty="0">
                          <a:solidFill>
                            <a:srgbClr val="000000"/>
                          </a:solidFill>
                          <a:latin typeface="Times New Roman"/>
                        </a:rPr>
                        <a:t>Chi phí các thuốc đã được kết cấu vào giá của dịch vụ kỹ thuật, khám bệnh, ngày giường điều trị hoặc giá thu trọn gói theo ca bệnh theo quy định hiện hành;</a:t>
                      </a:r>
                    </a:p>
                  </a:txBody>
                  <a:tcPr marL="7144" marR="7144" marT="7144" marB="0" anchor="ctr">
                    <a:gradFill flip="none" rotWithShape="1">
                      <a:gsLst>
                        <a:gs pos="0">
                          <a:schemeClr val="bg2"/>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tcPr>
                </a:tc>
                <a:tc hMerge="1">
                  <a:txBody>
                    <a:bodyPr/>
                    <a:lstStyle/>
                    <a:p>
                      <a:endParaRPr lang="en-US"/>
                    </a:p>
                  </a:txBody>
                  <a:tcPr/>
                </a:tc>
                <a:extLst>
                  <a:ext uri="{0D108BD9-81ED-4DB2-BD59-A6C34878D82A}">
                    <a16:rowId xmlns="" xmlns:a16="http://schemas.microsoft.com/office/drawing/2014/main" val="10002"/>
                  </a:ext>
                </a:extLst>
              </a:tr>
              <a:tr h="362452">
                <a:tc gridSpan="2">
                  <a:txBody>
                    <a:bodyPr/>
                    <a:lstStyle/>
                    <a:p>
                      <a:pPr algn="ctr" fontAlgn="ctr"/>
                      <a:r>
                        <a:rPr lang="vi-VN" sz="1300" b="0" i="0" u="none" strike="noStrike" dirty="0">
                          <a:solidFill>
                            <a:srgbClr val="000000"/>
                          </a:solidFill>
                          <a:latin typeface="Times New Roman"/>
                        </a:rPr>
                        <a:t>Phần chi phí của các thuốc đã được ngân sách nhà nước hoặc các nguồn khác chi trả;</a:t>
                      </a:r>
                    </a:p>
                  </a:txBody>
                  <a:tcPr marL="7144" marR="7144" marT="7144" marB="0" anchor="ctr">
                    <a:gradFill flip="none" rotWithShape="1">
                      <a:gsLst>
                        <a:gs pos="0">
                          <a:schemeClr val="bg2"/>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tcPr>
                </a:tc>
                <a:tc hMerge="1">
                  <a:txBody>
                    <a:bodyPr/>
                    <a:lstStyle/>
                    <a:p>
                      <a:endParaRPr lang="en-US"/>
                    </a:p>
                  </a:txBody>
                  <a:tcPr/>
                </a:tc>
                <a:extLst>
                  <a:ext uri="{0D108BD9-81ED-4DB2-BD59-A6C34878D82A}">
                    <a16:rowId xmlns="" xmlns:a16="http://schemas.microsoft.com/office/drawing/2014/main" val="10003"/>
                  </a:ext>
                </a:extLst>
              </a:tr>
              <a:tr h="362452">
                <a:tc gridSpan="2">
                  <a:txBody>
                    <a:bodyPr/>
                    <a:lstStyle/>
                    <a:p>
                      <a:pPr algn="ctr" fontAlgn="ctr"/>
                      <a:r>
                        <a:rPr lang="vi-VN" sz="1300" b="0" i="0" u="none" strike="noStrike" dirty="0">
                          <a:solidFill>
                            <a:srgbClr val="000000"/>
                          </a:solidFill>
                          <a:latin typeface="Times New Roman"/>
                        </a:rPr>
                        <a:t>Thuốc được sử dụng trong thử nghiệm lâm sàng, nghiên cứu khoa học.</a:t>
                      </a:r>
                    </a:p>
                  </a:txBody>
                  <a:tcPr marL="7144" marR="7144" marT="7144" marB="0" anchor="ctr">
                    <a:gradFill flip="none" rotWithShape="1">
                      <a:gsLst>
                        <a:gs pos="0">
                          <a:schemeClr val="bg2"/>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tcPr>
                </a:tc>
                <a:tc hMerge="1">
                  <a:txBody>
                    <a:bodyPr/>
                    <a:lstStyle/>
                    <a:p>
                      <a:endParaRPr lang="en-US"/>
                    </a:p>
                  </a:txBody>
                  <a:tcPr/>
                </a:tc>
                <a:extLst>
                  <a:ext uri="{0D108BD9-81ED-4DB2-BD59-A6C34878D82A}">
                    <a16:rowId xmlns="" xmlns:a16="http://schemas.microsoft.com/office/drawing/2014/main" val="10004"/>
                  </a:ext>
                </a:extLst>
              </a:tr>
              <a:tr h="362452">
                <a:tc gridSpan="2">
                  <a:txBody>
                    <a:bodyPr/>
                    <a:lstStyle/>
                    <a:p>
                      <a:pPr algn="ctr" fontAlgn="ctr"/>
                      <a:r>
                        <a:rPr lang="en-US" sz="1300" b="1" i="0" u="none" strike="noStrike" dirty="0" err="1">
                          <a:solidFill>
                            <a:srgbClr val="000000"/>
                          </a:solidFill>
                          <a:latin typeface="Times New Roman"/>
                        </a:rPr>
                        <a:t>Khác</a:t>
                      </a:r>
                      <a:r>
                        <a:rPr lang="en-US" sz="1300" b="1" i="0" u="none" strike="noStrike" dirty="0">
                          <a:solidFill>
                            <a:srgbClr val="000000"/>
                          </a:solidFill>
                          <a:latin typeface="Times New Roman"/>
                        </a:rPr>
                        <a:t> </a:t>
                      </a:r>
                      <a:r>
                        <a:rPr lang="en-US" sz="1300" b="1" i="0" u="none" strike="noStrike" dirty="0" err="1">
                          <a:solidFill>
                            <a:srgbClr val="000000"/>
                          </a:solidFill>
                          <a:latin typeface="Times New Roman"/>
                        </a:rPr>
                        <a:t>nhau</a:t>
                      </a:r>
                      <a:endParaRPr lang="en-US" sz="1300" b="1" i="0" u="none" strike="noStrike" dirty="0">
                        <a:solidFill>
                          <a:srgbClr val="000000"/>
                        </a:solidFill>
                        <a:latin typeface="Times New Roman"/>
                      </a:endParaRPr>
                    </a:p>
                  </a:txBody>
                  <a:tcPr marL="7144" marR="7144" marT="7144" marB="0" anchor="ctr">
                    <a:gradFill flip="none" rotWithShape="1">
                      <a:gsLst>
                        <a:gs pos="0">
                          <a:schemeClr val="bg2"/>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tcPr>
                </a:tc>
                <a:tc hMerge="1">
                  <a:txBody>
                    <a:bodyPr/>
                    <a:lstStyle/>
                    <a:p>
                      <a:endParaRPr lang="en-US"/>
                    </a:p>
                  </a:txBody>
                  <a:tcPr/>
                </a:tc>
                <a:extLst>
                  <a:ext uri="{0D108BD9-81ED-4DB2-BD59-A6C34878D82A}">
                    <a16:rowId xmlns="" xmlns:a16="http://schemas.microsoft.com/office/drawing/2014/main" val="10005"/>
                  </a:ext>
                </a:extLst>
              </a:tr>
              <a:tr h="1086757">
                <a:tc>
                  <a:txBody>
                    <a:bodyPr/>
                    <a:lstStyle/>
                    <a:p>
                      <a:pPr algn="l" fontAlgn="ctr"/>
                      <a:r>
                        <a:rPr lang="vi-VN" sz="1300" b="1" i="0" u="none" strike="noStrike" dirty="0">
                          <a:solidFill>
                            <a:srgbClr val="FF0000"/>
                          </a:solidFill>
                          <a:latin typeface="Times New Roman"/>
                        </a:rPr>
                        <a:t>Quỹ bảo hiểm y tế thanh toán </a:t>
                      </a:r>
                      <a:r>
                        <a:rPr lang="vi-VN" sz="1300" b="0" i="0" u="none" strike="noStrike" dirty="0">
                          <a:solidFill>
                            <a:srgbClr val="000000"/>
                          </a:solidFill>
                          <a:latin typeface="Times New Roman"/>
                        </a:rPr>
                        <a:t>đối với các thuốc, lô thuốc đã có quyết định đình chỉ lưu hành và thu hồi theo văn bản hướng dẫn của Bộ Y tế.</a:t>
                      </a:r>
                    </a:p>
                  </a:txBody>
                  <a:tcPr marL="7144" marR="7144" marT="7144" marB="0" anchor="ctr">
                    <a:gradFill flip="none" rotWithShape="1">
                      <a:gsLst>
                        <a:gs pos="0">
                          <a:schemeClr val="bg2"/>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tcPr>
                </a:tc>
                <a:tc>
                  <a:txBody>
                    <a:bodyPr/>
                    <a:lstStyle/>
                    <a:p>
                      <a:pPr algn="l" fontAlgn="ctr"/>
                      <a:r>
                        <a:rPr lang="vi-VN" sz="1300" b="1" i="0" u="none" strike="noStrike" dirty="0">
                          <a:solidFill>
                            <a:srgbClr val="FF0000"/>
                          </a:solidFill>
                          <a:latin typeface="Times New Roman"/>
                        </a:rPr>
                        <a:t>Thuốc, lô thuốc đã có quyết định đình chỉ lưu hành hoặc thu hồi. </a:t>
                      </a:r>
                      <a:r>
                        <a:rPr lang="vi-VN" sz="1300" b="0" i="0" u="none" strike="noStrike" dirty="0">
                          <a:solidFill>
                            <a:srgbClr val="000000"/>
                          </a:solidFill>
                          <a:latin typeface="Times New Roman"/>
                        </a:rPr>
                        <a:t>Việc không thanh toán đối với thuốc, lô thuốc đã có quyết định đình chỉ lưu hành và thu hồi theo phạm vi áp dụng tại văn bản thông báo hoặc quyết định việc đình chỉ lưu hành hoặc thu hồi thuốc, lô thuốc đó của Bộ Y tế;</a:t>
                      </a:r>
                    </a:p>
                  </a:txBody>
                  <a:tcPr marL="7144" marR="7144" marT="7144" marB="0" anchor="ctr">
                    <a:gradFill flip="none" rotWithShape="1">
                      <a:gsLst>
                        <a:gs pos="0">
                          <a:schemeClr val="bg2"/>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tcPr>
                </a:tc>
                <a:extLst>
                  <a:ext uri="{0D108BD9-81ED-4DB2-BD59-A6C34878D82A}">
                    <a16:rowId xmlns="" xmlns:a16="http://schemas.microsoft.com/office/drawing/2014/main" val="10006"/>
                  </a:ext>
                </a:extLst>
              </a:tr>
            </a:tbl>
          </a:graphicData>
        </a:graphic>
      </p:graphicFrame>
    </p:spTree>
    <p:extLst>
      <p:ext uri="{BB962C8B-B14F-4D97-AF65-F5344CB8AC3E}">
        <p14:creationId xmlns:p14="http://schemas.microsoft.com/office/powerpoint/2010/main" val="1195474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306375"/>
            <a:ext cx="7928264"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Quy</a:t>
            </a:r>
            <a:r>
              <a:rPr lang="en-US" sz="2600" dirty="0" smtClean="0">
                <a:solidFill>
                  <a:srgbClr val="FF0000"/>
                </a:solidFill>
              </a:rPr>
              <a:t> </a:t>
            </a:r>
            <a:r>
              <a:rPr lang="en-US" sz="2600" dirty="0" err="1" smtClean="0">
                <a:solidFill>
                  <a:srgbClr val="FF0000"/>
                </a:solidFill>
              </a:rPr>
              <a:t>định</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đối</a:t>
            </a:r>
            <a:r>
              <a:rPr lang="en-US" sz="2600" dirty="0" smtClean="0">
                <a:solidFill>
                  <a:srgbClr val="FF0000"/>
                </a:solidFill>
              </a:rPr>
              <a:t> </a:t>
            </a:r>
            <a:r>
              <a:rPr lang="en-US" sz="2600" dirty="0" err="1" smtClean="0">
                <a:solidFill>
                  <a:srgbClr val="FF0000"/>
                </a:solidFill>
              </a:rPr>
              <a:t>với</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cơ</a:t>
            </a:r>
            <a:r>
              <a:rPr lang="en-US" sz="2600" dirty="0" smtClean="0">
                <a:solidFill>
                  <a:srgbClr val="FF0000"/>
                </a:solidFill>
              </a:rPr>
              <a:t> </a:t>
            </a:r>
            <a:r>
              <a:rPr lang="en-US" sz="2600" dirty="0" err="1" smtClean="0">
                <a:solidFill>
                  <a:srgbClr val="FF0000"/>
                </a:solidFill>
              </a:rPr>
              <a:t>sở</a:t>
            </a:r>
            <a:r>
              <a:rPr lang="en-US" sz="2600" dirty="0" smtClean="0">
                <a:solidFill>
                  <a:srgbClr val="FF0000"/>
                </a:solidFill>
              </a:rPr>
              <a:t> </a:t>
            </a:r>
            <a:r>
              <a:rPr lang="en-US" sz="2600" dirty="0" err="1" smtClean="0">
                <a:solidFill>
                  <a:srgbClr val="FF0000"/>
                </a:solidFill>
              </a:rPr>
              <a:t>khám</a:t>
            </a:r>
            <a:r>
              <a:rPr lang="en-US" sz="2600" dirty="0" smtClean="0">
                <a:solidFill>
                  <a:srgbClr val="FF0000"/>
                </a:solidFill>
              </a:rPr>
              <a:t> </a:t>
            </a:r>
            <a:r>
              <a:rPr lang="en-US" sz="2600" dirty="0" err="1" smtClean="0">
                <a:solidFill>
                  <a:srgbClr val="FF0000"/>
                </a:solidFill>
              </a:rPr>
              <a:t>bệnh</a:t>
            </a:r>
            <a:r>
              <a:rPr lang="en-US" sz="2600" dirty="0" smtClean="0">
                <a:solidFill>
                  <a:srgbClr val="FF0000"/>
                </a:solidFill>
              </a:rPr>
              <a:t>, </a:t>
            </a:r>
            <a:r>
              <a:rPr lang="en-US" sz="2600" dirty="0" err="1" smtClean="0">
                <a:solidFill>
                  <a:srgbClr val="FF0000"/>
                </a:solidFill>
              </a:rPr>
              <a:t>chữa</a:t>
            </a:r>
            <a:r>
              <a:rPr lang="en-US" sz="2600" dirty="0" smtClean="0">
                <a:solidFill>
                  <a:srgbClr val="FF0000"/>
                </a:solidFill>
              </a:rPr>
              <a:t> </a:t>
            </a:r>
            <a:r>
              <a:rPr lang="en-US" sz="2600" dirty="0" err="1" smtClean="0">
                <a:solidFill>
                  <a:srgbClr val="FF0000"/>
                </a:solidFill>
              </a:rPr>
              <a:t>bệnh</a:t>
            </a:r>
            <a:r>
              <a:rPr lang="en-US" sz="2600" dirty="0" smtClean="0">
                <a:solidFill>
                  <a:srgbClr val="FF0000"/>
                </a:solidFill>
              </a:rPr>
              <a:t> </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graphicFrame>
        <p:nvGraphicFramePr>
          <p:cNvPr id="9" name="Table 8"/>
          <p:cNvGraphicFramePr>
            <a:graphicFrameLocks noGrp="1"/>
          </p:cNvGraphicFramePr>
          <p:nvPr/>
        </p:nvGraphicFramePr>
        <p:xfrm>
          <a:off x="529936" y="1083620"/>
          <a:ext cx="8125690" cy="3914407"/>
        </p:xfrm>
        <a:graphic>
          <a:graphicData uri="http://schemas.openxmlformats.org/drawingml/2006/table">
            <a:tbl>
              <a:tblPr firstRow="1" bandRow="1">
                <a:tableStyleId>{E8B1032C-EA38-4F05-BA0D-38AFFFC7BED3}</a:tableStyleId>
              </a:tblPr>
              <a:tblGrid>
                <a:gridCol w="4062845">
                  <a:extLst>
                    <a:ext uri="{9D8B030D-6E8A-4147-A177-3AD203B41FA5}">
                      <a16:colId xmlns="" xmlns:a16="http://schemas.microsoft.com/office/drawing/2014/main" val="20000"/>
                    </a:ext>
                  </a:extLst>
                </a:gridCol>
                <a:gridCol w="4062845">
                  <a:extLst>
                    <a:ext uri="{9D8B030D-6E8A-4147-A177-3AD203B41FA5}">
                      <a16:colId xmlns="" xmlns:a16="http://schemas.microsoft.com/office/drawing/2014/main" val="20001"/>
                    </a:ext>
                  </a:extLst>
                </a:gridCol>
              </a:tblGrid>
              <a:tr h="338225">
                <a:tc>
                  <a:txBody>
                    <a:bodyPr/>
                    <a:lstStyle/>
                    <a:p>
                      <a:pPr algn="ctr" fontAlgn="ctr"/>
                      <a:r>
                        <a:rPr lang="vi-VN" sz="1000" u="none" strike="noStrike" dirty="0">
                          <a:latin typeface="+mj-lt"/>
                        </a:rPr>
                        <a:t>Thông tư 30/2018/TT-BYT</a:t>
                      </a:r>
                      <a:r>
                        <a:rPr lang="en-US" sz="1000" u="none" strike="noStrike" dirty="0">
                          <a:latin typeface="+mj-lt"/>
                        </a:rPr>
                        <a:t> </a:t>
                      </a:r>
                      <a:r>
                        <a:rPr lang="en-US" sz="1000" u="none" strike="noStrike" dirty="0">
                          <a:latin typeface="Times New Roman" pitchFamily="18" charset="0"/>
                          <a:cs typeface="Times New Roman" pitchFamily="18" charset="0"/>
                        </a:rPr>
                        <a:t>(</a:t>
                      </a:r>
                      <a:r>
                        <a:rPr lang="en-US" sz="1000" u="none" strike="noStrike" dirty="0" err="1">
                          <a:latin typeface="Times New Roman" pitchFamily="18" charset="0"/>
                          <a:cs typeface="Times New Roman" pitchFamily="18" charset="0"/>
                        </a:rPr>
                        <a:t>Điều</a:t>
                      </a:r>
                      <a:r>
                        <a:rPr lang="en-US" sz="1000" u="none" strike="noStrike" baseline="0" dirty="0">
                          <a:latin typeface="Times New Roman" pitchFamily="18" charset="0"/>
                          <a:cs typeface="Times New Roman" pitchFamily="18" charset="0"/>
                        </a:rPr>
                        <a:t> 2)</a:t>
                      </a:r>
                      <a:endParaRPr lang="vi-VN" sz="1000" b="1" i="0" u="none" strike="noStrike" dirty="0">
                        <a:solidFill>
                          <a:srgbClr val="000000"/>
                        </a:solidFill>
                        <a:latin typeface="Times New Roman" pitchFamily="18" charset="0"/>
                        <a:cs typeface="Times New Roman" pitchFamily="18" charset="0"/>
                      </a:endParaRPr>
                    </a:p>
                  </a:txBody>
                  <a:tcPr marL="7144" marR="7144" marT="7144" marB="0" anchor="ctr">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ctr"/>
                      <a:r>
                        <a:rPr lang="vi-VN" sz="1000" u="none" strike="noStrike" dirty="0">
                          <a:latin typeface="+mj-lt"/>
                        </a:rPr>
                        <a:t>Thông tư 20/2022/TT-BYT</a:t>
                      </a:r>
                      <a:r>
                        <a:rPr lang="en-US" sz="1000" u="none" strike="noStrike" dirty="0">
                          <a:latin typeface="+mj-lt"/>
                        </a:rPr>
                        <a:t> </a:t>
                      </a:r>
                      <a:r>
                        <a:rPr lang="en-US" sz="1000" u="none" strike="noStrike" dirty="0">
                          <a:latin typeface="Times New Roman" pitchFamily="18" charset="0"/>
                          <a:cs typeface="Times New Roman" pitchFamily="18" charset="0"/>
                        </a:rPr>
                        <a:t>(</a:t>
                      </a:r>
                      <a:r>
                        <a:rPr lang="en-US" sz="1000" u="none" strike="noStrike" dirty="0" err="1">
                          <a:latin typeface="Times New Roman" pitchFamily="18" charset="0"/>
                          <a:cs typeface="Times New Roman" pitchFamily="18" charset="0"/>
                        </a:rPr>
                        <a:t>Điều</a:t>
                      </a:r>
                      <a:r>
                        <a:rPr lang="en-US" sz="1000" u="none" strike="noStrike" baseline="0" dirty="0">
                          <a:latin typeface="Times New Roman" pitchFamily="18" charset="0"/>
                          <a:cs typeface="Times New Roman" pitchFamily="18" charset="0"/>
                        </a:rPr>
                        <a:t> 4)</a:t>
                      </a:r>
                      <a:endParaRPr lang="vi-VN" sz="1000" b="1" i="0" u="none" strike="noStrike" dirty="0">
                        <a:solidFill>
                          <a:srgbClr val="000000"/>
                        </a:solidFill>
                        <a:latin typeface="Times New Roman" pitchFamily="18" charset="0"/>
                        <a:cs typeface="Times New Roman" pitchFamily="18" charset="0"/>
                      </a:endParaRPr>
                    </a:p>
                  </a:txBody>
                  <a:tcPr marL="7144" marR="7144" marT="7144" marB="0" anchor="ctr">
                    <a:lnL w="12700" cap="flat" cmpd="sng" algn="ctr">
                      <a:solidFill>
                        <a:schemeClr val="tx1"/>
                      </a:solidFill>
                      <a:prstDash val="solid"/>
                      <a:round/>
                      <a:headEnd type="none" w="med" len="med"/>
                      <a:tailEnd type="none" w="med" len="med"/>
                    </a:lnL>
                    <a:lnT w="2857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 xmlns:a16="http://schemas.microsoft.com/office/drawing/2014/main" val="10000"/>
                  </a:ext>
                </a:extLst>
              </a:tr>
              <a:tr h="338225">
                <a:tc gridSpan="2">
                  <a:txBody>
                    <a:bodyPr/>
                    <a:lstStyle/>
                    <a:p>
                      <a:pPr algn="ctr" fontAlgn="ctr"/>
                      <a:r>
                        <a:rPr lang="en-US" sz="1100" b="1" u="none" strike="noStrike" dirty="0" err="1">
                          <a:latin typeface="Times New Roman" pitchFamily="18" charset="0"/>
                          <a:cs typeface="Times New Roman" pitchFamily="18" charset="0"/>
                        </a:rPr>
                        <a:t>Giống</a:t>
                      </a:r>
                      <a:r>
                        <a:rPr lang="en-US" sz="1100" b="1" u="none" strike="noStrike" dirty="0">
                          <a:latin typeface="Times New Roman" pitchFamily="18" charset="0"/>
                          <a:cs typeface="Times New Roman" pitchFamily="18" charset="0"/>
                        </a:rPr>
                        <a:t> </a:t>
                      </a:r>
                      <a:r>
                        <a:rPr lang="en-US" sz="1100" b="1" u="none" strike="noStrike" dirty="0" err="1">
                          <a:latin typeface="Times New Roman" pitchFamily="18" charset="0"/>
                          <a:cs typeface="Times New Roman" pitchFamily="18" charset="0"/>
                        </a:rPr>
                        <a:t>nhau</a:t>
                      </a:r>
                      <a:endParaRPr lang="en-US" sz="1100" b="1" i="0" u="none" strike="noStrike" dirty="0">
                        <a:solidFill>
                          <a:srgbClr val="000000"/>
                        </a:solidFill>
                        <a:latin typeface="Times New Roman" pitchFamily="18" charset="0"/>
                        <a:cs typeface="Times New Roman" pitchFamily="18" charset="0"/>
                      </a:endParaRPr>
                    </a:p>
                  </a:txBody>
                  <a:tcPr marL="7144" marR="7144" marT="7144"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hMerge="1">
                  <a:txBody>
                    <a:bodyPr/>
                    <a:lstStyle/>
                    <a:p>
                      <a:endParaRPr lang="en-US"/>
                    </a:p>
                  </a:txBody>
                  <a:tcPr/>
                </a:tc>
                <a:extLst>
                  <a:ext uri="{0D108BD9-81ED-4DB2-BD59-A6C34878D82A}">
                    <a16:rowId xmlns="" xmlns:a16="http://schemas.microsoft.com/office/drawing/2014/main" val="10001"/>
                  </a:ext>
                </a:extLst>
              </a:tr>
              <a:tr h="653295">
                <a:tc gridSpan="2">
                  <a:txBody>
                    <a:bodyPr/>
                    <a:lstStyle/>
                    <a:p>
                      <a:pPr algn="ctr" fontAlgn="ctr"/>
                      <a:r>
                        <a:rPr lang="vi-VN" sz="1000" u="none" strike="noStrike" dirty="0">
                          <a:latin typeface="+mj-lt"/>
                        </a:rPr>
                        <a:t>Đối với cơ sở khám bệnh, chữa bệnh nhà nước có ký hợp đồng khám bệnh, chữa bệnh bảo hiểm y tế nhưng chưa được phân hạng bệnh viện: Căn cứ nhân lực, trang thiết bị y tế, cơ sở vật chất và danh mục dịch vụ kỹ thuật đã được cấp có thẩm quyền phê duyệt, Sở Y tế chủ trì, phối hợp với Bảo hiểm xã hội tỉnh xác định bằng văn bản việc sử dụng thuốc của cơ sở khám bệnh, chữa bệnh này theo hạng bệnh viện phù hợp.</a:t>
                      </a:r>
                      <a:endParaRPr lang="vi-VN" sz="1000" b="0" i="0" u="none" strike="noStrike" dirty="0">
                        <a:solidFill>
                          <a:srgbClr val="000000"/>
                        </a:solidFill>
                        <a:latin typeface="+mj-lt"/>
                      </a:endParaRPr>
                    </a:p>
                  </a:txBody>
                  <a:tcPr marL="7144" marR="7144" marT="7144"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hMerge="1">
                  <a:txBody>
                    <a:bodyPr/>
                    <a:lstStyle/>
                    <a:p>
                      <a:endParaRPr lang="en-US"/>
                    </a:p>
                  </a:txBody>
                  <a:tcPr/>
                </a:tc>
                <a:extLst>
                  <a:ext uri="{0D108BD9-81ED-4DB2-BD59-A6C34878D82A}">
                    <a16:rowId xmlns="" xmlns:a16="http://schemas.microsoft.com/office/drawing/2014/main" val="10002"/>
                  </a:ext>
                </a:extLst>
              </a:tr>
              <a:tr h="653295">
                <a:tc gridSpan="2">
                  <a:txBody>
                    <a:bodyPr/>
                    <a:lstStyle/>
                    <a:p>
                      <a:pPr algn="ctr" fontAlgn="ctr"/>
                      <a:r>
                        <a:rPr lang="vi-VN" sz="1000" u="none" strike="noStrike" dirty="0">
                          <a:latin typeface="+mj-lt"/>
                        </a:rPr>
                        <a:t>Trường hợp cơ sở khám bệnh, chữa bệnh thực hiện dịch vụ kỹ thuật được cấp có thẩm quyền phê duyệt thì được sử dụng thuốc để thực hiện dịch vụ kỹ thuật đó (bao gồm cả những thuốc quy định tại hạng bệnh viện cao hơn). Cơ sở khám bệnh, chữa bệnh tổng hợp, gửi danh mục thuốc cho cơ quan bảo hiểm xã hội nơi ký hợp đồng khám bệnh, chữa bệnh bảo hiểm y tế để làm cơ sở thanh toán.</a:t>
                      </a:r>
                      <a:endParaRPr lang="vi-VN" sz="1000" b="0" i="0" u="none" strike="noStrike" dirty="0">
                        <a:solidFill>
                          <a:srgbClr val="000000"/>
                        </a:solidFill>
                        <a:latin typeface="+mj-lt"/>
                      </a:endParaRPr>
                    </a:p>
                  </a:txBody>
                  <a:tcPr marL="7144" marR="7144" marT="7144"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hMerge="1">
                  <a:txBody>
                    <a:bodyPr/>
                    <a:lstStyle/>
                    <a:p>
                      <a:endParaRPr lang="en-US"/>
                    </a:p>
                  </a:txBody>
                  <a:tcPr/>
                </a:tc>
                <a:extLst>
                  <a:ext uri="{0D108BD9-81ED-4DB2-BD59-A6C34878D82A}">
                    <a16:rowId xmlns="" xmlns:a16="http://schemas.microsoft.com/office/drawing/2014/main" val="10003"/>
                  </a:ext>
                </a:extLst>
              </a:tr>
              <a:tr h="1931367">
                <a:tc>
                  <a:txBody>
                    <a:bodyPr/>
                    <a:lstStyle/>
                    <a:p>
                      <a:pPr algn="ctr" fontAlgn="ctr"/>
                      <a:r>
                        <a:rPr lang="vi-VN" sz="1000" u="none" strike="noStrike" dirty="0">
                          <a:latin typeface="+mj-lt"/>
                        </a:rPr>
                        <a:t>Trường hợp cơ sở khám bệnh, chữa bệnh chuyên khoa tỉnh sử dụng các thuốc không đi kèm với dịch vụ kỹ thuật, căn cứ vào năng lực chuyên môn, trang thiết bị y tế, nhu cầu điều trị tại cơ sở khám bệnh, chữa bệnh và hướng dẫn chẩn đoán, điều trị của Bộ Y tế, Sở Y tế chủ trì, phối hợp Bảo hiểm xã hội tỉnh xác định danh mục thuốc vượt hạng được sử dụng tại cơ sở khám bệnh, chữa bệnh đó, nhưng không cao hơn hạng của bệnh viện đa khoa tỉnh;</a:t>
                      </a:r>
                      <a:endParaRPr lang="vi-VN" sz="1000" b="0" i="0" u="none" strike="noStrike" dirty="0">
                        <a:solidFill>
                          <a:srgbClr val="000000"/>
                        </a:solidFill>
                        <a:latin typeface="+mj-lt"/>
                      </a:endParaRPr>
                    </a:p>
                  </a:txBody>
                  <a:tcPr marL="7144" marR="7144" marT="7144"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3">
                        <a:lumMod val="20000"/>
                        <a:lumOff val="80000"/>
                      </a:schemeClr>
                    </a:solidFill>
                  </a:tcPr>
                </a:tc>
                <a:tc>
                  <a:txBody>
                    <a:bodyPr/>
                    <a:lstStyle/>
                    <a:p>
                      <a:pPr algn="ctr" fontAlgn="ctr"/>
                      <a:r>
                        <a:rPr lang="vi-VN" sz="1000" u="none" strike="noStrike" dirty="0">
                          <a:latin typeface="+mj-lt"/>
                        </a:rPr>
                        <a:t>Trường hợp cơ sở khám bệnh, chữa bệnh chuyên khoa tỉnh sử dụng các thuốc không đi kèm với dịch vụ kỹ thuật, căn cứ nhân lực, trang thiết bị y tế, cơ sở vật chất, nhu cầu điều trị tại cơ sở khám bệnh, chữa bệnh và hướng dẫn chẩn đoán, điều trị của Bộ Y tế, Sở Y tế chủ trì, phối hợp với Bảo hiểm xã hội tỉnh xác định bằng văn bản về danh mục thuốc vượt hạng được quỹ bảo hiểm y tế thanh toán tại cơ sở khám bệnh, chữa bệnh đó </a:t>
                      </a:r>
                      <a:r>
                        <a:rPr lang="vi-VN" sz="1000" b="0" i="1" u="sng" strike="noStrike" dirty="0">
                          <a:solidFill>
                            <a:srgbClr val="FF0000"/>
                          </a:solidFill>
                          <a:latin typeface="+mj-lt"/>
                        </a:rPr>
                        <a:t>(bao gồm cả các thuốc có quy định điều kiện về hạng và chuyên khoa của các cơ sở khám bệnh, chữa bệnh tại cột 8 Danh mục thuốc quy định tại Phụ lục I) </a:t>
                      </a:r>
                      <a:r>
                        <a:rPr lang="vi-VN" sz="1000" u="none" strike="noStrike" dirty="0">
                          <a:latin typeface="+mj-lt"/>
                        </a:rPr>
                        <a:t>nhưng không cao hơn hạng của bệnh viện đa khoa tuyến tỉnh có hạng cao nhất đóng trên địa bàn.</a:t>
                      </a:r>
                      <a:endParaRPr lang="vi-VN" sz="1000" b="0" i="0" u="none" strike="noStrike" dirty="0">
                        <a:solidFill>
                          <a:srgbClr val="000000"/>
                        </a:solidFill>
                        <a:latin typeface="+mj-lt"/>
                      </a:endParaRPr>
                    </a:p>
                  </a:txBody>
                  <a:tcPr marL="7144" marR="7144" marT="7144"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accent3">
                        <a:lumMod val="20000"/>
                        <a:lumOff val="80000"/>
                      </a:schemeClr>
                    </a:solidFill>
                  </a:tcPr>
                </a:tc>
                <a:extLst>
                  <a:ext uri="{0D108BD9-81ED-4DB2-BD59-A6C34878D82A}">
                    <a16:rowId xmlns="" xmlns:a16="http://schemas.microsoft.com/office/drawing/2014/main" val="10004"/>
                  </a:ext>
                </a:extLst>
              </a:tr>
            </a:tbl>
          </a:graphicData>
        </a:graphic>
      </p:graphicFrame>
      <p:sp>
        <p:nvSpPr>
          <p:cNvPr id="6" name="Rounded Rectangle 5"/>
          <p:cNvSpPr/>
          <p:nvPr/>
        </p:nvSpPr>
        <p:spPr>
          <a:xfrm>
            <a:off x="5974772" y="3782290"/>
            <a:ext cx="2680853" cy="166255"/>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Tree>
    <p:extLst>
      <p:ext uri="{BB962C8B-B14F-4D97-AF65-F5344CB8AC3E}">
        <p14:creationId xmlns:p14="http://schemas.microsoft.com/office/powerpoint/2010/main" val="252027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306375"/>
            <a:ext cx="7928264"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Quy</a:t>
            </a:r>
            <a:r>
              <a:rPr lang="en-US" sz="2600" dirty="0" smtClean="0">
                <a:solidFill>
                  <a:srgbClr val="FF0000"/>
                </a:solidFill>
              </a:rPr>
              <a:t> </a:t>
            </a:r>
            <a:r>
              <a:rPr lang="en-US" sz="2600" dirty="0" err="1" smtClean="0">
                <a:solidFill>
                  <a:srgbClr val="FF0000"/>
                </a:solidFill>
              </a:rPr>
              <a:t>định</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đối</a:t>
            </a:r>
            <a:r>
              <a:rPr lang="en-US" sz="2600" dirty="0" smtClean="0">
                <a:solidFill>
                  <a:srgbClr val="FF0000"/>
                </a:solidFill>
              </a:rPr>
              <a:t> </a:t>
            </a:r>
            <a:r>
              <a:rPr lang="en-US" sz="2600" dirty="0" err="1" smtClean="0">
                <a:solidFill>
                  <a:srgbClr val="FF0000"/>
                </a:solidFill>
              </a:rPr>
              <a:t>với</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cơ</a:t>
            </a:r>
            <a:r>
              <a:rPr lang="en-US" sz="2600" dirty="0" smtClean="0">
                <a:solidFill>
                  <a:srgbClr val="FF0000"/>
                </a:solidFill>
              </a:rPr>
              <a:t> </a:t>
            </a:r>
            <a:r>
              <a:rPr lang="en-US" sz="2600" dirty="0" err="1" smtClean="0">
                <a:solidFill>
                  <a:srgbClr val="FF0000"/>
                </a:solidFill>
              </a:rPr>
              <a:t>sở</a:t>
            </a:r>
            <a:r>
              <a:rPr lang="en-US" sz="2600" dirty="0" smtClean="0">
                <a:solidFill>
                  <a:srgbClr val="FF0000"/>
                </a:solidFill>
              </a:rPr>
              <a:t> </a:t>
            </a:r>
            <a:r>
              <a:rPr lang="en-US" sz="2600" dirty="0" err="1" smtClean="0">
                <a:solidFill>
                  <a:srgbClr val="FF0000"/>
                </a:solidFill>
              </a:rPr>
              <a:t>khám</a:t>
            </a:r>
            <a:r>
              <a:rPr lang="en-US" sz="2600" dirty="0" smtClean="0">
                <a:solidFill>
                  <a:srgbClr val="FF0000"/>
                </a:solidFill>
              </a:rPr>
              <a:t> </a:t>
            </a:r>
            <a:r>
              <a:rPr lang="en-US" sz="2600" dirty="0" err="1" smtClean="0">
                <a:solidFill>
                  <a:srgbClr val="FF0000"/>
                </a:solidFill>
              </a:rPr>
              <a:t>bệnh</a:t>
            </a:r>
            <a:r>
              <a:rPr lang="en-US" sz="2600" dirty="0" smtClean="0">
                <a:solidFill>
                  <a:srgbClr val="FF0000"/>
                </a:solidFill>
              </a:rPr>
              <a:t>, </a:t>
            </a:r>
            <a:r>
              <a:rPr lang="en-US" sz="2600" dirty="0" err="1" smtClean="0">
                <a:solidFill>
                  <a:srgbClr val="FF0000"/>
                </a:solidFill>
              </a:rPr>
              <a:t>chữa</a:t>
            </a:r>
            <a:r>
              <a:rPr lang="en-US" sz="2600" dirty="0" smtClean="0">
                <a:solidFill>
                  <a:srgbClr val="FF0000"/>
                </a:solidFill>
              </a:rPr>
              <a:t> </a:t>
            </a:r>
            <a:r>
              <a:rPr lang="en-US" sz="2600" dirty="0" err="1" smtClean="0">
                <a:solidFill>
                  <a:srgbClr val="FF0000"/>
                </a:solidFill>
              </a:rPr>
              <a:t>bệnh</a:t>
            </a:r>
            <a:r>
              <a:rPr lang="en-US" sz="2600" dirty="0" smtClean="0">
                <a:solidFill>
                  <a:srgbClr val="FF0000"/>
                </a:solidFill>
              </a:rPr>
              <a:t> </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1416905" y="939125"/>
            <a:ext cx="6355493" cy="342900"/>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DANH MỤC THUỐC ĐỀ NGHỊ SỬ DỤNG VƯỢT </a:t>
            </a:r>
            <a:r>
              <a:rPr lang="en-US" b="1" dirty="0" smtClean="0">
                <a:solidFill>
                  <a:schemeClr val="tx1"/>
                </a:solidFill>
              </a:rPr>
              <a:t>TUYẾN 2023</a:t>
            </a:r>
            <a:endParaRPr lang="en-US" sz="1600" b="1" dirty="0">
              <a:solidFill>
                <a:schemeClr val="tx1"/>
              </a:solidFill>
              <a:latin typeface="Times New Roman" pitchFamily="18" charset="0"/>
              <a:cs typeface="Times New Roman"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293946055"/>
              </p:ext>
            </p:extLst>
          </p:nvPr>
        </p:nvGraphicFramePr>
        <p:xfrm>
          <a:off x="474767" y="1588292"/>
          <a:ext cx="3691121" cy="3057963"/>
        </p:xfrm>
        <a:graphic>
          <a:graphicData uri="http://schemas.openxmlformats.org/drawingml/2006/table">
            <a:tbl>
              <a:tblPr firstRow="1" firstCol="1" bandRow="1">
                <a:tableStyleId>{41A5C919-1BB1-4913-8758-00A2290747ED}</a:tableStyleId>
              </a:tblPr>
              <a:tblGrid>
                <a:gridCol w="349918">
                  <a:extLst>
                    <a:ext uri="{9D8B030D-6E8A-4147-A177-3AD203B41FA5}">
                      <a16:colId xmlns="" xmlns:a16="http://schemas.microsoft.com/office/drawing/2014/main" val="3184484293"/>
                    </a:ext>
                  </a:extLst>
                </a:gridCol>
                <a:gridCol w="1092572">
                  <a:extLst>
                    <a:ext uri="{9D8B030D-6E8A-4147-A177-3AD203B41FA5}">
                      <a16:colId xmlns="" xmlns:a16="http://schemas.microsoft.com/office/drawing/2014/main" val="2774069195"/>
                    </a:ext>
                  </a:extLst>
                </a:gridCol>
                <a:gridCol w="460652">
                  <a:extLst>
                    <a:ext uri="{9D8B030D-6E8A-4147-A177-3AD203B41FA5}">
                      <a16:colId xmlns="" xmlns:a16="http://schemas.microsoft.com/office/drawing/2014/main" val="2453823996"/>
                    </a:ext>
                  </a:extLst>
                </a:gridCol>
                <a:gridCol w="1787979">
                  <a:extLst>
                    <a:ext uri="{9D8B030D-6E8A-4147-A177-3AD203B41FA5}">
                      <a16:colId xmlns="" xmlns:a16="http://schemas.microsoft.com/office/drawing/2014/main" val="4100693585"/>
                    </a:ext>
                  </a:extLst>
                </a:gridCol>
              </a:tblGrid>
              <a:tr h="603936">
                <a:tc>
                  <a:txBody>
                    <a:bodyPr/>
                    <a:lstStyle/>
                    <a:p>
                      <a:pPr algn="ctr"/>
                      <a:r>
                        <a:rPr lang="en-US" sz="1000">
                          <a:effectLst/>
                        </a:rPr>
                        <a:t>STT theo TT 20</a:t>
                      </a:r>
                      <a:endParaRPr lang="en-US" sz="800">
                        <a:effectLst/>
                        <a:latin typeface="Times New Roman" panose="02020603050405020304" pitchFamily="18" charset="0"/>
                      </a:endParaRPr>
                    </a:p>
                  </a:txBody>
                  <a:tcPr marL="4839" marR="4839" marT="0" marB="0" anchor="ctr">
                    <a:solidFill>
                      <a:schemeClr val="bg2"/>
                    </a:solidFill>
                  </a:tcPr>
                </a:tc>
                <a:tc>
                  <a:txBody>
                    <a:bodyPr/>
                    <a:lstStyle/>
                    <a:p>
                      <a:pPr algn="ctr"/>
                      <a:r>
                        <a:rPr lang="en-US" sz="1000">
                          <a:effectLst/>
                        </a:rPr>
                        <a:t>Tên hoạt chất</a:t>
                      </a:r>
                      <a:endParaRPr lang="en-US" sz="800">
                        <a:effectLst/>
                        <a:latin typeface="Times New Roman" panose="02020603050405020304" pitchFamily="18" charset="0"/>
                      </a:endParaRPr>
                    </a:p>
                  </a:txBody>
                  <a:tcPr marL="4839" marR="4839" marT="0" marB="0" anchor="ctr">
                    <a:solidFill>
                      <a:schemeClr val="bg2"/>
                    </a:solidFill>
                  </a:tcPr>
                </a:tc>
                <a:tc>
                  <a:txBody>
                    <a:bodyPr/>
                    <a:lstStyle/>
                    <a:p>
                      <a:pPr algn="ctr"/>
                      <a:r>
                        <a:rPr lang="en-US" sz="1000">
                          <a:effectLst/>
                        </a:rPr>
                        <a:t>Đường dùng, dạng dùng</a:t>
                      </a:r>
                      <a:endParaRPr lang="en-US" sz="800">
                        <a:effectLst/>
                        <a:latin typeface="Times New Roman" panose="02020603050405020304" pitchFamily="18" charset="0"/>
                      </a:endParaRPr>
                    </a:p>
                  </a:txBody>
                  <a:tcPr marL="4839" marR="4839" marT="0" marB="0" anchor="ctr">
                    <a:solidFill>
                      <a:schemeClr val="bg2"/>
                    </a:solidFill>
                  </a:tcPr>
                </a:tc>
                <a:tc>
                  <a:txBody>
                    <a:bodyPr/>
                    <a:lstStyle/>
                    <a:p>
                      <a:pPr algn="ctr"/>
                      <a:r>
                        <a:rPr lang="en-US" sz="1000">
                          <a:effectLst/>
                        </a:rPr>
                        <a:t>Ghi chú</a:t>
                      </a:r>
                      <a:endParaRPr lang="en-US" sz="800">
                        <a:effectLst/>
                        <a:latin typeface="Times New Roman" panose="02020603050405020304" pitchFamily="18" charset="0"/>
                      </a:endParaRPr>
                    </a:p>
                  </a:txBody>
                  <a:tcPr marL="4839" marR="4839" marT="0" marB="0" anchor="ctr">
                    <a:solidFill>
                      <a:schemeClr val="bg2"/>
                    </a:solidFill>
                  </a:tcPr>
                </a:tc>
                <a:extLst>
                  <a:ext uri="{0D108BD9-81ED-4DB2-BD59-A6C34878D82A}">
                    <a16:rowId xmlns="" xmlns:a16="http://schemas.microsoft.com/office/drawing/2014/main" val="1481521261"/>
                  </a:ext>
                </a:extLst>
              </a:tr>
              <a:tr h="294709">
                <a:tc>
                  <a:txBody>
                    <a:bodyPr/>
                    <a:lstStyle/>
                    <a:p>
                      <a:pPr algn="ctr"/>
                      <a:r>
                        <a:rPr lang="en-US" sz="1000">
                          <a:effectLst/>
                        </a:rPr>
                        <a:t> </a:t>
                      </a:r>
                      <a:endParaRPr lang="en-US" sz="800">
                        <a:effectLst/>
                        <a:latin typeface="Times New Roman" panose="02020603050405020304" pitchFamily="18" charset="0"/>
                      </a:endParaRPr>
                    </a:p>
                  </a:txBody>
                  <a:tcPr marL="4839" marR="4839" marT="0" marB="0" anchor="ctr">
                    <a:solidFill>
                      <a:schemeClr val="bg2"/>
                    </a:solidFill>
                  </a:tcPr>
                </a:tc>
                <a:tc gridSpan="3">
                  <a:txBody>
                    <a:bodyPr/>
                    <a:lstStyle/>
                    <a:p>
                      <a:r>
                        <a:rPr lang="en-US" sz="1000" dirty="0">
                          <a:effectLst/>
                        </a:rPr>
                        <a:t>8. THUỐC ĐIỀU TRỊ UNG THƯ VÀ ĐIỀU HÒA MIỄN DỊCH</a:t>
                      </a:r>
                      <a:endParaRPr lang="en-US" sz="800" dirty="0">
                        <a:effectLst/>
                        <a:latin typeface="Times New Roman" panose="02020603050405020304" pitchFamily="18" charset="0"/>
                      </a:endParaRPr>
                    </a:p>
                  </a:txBody>
                  <a:tcPr marL="4839" marR="4839" marT="0" marB="0" anchor="ctr">
                    <a:solidFill>
                      <a:schemeClr val="bg2"/>
                    </a:solid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2389855792"/>
                  </a:ext>
                </a:extLst>
              </a:tr>
              <a:tr h="264706">
                <a:tc>
                  <a:txBody>
                    <a:bodyPr/>
                    <a:lstStyle/>
                    <a:p>
                      <a:pPr algn="ctr"/>
                      <a:r>
                        <a:rPr lang="en-US" sz="1000">
                          <a:effectLst/>
                        </a:rPr>
                        <a:t> </a:t>
                      </a:r>
                      <a:endParaRPr lang="en-US" sz="800">
                        <a:effectLst/>
                        <a:latin typeface="Times New Roman" panose="02020603050405020304" pitchFamily="18" charset="0"/>
                      </a:endParaRPr>
                    </a:p>
                  </a:txBody>
                  <a:tcPr marL="4839" marR="4839" marT="0" marB="0" anchor="ctr">
                    <a:solidFill>
                      <a:schemeClr val="bg2"/>
                    </a:solidFill>
                  </a:tcPr>
                </a:tc>
                <a:tc>
                  <a:txBody>
                    <a:bodyPr/>
                    <a:lstStyle/>
                    <a:p>
                      <a:r>
                        <a:rPr lang="en-US" sz="1000">
                          <a:effectLst/>
                        </a:rPr>
                        <a:t>8.1. Hóa chất</a:t>
                      </a:r>
                      <a:endParaRPr lang="en-US" sz="800">
                        <a:effectLst/>
                        <a:latin typeface="Times New Roman" panose="02020603050405020304" pitchFamily="18" charset="0"/>
                      </a:endParaRPr>
                    </a:p>
                  </a:txBody>
                  <a:tcPr marL="4839" marR="4839" marT="0" marB="0" anchor="ctr">
                    <a:solidFill>
                      <a:schemeClr val="bg2"/>
                    </a:solidFill>
                  </a:tcPr>
                </a:tc>
                <a:tc>
                  <a:txBody>
                    <a:bodyPr/>
                    <a:lstStyle/>
                    <a:p>
                      <a:pPr algn="ctr"/>
                      <a:r>
                        <a:rPr lang="en-US" sz="1000">
                          <a:effectLst/>
                        </a:rPr>
                        <a:t> </a:t>
                      </a:r>
                      <a:endParaRPr lang="en-US" sz="800">
                        <a:effectLst/>
                        <a:latin typeface="Times New Roman" panose="02020603050405020304" pitchFamily="18" charset="0"/>
                      </a:endParaRPr>
                    </a:p>
                  </a:txBody>
                  <a:tcPr marL="4839" marR="4839" marT="0" marB="0" anchor="ctr">
                    <a:solidFill>
                      <a:schemeClr val="bg2"/>
                    </a:solidFill>
                  </a:tcPr>
                </a:tc>
                <a:tc>
                  <a:txBody>
                    <a:bodyPr/>
                    <a:lstStyle/>
                    <a:p>
                      <a:r>
                        <a:rPr lang="en-US" sz="1000">
                          <a:effectLst/>
                        </a:rPr>
                        <a:t> </a:t>
                      </a:r>
                      <a:endParaRPr lang="en-US" sz="800">
                        <a:effectLst/>
                        <a:latin typeface="Times New Roman" panose="02020603050405020304" pitchFamily="18" charset="0"/>
                      </a:endParaRPr>
                    </a:p>
                  </a:txBody>
                  <a:tcPr marL="4839" marR="4839" marT="0" marB="0">
                    <a:solidFill>
                      <a:schemeClr val="bg2"/>
                    </a:solidFill>
                  </a:tcPr>
                </a:tc>
                <a:extLst>
                  <a:ext uri="{0D108BD9-81ED-4DB2-BD59-A6C34878D82A}">
                    <a16:rowId xmlns="" xmlns:a16="http://schemas.microsoft.com/office/drawing/2014/main" val="3320524293"/>
                  </a:ext>
                </a:extLst>
              </a:tr>
              <a:tr h="348424">
                <a:tc>
                  <a:txBody>
                    <a:bodyPr/>
                    <a:lstStyle/>
                    <a:p>
                      <a:pPr algn="ctr"/>
                      <a:r>
                        <a:rPr lang="en-US" sz="1000">
                          <a:effectLst/>
                        </a:rPr>
                        <a:t>353</a:t>
                      </a:r>
                      <a:endParaRPr lang="en-US" sz="800">
                        <a:effectLst/>
                        <a:latin typeface="Times New Roman" panose="02020603050405020304" pitchFamily="18" charset="0"/>
                      </a:endParaRPr>
                    </a:p>
                  </a:txBody>
                  <a:tcPr marL="4839" marR="4839" marT="0" marB="0" anchor="ctr">
                    <a:solidFill>
                      <a:schemeClr val="bg2"/>
                    </a:solidFill>
                  </a:tcPr>
                </a:tc>
                <a:tc>
                  <a:txBody>
                    <a:bodyPr/>
                    <a:lstStyle/>
                    <a:p>
                      <a:r>
                        <a:rPr lang="en-US" sz="1000">
                          <a:effectLst/>
                        </a:rPr>
                        <a:t>Carmustin</a:t>
                      </a:r>
                      <a:endParaRPr lang="en-US" sz="800">
                        <a:effectLst/>
                        <a:latin typeface="Times New Roman" panose="02020603050405020304" pitchFamily="18" charset="0"/>
                      </a:endParaRPr>
                    </a:p>
                  </a:txBody>
                  <a:tcPr marL="4839" marR="4839" marT="0" marB="0" anchor="ctr">
                    <a:solidFill>
                      <a:schemeClr val="bg2"/>
                    </a:solidFill>
                  </a:tcPr>
                </a:tc>
                <a:tc>
                  <a:txBody>
                    <a:bodyPr/>
                    <a:lstStyle/>
                    <a:p>
                      <a:pPr algn="ctr"/>
                      <a:r>
                        <a:rPr lang="en-US" sz="1000">
                          <a:effectLst/>
                        </a:rPr>
                        <a:t>Tiêm</a:t>
                      </a:r>
                      <a:endParaRPr lang="en-US" sz="800">
                        <a:effectLst/>
                        <a:latin typeface="Times New Roman" panose="02020603050405020304" pitchFamily="18" charset="0"/>
                      </a:endParaRPr>
                    </a:p>
                  </a:txBody>
                  <a:tcPr marL="4839" marR="4839" marT="0" marB="0" anchor="ctr">
                    <a:solidFill>
                      <a:schemeClr val="bg2"/>
                    </a:solidFill>
                  </a:tcPr>
                </a:tc>
                <a:tc>
                  <a:txBody>
                    <a:bodyPr/>
                    <a:lstStyle/>
                    <a:p>
                      <a:r>
                        <a:rPr lang="en-US" sz="1000">
                          <a:effectLst/>
                        </a:rPr>
                        <a:t>Quỹ bảo hiểm y tế thanh toán 50%.</a:t>
                      </a:r>
                      <a:endParaRPr lang="en-US" sz="800">
                        <a:effectLst/>
                        <a:latin typeface="Times New Roman" panose="02020603050405020304" pitchFamily="18" charset="0"/>
                      </a:endParaRPr>
                    </a:p>
                  </a:txBody>
                  <a:tcPr marL="4839" marR="4839" marT="0" marB="0" anchor="ctr">
                    <a:solidFill>
                      <a:schemeClr val="bg2"/>
                    </a:solidFill>
                  </a:tcPr>
                </a:tc>
                <a:extLst>
                  <a:ext uri="{0D108BD9-81ED-4DB2-BD59-A6C34878D82A}">
                    <a16:rowId xmlns="" xmlns:a16="http://schemas.microsoft.com/office/drawing/2014/main" val="4181239297"/>
                  </a:ext>
                </a:extLst>
              </a:tr>
              <a:tr h="267609">
                <a:tc>
                  <a:txBody>
                    <a:bodyPr/>
                    <a:lstStyle/>
                    <a:p>
                      <a:pPr algn="ctr"/>
                      <a:r>
                        <a:rPr lang="en-US" sz="1000">
                          <a:effectLst/>
                        </a:rPr>
                        <a:t>357</a:t>
                      </a:r>
                      <a:endParaRPr lang="en-US" sz="800">
                        <a:effectLst/>
                        <a:latin typeface="Times New Roman" panose="02020603050405020304" pitchFamily="18" charset="0"/>
                      </a:endParaRPr>
                    </a:p>
                  </a:txBody>
                  <a:tcPr marL="4839" marR="4839" marT="0" marB="0" anchor="ctr">
                    <a:solidFill>
                      <a:schemeClr val="bg2"/>
                    </a:solidFill>
                  </a:tcPr>
                </a:tc>
                <a:tc>
                  <a:txBody>
                    <a:bodyPr/>
                    <a:lstStyle/>
                    <a:p>
                      <a:r>
                        <a:rPr lang="en-US" sz="1000">
                          <a:effectLst/>
                        </a:rPr>
                        <a:t>Dacarbazin</a:t>
                      </a:r>
                      <a:endParaRPr lang="en-US" sz="800">
                        <a:effectLst/>
                        <a:latin typeface="Times New Roman" panose="02020603050405020304" pitchFamily="18" charset="0"/>
                      </a:endParaRPr>
                    </a:p>
                  </a:txBody>
                  <a:tcPr marL="4839" marR="4839" marT="0" marB="0" anchor="ctr">
                    <a:solidFill>
                      <a:schemeClr val="bg2"/>
                    </a:solidFill>
                  </a:tcPr>
                </a:tc>
                <a:tc>
                  <a:txBody>
                    <a:bodyPr/>
                    <a:lstStyle/>
                    <a:p>
                      <a:pPr algn="ctr"/>
                      <a:r>
                        <a:rPr lang="en-US" sz="1000">
                          <a:effectLst/>
                        </a:rPr>
                        <a:t>Tiêm</a:t>
                      </a:r>
                      <a:endParaRPr lang="en-US" sz="800">
                        <a:effectLst/>
                        <a:latin typeface="Times New Roman" panose="02020603050405020304" pitchFamily="18" charset="0"/>
                      </a:endParaRPr>
                    </a:p>
                  </a:txBody>
                  <a:tcPr marL="4839" marR="4839" marT="0" marB="0" anchor="ctr">
                    <a:solidFill>
                      <a:schemeClr val="bg2"/>
                    </a:solidFill>
                  </a:tcPr>
                </a:tc>
                <a:tc>
                  <a:txBody>
                    <a:bodyPr/>
                    <a:lstStyle/>
                    <a:p>
                      <a:r>
                        <a:rPr lang="en-US" sz="1000">
                          <a:effectLst/>
                        </a:rPr>
                        <a:t> </a:t>
                      </a:r>
                      <a:endParaRPr lang="en-US" sz="800">
                        <a:effectLst/>
                        <a:latin typeface="Times New Roman" panose="02020603050405020304" pitchFamily="18" charset="0"/>
                      </a:endParaRPr>
                    </a:p>
                  </a:txBody>
                  <a:tcPr marL="4839" marR="4839" marT="0" marB="0" anchor="ctr">
                    <a:solidFill>
                      <a:schemeClr val="bg2"/>
                    </a:solidFill>
                  </a:tcPr>
                </a:tc>
                <a:extLst>
                  <a:ext uri="{0D108BD9-81ED-4DB2-BD59-A6C34878D82A}">
                    <a16:rowId xmlns="" xmlns:a16="http://schemas.microsoft.com/office/drawing/2014/main" val="3738592326"/>
                  </a:ext>
                </a:extLst>
              </a:tr>
              <a:tr h="348424">
                <a:tc>
                  <a:txBody>
                    <a:bodyPr/>
                    <a:lstStyle/>
                    <a:p>
                      <a:pPr algn="ctr"/>
                      <a:r>
                        <a:rPr lang="en-US" sz="1000">
                          <a:effectLst/>
                        </a:rPr>
                        <a:t>360</a:t>
                      </a:r>
                      <a:endParaRPr lang="en-US" sz="800">
                        <a:effectLst/>
                        <a:latin typeface="Times New Roman" panose="02020603050405020304" pitchFamily="18" charset="0"/>
                      </a:endParaRPr>
                    </a:p>
                  </a:txBody>
                  <a:tcPr marL="4839" marR="4839" marT="0" marB="0" anchor="ctr">
                    <a:solidFill>
                      <a:schemeClr val="bg2"/>
                    </a:solidFill>
                  </a:tcPr>
                </a:tc>
                <a:tc>
                  <a:txBody>
                    <a:bodyPr/>
                    <a:lstStyle/>
                    <a:p>
                      <a:r>
                        <a:rPr lang="en-US" sz="1000">
                          <a:effectLst/>
                        </a:rPr>
                        <a:t>Decitabin</a:t>
                      </a:r>
                      <a:endParaRPr lang="en-US" sz="800">
                        <a:effectLst/>
                        <a:latin typeface="Times New Roman" panose="02020603050405020304" pitchFamily="18" charset="0"/>
                      </a:endParaRPr>
                    </a:p>
                  </a:txBody>
                  <a:tcPr marL="4839" marR="4839" marT="0" marB="0" anchor="ctr">
                    <a:solidFill>
                      <a:schemeClr val="bg2"/>
                    </a:solidFill>
                  </a:tcPr>
                </a:tc>
                <a:tc>
                  <a:txBody>
                    <a:bodyPr/>
                    <a:lstStyle/>
                    <a:p>
                      <a:pPr algn="ctr"/>
                      <a:r>
                        <a:rPr lang="en-US" sz="1000">
                          <a:effectLst/>
                        </a:rPr>
                        <a:t>Tiêm</a:t>
                      </a:r>
                      <a:endParaRPr lang="en-US" sz="800">
                        <a:effectLst/>
                        <a:latin typeface="Times New Roman" panose="02020603050405020304" pitchFamily="18" charset="0"/>
                      </a:endParaRPr>
                    </a:p>
                  </a:txBody>
                  <a:tcPr marL="4839" marR="4839" marT="0" marB="0" anchor="ctr">
                    <a:solidFill>
                      <a:schemeClr val="bg2"/>
                    </a:solidFill>
                  </a:tcPr>
                </a:tc>
                <a:tc>
                  <a:txBody>
                    <a:bodyPr/>
                    <a:lstStyle/>
                    <a:p>
                      <a:r>
                        <a:rPr lang="en-US" sz="1000">
                          <a:effectLst/>
                        </a:rPr>
                        <a:t>Quỹ bảo hiểm y tế thanh toán 50%.</a:t>
                      </a:r>
                      <a:endParaRPr lang="en-US" sz="800">
                        <a:effectLst/>
                        <a:latin typeface="Times New Roman" panose="02020603050405020304" pitchFamily="18" charset="0"/>
                      </a:endParaRPr>
                    </a:p>
                  </a:txBody>
                  <a:tcPr marL="4839" marR="4839" marT="0" marB="0" anchor="ctr">
                    <a:solidFill>
                      <a:schemeClr val="bg2"/>
                    </a:solidFill>
                  </a:tcPr>
                </a:tc>
                <a:extLst>
                  <a:ext uri="{0D108BD9-81ED-4DB2-BD59-A6C34878D82A}">
                    <a16:rowId xmlns="" xmlns:a16="http://schemas.microsoft.com/office/drawing/2014/main" val="4117407468"/>
                  </a:ext>
                </a:extLst>
              </a:tr>
              <a:tr h="603936">
                <a:tc>
                  <a:txBody>
                    <a:bodyPr/>
                    <a:lstStyle/>
                    <a:p>
                      <a:pPr algn="ctr"/>
                      <a:r>
                        <a:rPr lang="en-US" sz="1000">
                          <a:effectLst/>
                        </a:rPr>
                        <a:t>382</a:t>
                      </a:r>
                      <a:endParaRPr lang="en-US" sz="800">
                        <a:effectLst/>
                        <a:latin typeface="Times New Roman" panose="02020603050405020304" pitchFamily="18" charset="0"/>
                      </a:endParaRPr>
                    </a:p>
                  </a:txBody>
                  <a:tcPr marL="4839" marR="4839" marT="0" marB="0" anchor="ctr">
                    <a:solidFill>
                      <a:schemeClr val="bg2"/>
                    </a:solidFill>
                  </a:tcPr>
                </a:tc>
                <a:tc>
                  <a:txBody>
                    <a:bodyPr/>
                    <a:lstStyle/>
                    <a:p>
                      <a:r>
                        <a:rPr lang="en-US" sz="1000">
                          <a:effectLst/>
                        </a:rPr>
                        <a:t>Pemetrexed</a:t>
                      </a:r>
                      <a:endParaRPr lang="en-US" sz="800">
                        <a:effectLst/>
                        <a:latin typeface="Times New Roman" panose="02020603050405020304" pitchFamily="18" charset="0"/>
                      </a:endParaRPr>
                    </a:p>
                  </a:txBody>
                  <a:tcPr marL="4839" marR="4839" marT="0" marB="0" anchor="ctr">
                    <a:solidFill>
                      <a:schemeClr val="bg2"/>
                    </a:solidFill>
                  </a:tcPr>
                </a:tc>
                <a:tc>
                  <a:txBody>
                    <a:bodyPr/>
                    <a:lstStyle/>
                    <a:p>
                      <a:pPr algn="ctr"/>
                      <a:r>
                        <a:rPr lang="en-US" sz="1000">
                          <a:effectLst/>
                        </a:rPr>
                        <a:t>Tiêm</a:t>
                      </a:r>
                      <a:endParaRPr lang="en-US" sz="800">
                        <a:effectLst/>
                        <a:latin typeface="Times New Roman" panose="02020603050405020304" pitchFamily="18" charset="0"/>
                      </a:endParaRPr>
                    </a:p>
                  </a:txBody>
                  <a:tcPr marL="4839" marR="4839" marT="0" marB="0" anchor="ctr">
                    <a:solidFill>
                      <a:schemeClr val="bg2"/>
                    </a:solidFill>
                  </a:tcPr>
                </a:tc>
                <a:tc>
                  <a:txBody>
                    <a:bodyPr/>
                    <a:lstStyle/>
                    <a:p>
                      <a:r>
                        <a:rPr lang="en-US" sz="1000">
                          <a:effectLst/>
                        </a:rPr>
                        <a:t>Quỹ bảo hiểm y tế thanh toán ung thư phổi không tế bào nhỏ, ung thư trung biểu mô màng phổi ác tính; thanh toán 50%</a:t>
                      </a:r>
                      <a:endParaRPr lang="en-US" sz="800">
                        <a:effectLst/>
                        <a:latin typeface="Times New Roman" panose="02020603050405020304" pitchFamily="18" charset="0"/>
                      </a:endParaRPr>
                    </a:p>
                  </a:txBody>
                  <a:tcPr marL="4839" marR="4839" marT="0" marB="0" anchor="ctr">
                    <a:solidFill>
                      <a:schemeClr val="bg2"/>
                    </a:solidFill>
                  </a:tcPr>
                </a:tc>
                <a:extLst>
                  <a:ext uri="{0D108BD9-81ED-4DB2-BD59-A6C34878D82A}">
                    <a16:rowId xmlns="" xmlns:a16="http://schemas.microsoft.com/office/drawing/2014/main" val="1778295805"/>
                  </a:ext>
                </a:extLst>
              </a:tr>
              <a:tr h="301968">
                <a:tc>
                  <a:txBody>
                    <a:bodyPr/>
                    <a:lstStyle/>
                    <a:p>
                      <a:pPr algn="ctr"/>
                      <a:r>
                        <a:rPr lang="en-US" sz="1000">
                          <a:effectLst/>
                        </a:rPr>
                        <a:t>384</a:t>
                      </a:r>
                      <a:endParaRPr lang="en-US" sz="800">
                        <a:effectLst/>
                        <a:latin typeface="Times New Roman" panose="02020603050405020304" pitchFamily="18" charset="0"/>
                      </a:endParaRPr>
                    </a:p>
                  </a:txBody>
                  <a:tcPr marL="4839" marR="4839" marT="0" marB="0" anchor="ctr">
                    <a:solidFill>
                      <a:schemeClr val="bg2"/>
                    </a:solidFill>
                  </a:tcPr>
                </a:tc>
                <a:tc>
                  <a:txBody>
                    <a:bodyPr/>
                    <a:lstStyle/>
                    <a:p>
                      <a:r>
                        <a:rPr lang="en-US" sz="1000">
                          <a:effectLst/>
                        </a:rPr>
                        <a:t>Tegafur-uracil (UFT hoặc UFUR)</a:t>
                      </a:r>
                      <a:endParaRPr lang="en-US" sz="800">
                        <a:effectLst/>
                        <a:latin typeface="Times New Roman" panose="02020603050405020304" pitchFamily="18" charset="0"/>
                      </a:endParaRPr>
                    </a:p>
                  </a:txBody>
                  <a:tcPr marL="4839" marR="4839" marT="0" marB="0" anchor="ctr">
                    <a:solidFill>
                      <a:schemeClr val="bg2"/>
                    </a:solidFill>
                  </a:tcPr>
                </a:tc>
                <a:tc>
                  <a:txBody>
                    <a:bodyPr/>
                    <a:lstStyle/>
                    <a:p>
                      <a:pPr algn="ctr"/>
                      <a:r>
                        <a:rPr lang="en-US" sz="1000">
                          <a:effectLst/>
                        </a:rPr>
                        <a:t>Uống</a:t>
                      </a:r>
                      <a:endParaRPr lang="en-US" sz="800">
                        <a:effectLst/>
                        <a:latin typeface="Times New Roman" panose="02020603050405020304" pitchFamily="18" charset="0"/>
                      </a:endParaRPr>
                    </a:p>
                  </a:txBody>
                  <a:tcPr marL="4839" marR="4839" marT="0" marB="0" anchor="ctr">
                    <a:solidFill>
                      <a:schemeClr val="bg2"/>
                    </a:solidFill>
                  </a:tcPr>
                </a:tc>
                <a:tc>
                  <a:txBody>
                    <a:bodyPr/>
                    <a:lstStyle/>
                    <a:p>
                      <a:r>
                        <a:rPr lang="en-US" sz="1000" dirty="0">
                          <a:effectLst/>
                        </a:rPr>
                        <a:t> </a:t>
                      </a:r>
                      <a:endParaRPr lang="en-US" sz="800" dirty="0">
                        <a:effectLst/>
                        <a:latin typeface="Times New Roman" panose="02020603050405020304" pitchFamily="18" charset="0"/>
                      </a:endParaRPr>
                    </a:p>
                  </a:txBody>
                  <a:tcPr marL="4839" marR="4839" marT="0" marB="0" anchor="ctr">
                    <a:solidFill>
                      <a:schemeClr val="bg2"/>
                    </a:solidFill>
                  </a:tcPr>
                </a:tc>
                <a:extLst>
                  <a:ext uri="{0D108BD9-81ED-4DB2-BD59-A6C34878D82A}">
                    <a16:rowId xmlns="" xmlns:a16="http://schemas.microsoft.com/office/drawing/2014/main" val="4246684239"/>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432218483"/>
              </p:ext>
            </p:extLst>
          </p:nvPr>
        </p:nvGraphicFramePr>
        <p:xfrm>
          <a:off x="4509588" y="1395910"/>
          <a:ext cx="4135960" cy="3705057"/>
        </p:xfrm>
        <a:graphic>
          <a:graphicData uri="http://schemas.openxmlformats.org/drawingml/2006/table">
            <a:tbl>
              <a:tblPr firstRow="1" firstCol="1" bandRow="1">
                <a:tableStyleId>{41A5C919-1BB1-4913-8758-00A2290747ED}</a:tableStyleId>
              </a:tblPr>
              <a:tblGrid>
                <a:gridCol w="392089">
                  <a:extLst>
                    <a:ext uri="{9D8B030D-6E8A-4147-A177-3AD203B41FA5}">
                      <a16:colId xmlns="" xmlns:a16="http://schemas.microsoft.com/office/drawing/2014/main" val="572679122"/>
                    </a:ext>
                  </a:extLst>
                </a:gridCol>
                <a:gridCol w="1224245">
                  <a:extLst>
                    <a:ext uri="{9D8B030D-6E8A-4147-A177-3AD203B41FA5}">
                      <a16:colId xmlns="" xmlns:a16="http://schemas.microsoft.com/office/drawing/2014/main" val="953076825"/>
                    </a:ext>
                  </a:extLst>
                </a:gridCol>
                <a:gridCol w="516167">
                  <a:extLst>
                    <a:ext uri="{9D8B030D-6E8A-4147-A177-3AD203B41FA5}">
                      <a16:colId xmlns="" xmlns:a16="http://schemas.microsoft.com/office/drawing/2014/main" val="1716045319"/>
                    </a:ext>
                  </a:extLst>
                </a:gridCol>
                <a:gridCol w="2003459">
                  <a:extLst>
                    <a:ext uri="{9D8B030D-6E8A-4147-A177-3AD203B41FA5}">
                      <a16:colId xmlns="" xmlns:a16="http://schemas.microsoft.com/office/drawing/2014/main" val="3974816086"/>
                    </a:ext>
                  </a:extLst>
                </a:gridCol>
              </a:tblGrid>
              <a:tr h="415778">
                <a:tc>
                  <a:txBody>
                    <a:bodyPr/>
                    <a:lstStyle/>
                    <a:p>
                      <a:pPr algn="ctr"/>
                      <a:r>
                        <a:rPr lang="en-US" sz="1000">
                          <a:effectLst/>
                          <a:latin typeface="Times New Roman" panose="02020603050405020304" pitchFamily="18" charset="0"/>
                          <a:cs typeface="Times New Roman" panose="02020603050405020304" pitchFamily="18" charset="0"/>
                        </a:rPr>
                        <a:t>STT theo TT 20</a:t>
                      </a:r>
                    </a:p>
                  </a:txBody>
                  <a:tcPr marL="3332" marR="3332" marT="0" marB="0" anchor="ctr">
                    <a:solidFill>
                      <a:schemeClr val="bg2"/>
                    </a:solidFill>
                  </a:tcPr>
                </a:tc>
                <a:tc>
                  <a:txBody>
                    <a:bodyPr/>
                    <a:lstStyle/>
                    <a:p>
                      <a:pPr algn="ctr"/>
                      <a:r>
                        <a:rPr lang="en-US" sz="1000">
                          <a:effectLst/>
                          <a:latin typeface="Times New Roman" panose="02020603050405020304" pitchFamily="18" charset="0"/>
                          <a:cs typeface="Times New Roman" panose="02020603050405020304" pitchFamily="18" charset="0"/>
                        </a:rPr>
                        <a:t>Tên hoạt chất</a:t>
                      </a:r>
                    </a:p>
                  </a:txBody>
                  <a:tcPr marL="3332" marR="3332" marT="0" marB="0" anchor="ctr">
                    <a:solidFill>
                      <a:schemeClr val="bg2"/>
                    </a:solidFill>
                  </a:tcPr>
                </a:tc>
                <a:tc>
                  <a:txBody>
                    <a:bodyPr/>
                    <a:lstStyle/>
                    <a:p>
                      <a:pPr algn="ctr"/>
                      <a:r>
                        <a:rPr lang="en-US" sz="1000">
                          <a:effectLst/>
                          <a:latin typeface="Times New Roman" panose="02020603050405020304" pitchFamily="18" charset="0"/>
                          <a:cs typeface="Times New Roman" panose="02020603050405020304" pitchFamily="18" charset="0"/>
                        </a:rPr>
                        <a:t>Đường dùng, dạng dùng</a:t>
                      </a:r>
                    </a:p>
                  </a:txBody>
                  <a:tcPr marL="3332" marR="3332" marT="0" marB="0" anchor="ctr">
                    <a:solidFill>
                      <a:schemeClr val="bg2"/>
                    </a:solidFill>
                  </a:tcPr>
                </a:tc>
                <a:tc>
                  <a:txBody>
                    <a:bodyPr/>
                    <a:lstStyle/>
                    <a:p>
                      <a:pPr algn="ctr"/>
                      <a:r>
                        <a:rPr lang="en-US" sz="1000">
                          <a:effectLst/>
                          <a:latin typeface="Times New Roman" panose="02020603050405020304" pitchFamily="18" charset="0"/>
                          <a:cs typeface="Times New Roman" panose="02020603050405020304" pitchFamily="18" charset="0"/>
                        </a:rPr>
                        <a:t>Ghi chú</a:t>
                      </a:r>
                    </a:p>
                  </a:txBody>
                  <a:tcPr marL="3332" marR="3332" marT="0" marB="0" anchor="ctr">
                    <a:solidFill>
                      <a:schemeClr val="bg2"/>
                    </a:solidFill>
                  </a:tcPr>
                </a:tc>
                <a:extLst>
                  <a:ext uri="{0D108BD9-81ED-4DB2-BD59-A6C34878D82A}">
                    <a16:rowId xmlns="" xmlns:a16="http://schemas.microsoft.com/office/drawing/2014/main" val="3396740776"/>
                  </a:ext>
                </a:extLst>
              </a:tr>
              <a:tr h="180237">
                <a:tc>
                  <a:txBody>
                    <a:bodyPr/>
                    <a:lstStyle/>
                    <a:p>
                      <a:pPr algn="ctr"/>
                      <a:r>
                        <a:rPr lang="en-US" sz="1000">
                          <a:effectLst/>
                          <a:latin typeface="Times New Roman" panose="02020603050405020304" pitchFamily="18" charset="0"/>
                          <a:cs typeface="Times New Roman" panose="02020603050405020304" pitchFamily="18" charset="0"/>
                        </a:rPr>
                        <a:t> </a:t>
                      </a:r>
                    </a:p>
                  </a:txBody>
                  <a:tcPr marL="3332" marR="3332" marT="0" marB="0" anchor="ctr">
                    <a:solidFill>
                      <a:schemeClr val="bg2"/>
                    </a:solidFill>
                  </a:tcPr>
                </a:tc>
                <a:tc gridSpan="3">
                  <a:txBody>
                    <a:bodyPr/>
                    <a:lstStyle/>
                    <a:p>
                      <a:r>
                        <a:rPr lang="en-US" sz="1000">
                          <a:effectLst/>
                          <a:latin typeface="Times New Roman" panose="02020603050405020304" pitchFamily="18" charset="0"/>
                          <a:cs typeface="Times New Roman" panose="02020603050405020304" pitchFamily="18" charset="0"/>
                        </a:rPr>
                        <a:t>8.2. Thuốc điều trị đích</a:t>
                      </a:r>
                    </a:p>
                  </a:txBody>
                  <a:tcPr marL="3332" marR="3332" marT="0" marB="0" anchor="ctr">
                    <a:solidFill>
                      <a:schemeClr val="bg2"/>
                    </a:solid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2776332515"/>
                  </a:ext>
                </a:extLst>
              </a:tr>
              <a:tr h="415778">
                <a:tc>
                  <a:txBody>
                    <a:bodyPr/>
                    <a:lstStyle/>
                    <a:p>
                      <a:pPr algn="ctr"/>
                      <a:r>
                        <a:rPr lang="en-US" sz="1000">
                          <a:effectLst/>
                          <a:latin typeface="Times New Roman" panose="02020603050405020304" pitchFamily="18" charset="0"/>
                          <a:cs typeface="Times New Roman" panose="02020603050405020304" pitchFamily="18" charset="0"/>
                        </a:rPr>
                        <a:t>396</a:t>
                      </a:r>
                    </a:p>
                  </a:txBody>
                  <a:tcPr marL="3332" marR="3332" marT="0" marB="0" anchor="ctr">
                    <a:solidFill>
                      <a:schemeClr val="bg2"/>
                    </a:solidFill>
                  </a:tcPr>
                </a:tc>
                <a:tc>
                  <a:txBody>
                    <a:bodyPr/>
                    <a:lstStyle/>
                    <a:p>
                      <a:r>
                        <a:rPr lang="en-US" sz="1000" dirty="0" err="1">
                          <a:effectLst/>
                          <a:latin typeface="Times New Roman" panose="02020603050405020304" pitchFamily="18" charset="0"/>
                          <a:cs typeface="Times New Roman" panose="02020603050405020304" pitchFamily="18" charset="0"/>
                        </a:rPr>
                        <a:t>Imatinib</a:t>
                      </a:r>
                      <a:endParaRPr lang="en-US" sz="1000" dirty="0">
                        <a:effectLst/>
                        <a:latin typeface="Times New Roman" panose="02020603050405020304" pitchFamily="18" charset="0"/>
                        <a:cs typeface="Times New Roman" panose="02020603050405020304" pitchFamily="18" charset="0"/>
                      </a:endParaRPr>
                    </a:p>
                  </a:txBody>
                  <a:tcPr marL="3332" marR="3332" marT="0" marB="0" anchor="ctr">
                    <a:solidFill>
                      <a:schemeClr val="bg2"/>
                    </a:solidFill>
                  </a:tcPr>
                </a:tc>
                <a:tc>
                  <a:txBody>
                    <a:bodyPr/>
                    <a:lstStyle/>
                    <a:p>
                      <a:pPr algn="ctr"/>
                      <a:r>
                        <a:rPr lang="en-US" sz="1000">
                          <a:effectLst/>
                          <a:latin typeface="Times New Roman" panose="02020603050405020304" pitchFamily="18" charset="0"/>
                          <a:cs typeface="Times New Roman" panose="02020603050405020304" pitchFamily="18" charset="0"/>
                        </a:rPr>
                        <a:t>Uống</a:t>
                      </a:r>
                    </a:p>
                  </a:txBody>
                  <a:tcPr marL="3332" marR="3332" marT="0" marB="0" anchor="ctr">
                    <a:solidFill>
                      <a:schemeClr val="bg2"/>
                    </a:solidFill>
                  </a:tcPr>
                </a:tc>
                <a:tc>
                  <a:txBody>
                    <a:bodyPr/>
                    <a:lstStyle/>
                    <a:p>
                      <a:r>
                        <a:rPr lang="en-US" sz="1000">
                          <a:effectLst/>
                          <a:latin typeface="Times New Roman" panose="02020603050405020304" pitchFamily="18" charset="0"/>
                          <a:cs typeface="Times New Roman" panose="02020603050405020304" pitchFamily="18" charset="0"/>
                        </a:rPr>
                        <a:t>Quỹ bảo hiểm y tế thanh toán điều trị bệnh bạch cầu tủy mạn (CML); u mô đệm dạ dày ruột (GIST). Thanh toán 80%.</a:t>
                      </a:r>
                    </a:p>
                  </a:txBody>
                  <a:tcPr marL="3332" marR="3332" marT="0" marB="0" anchor="ctr">
                    <a:solidFill>
                      <a:schemeClr val="bg2"/>
                    </a:solidFill>
                  </a:tcPr>
                </a:tc>
                <a:extLst>
                  <a:ext uri="{0D108BD9-81ED-4DB2-BD59-A6C34878D82A}">
                    <a16:rowId xmlns="" xmlns:a16="http://schemas.microsoft.com/office/drawing/2014/main" val="1601136504"/>
                  </a:ext>
                </a:extLst>
              </a:tr>
              <a:tr h="519722">
                <a:tc>
                  <a:txBody>
                    <a:bodyPr/>
                    <a:lstStyle/>
                    <a:p>
                      <a:pPr algn="ctr"/>
                      <a:r>
                        <a:rPr lang="en-US" sz="1000">
                          <a:effectLst/>
                          <a:latin typeface="Times New Roman" panose="02020603050405020304" pitchFamily="18" charset="0"/>
                          <a:cs typeface="Times New Roman" panose="02020603050405020304" pitchFamily="18" charset="0"/>
                        </a:rPr>
                        <a:t>397</a:t>
                      </a:r>
                    </a:p>
                  </a:txBody>
                  <a:tcPr marL="3332" marR="3332" marT="0" marB="0" anchor="ctr">
                    <a:solidFill>
                      <a:schemeClr val="bg2"/>
                    </a:solidFill>
                  </a:tcPr>
                </a:tc>
                <a:tc>
                  <a:txBody>
                    <a:bodyPr/>
                    <a:lstStyle/>
                    <a:p>
                      <a:r>
                        <a:rPr lang="en-US" sz="1000" dirty="0" err="1">
                          <a:effectLst/>
                          <a:latin typeface="Times New Roman" panose="02020603050405020304" pitchFamily="18" charset="0"/>
                          <a:cs typeface="Times New Roman" panose="02020603050405020304" pitchFamily="18" charset="0"/>
                        </a:rPr>
                        <a:t>Nilotinib</a:t>
                      </a:r>
                      <a:endParaRPr lang="en-US" sz="1000" dirty="0">
                        <a:effectLst/>
                        <a:latin typeface="Times New Roman" panose="02020603050405020304" pitchFamily="18" charset="0"/>
                        <a:cs typeface="Times New Roman" panose="02020603050405020304" pitchFamily="18" charset="0"/>
                      </a:endParaRPr>
                    </a:p>
                  </a:txBody>
                  <a:tcPr marL="3332" marR="3332" marT="0" marB="0" anchor="ctr">
                    <a:solidFill>
                      <a:schemeClr val="bg2"/>
                    </a:solidFill>
                  </a:tcPr>
                </a:tc>
                <a:tc>
                  <a:txBody>
                    <a:bodyPr/>
                    <a:lstStyle/>
                    <a:p>
                      <a:pPr algn="ctr"/>
                      <a:r>
                        <a:rPr lang="en-US" sz="1000">
                          <a:effectLst/>
                          <a:latin typeface="Times New Roman" panose="02020603050405020304" pitchFamily="18" charset="0"/>
                          <a:cs typeface="Times New Roman" panose="02020603050405020304" pitchFamily="18" charset="0"/>
                        </a:rPr>
                        <a:t>Uống</a:t>
                      </a:r>
                    </a:p>
                  </a:txBody>
                  <a:tcPr marL="3332" marR="3332" marT="0" marB="0" anchor="ctr">
                    <a:solidFill>
                      <a:schemeClr val="bg2"/>
                    </a:solidFill>
                  </a:tcPr>
                </a:tc>
                <a:tc>
                  <a:txBody>
                    <a:bodyPr/>
                    <a:lstStyle/>
                    <a:p>
                      <a:r>
                        <a:rPr lang="en-US" sz="1000">
                          <a:effectLst/>
                          <a:latin typeface="Times New Roman" panose="02020603050405020304" pitchFamily="18" charset="0"/>
                          <a:cs typeface="Times New Roman" panose="02020603050405020304" pitchFamily="18" charset="0"/>
                        </a:rPr>
                        <a:t>Quỹ bảo hiểm y tế thanh toán khi điều trị bệnh bạch cầu tủy mạn (CML) không dung nạp hoặc kháng lại với thuốc Imatinib; thanh toán 80%.</a:t>
                      </a:r>
                    </a:p>
                  </a:txBody>
                  <a:tcPr marL="3332" marR="3332" marT="0" marB="0" anchor="ctr">
                    <a:solidFill>
                      <a:schemeClr val="bg2"/>
                    </a:solidFill>
                  </a:tcPr>
                </a:tc>
                <a:extLst>
                  <a:ext uri="{0D108BD9-81ED-4DB2-BD59-A6C34878D82A}">
                    <a16:rowId xmlns="" xmlns:a16="http://schemas.microsoft.com/office/drawing/2014/main" val="182493937"/>
                  </a:ext>
                </a:extLst>
              </a:tr>
              <a:tr h="239872">
                <a:tc>
                  <a:txBody>
                    <a:bodyPr/>
                    <a:lstStyle/>
                    <a:p>
                      <a:pPr algn="ctr"/>
                      <a:r>
                        <a:rPr lang="en-US" sz="1000">
                          <a:effectLst/>
                          <a:latin typeface="Times New Roman" panose="02020603050405020304" pitchFamily="18" charset="0"/>
                          <a:cs typeface="Times New Roman" panose="02020603050405020304" pitchFamily="18" charset="0"/>
                        </a:rPr>
                        <a:t>398</a:t>
                      </a:r>
                    </a:p>
                  </a:txBody>
                  <a:tcPr marL="3332" marR="3332" marT="0" marB="0" anchor="ctr">
                    <a:solidFill>
                      <a:schemeClr val="bg2"/>
                    </a:solidFill>
                  </a:tcPr>
                </a:tc>
                <a:tc>
                  <a:txBody>
                    <a:bodyPr/>
                    <a:lstStyle/>
                    <a:p>
                      <a:r>
                        <a:rPr lang="en-US" sz="1000" dirty="0" err="1">
                          <a:effectLst/>
                          <a:latin typeface="Times New Roman" panose="02020603050405020304" pitchFamily="18" charset="0"/>
                          <a:cs typeface="Times New Roman" panose="02020603050405020304" pitchFamily="18" charset="0"/>
                        </a:rPr>
                        <a:t>Nimotuzumab</a:t>
                      </a:r>
                      <a:endParaRPr lang="en-US" sz="1000" dirty="0">
                        <a:effectLst/>
                        <a:latin typeface="Times New Roman" panose="02020603050405020304" pitchFamily="18" charset="0"/>
                        <a:cs typeface="Times New Roman" panose="02020603050405020304" pitchFamily="18" charset="0"/>
                      </a:endParaRPr>
                    </a:p>
                  </a:txBody>
                  <a:tcPr marL="3332" marR="3332" marT="0" marB="0" anchor="ctr">
                    <a:solidFill>
                      <a:schemeClr val="bg2"/>
                    </a:solidFill>
                  </a:tcPr>
                </a:tc>
                <a:tc>
                  <a:txBody>
                    <a:bodyPr/>
                    <a:lstStyle/>
                    <a:p>
                      <a:pPr algn="ctr"/>
                      <a:r>
                        <a:rPr lang="en-US" sz="1000">
                          <a:effectLst/>
                          <a:latin typeface="Times New Roman" panose="02020603050405020304" pitchFamily="18" charset="0"/>
                          <a:cs typeface="Times New Roman" panose="02020603050405020304" pitchFamily="18" charset="0"/>
                        </a:rPr>
                        <a:t>Tiêm</a:t>
                      </a:r>
                    </a:p>
                  </a:txBody>
                  <a:tcPr marL="3332" marR="3332" marT="0" marB="0" anchor="ctr">
                    <a:solidFill>
                      <a:schemeClr val="bg2"/>
                    </a:solidFill>
                  </a:tcPr>
                </a:tc>
                <a:tc>
                  <a:txBody>
                    <a:bodyPr/>
                    <a:lstStyle/>
                    <a:p>
                      <a:r>
                        <a:rPr lang="en-US" sz="1000">
                          <a:effectLst/>
                          <a:latin typeface="Times New Roman" panose="02020603050405020304" pitchFamily="18" charset="0"/>
                          <a:cs typeface="Times New Roman" panose="02020603050405020304" pitchFamily="18" charset="0"/>
                        </a:rPr>
                        <a:t>Quỹ bảo hiểm y tế thanh toán 50%.</a:t>
                      </a:r>
                    </a:p>
                  </a:txBody>
                  <a:tcPr marL="3332" marR="3332" marT="0" marB="0" anchor="ctr">
                    <a:solidFill>
                      <a:schemeClr val="bg2"/>
                    </a:solidFill>
                  </a:tcPr>
                </a:tc>
                <a:extLst>
                  <a:ext uri="{0D108BD9-81ED-4DB2-BD59-A6C34878D82A}">
                    <a16:rowId xmlns="" xmlns:a16="http://schemas.microsoft.com/office/drawing/2014/main" val="3553656647"/>
                  </a:ext>
                </a:extLst>
              </a:tr>
              <a:tr h="207889">
                <a:tc>
                  <a:txBody>
                    <a:bodyPr/>
                    <a:lstStyle/>
                    <a:p>
                      <a:pPr algn="ctr"/>
                      <a:r>
                        <a:rPr lang="en-US" sz="1000">
                          <a:effectLst/>
                          <a:latin typeface="Times New Roman" panose="02020603050405020304" pitchFamily="18" charset="0"/>
                          <a:cs typeface="Times New Roman" panose="02020603050405020304" pitchFamily="18" charset="0"/>
                        </a:rPr>
                        <a:t/>
                      </a:r>
                      <a:br>
                        <a:rPr lang="en-US" sz="1000">
                          <a:effectLst/>
                          <a:latin typeface="Times New Roman" panose="02020603050405020304" pitchFamily="18" charset="0"/>
                          <a:cs typeface="Times New Roman" panose="02020603050405020304" pitchFamily="18" charset="0"/>
                        </a:rPr>
                      </a:br>
                      <a:r>
                        <a:rPr lang="en-US" sz="1000">
                          <a:effectLst/>
                          <a:latin typeface="Times New Roman" panose="02020603050405020304" pitchFamily="18" charset="0"/>
                          <a:cs typeface="Times New Roman" panose="02020603050405020304" pitchFamily="18" charset="0"/>
                        </a:rPr>
                        <a:t> </a:t>
                      </a:r>
                    </a:p>
                  </a:txBody>
                  <a:tcPr marL="3332" marR="3332" marT="0" marB="0" anchor="ctr">
                    <a:solidFill>
                      <a:schemeClr val="bg2"/>
                    </a:solidFill>
                  </a:tcPr>
                </a:tc>
                <a:tc gridSpan="3">
                  <a:txBody>
                    <a:bodyPr/>
                    <a:lstStyle/>
                    <a:p>
                      <a:r>
                        <a:rPr lang="en-US" sz="1000">
                          <a:effectLst/>
                          <a:latin typeface="Times New Roman" panose="02020603050405020304" pitchFamily="18" charset="0"/>
                          <a:cs typeface="Times New Roman" panose="02020603050405020304" pitchFamily="18" charset="0"/>
                        </a:rPr>
                        <a:t>83. Thuốc điều trị nội tiết</a:t>
                      </a:r>
                    </a:p>
                  </a:txBody>
                  <a:tcPr marL="3332" marR="3332" marT="0" marB="0" anchor="ctr">
                    <a:solidFill>
                      <a:schemeClr val="bg2"/>
                    </a:solid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3333289625"/>
                  </a:ext>
                </a:extLst>
              </a:tr>
              <a:tr h="239872">
                <a:tc>
                  <a:txBody>
                    <a:bodyPr/>
                    <a:lstStyle/>
                    <a:p>
                      <a:pPr algn="ctr"/>
                      <a:r>
                        <a:rPr lang="en-US" sz="1000">
                          <a:effectLst/>
                          <a:latin typeface="Times New Roman" panose="02020603050405020304" pitchFamily="18" charset="0"/>
                          <a:cs typeface="Times New Roman" panose="02020603050405020304" pitchFamily="18" charset="0"/>
                        </a:rPr>
                        <a:t>409</a:t>
                      </a:r>
                    </a:p>
                  </a:txBody>
                  <a:tcPr marL="3332" marR="3332" marT="0" marB="0" anchor="ctr">
                    <a:solidFill>
                      <a:schemeClr val="bg2"/>
                    </a:solidFill>
                  </a:tcPr>
                </a:tc>
                <a:tc>
                  <a:txBody>
                    <a:bodyPr/>
                    <a:lstStyle/>
                    <a:p>
                      <a:r>
                        <a:rPr lang="en-US" sz="1000">
                          <a:effectLst/>
                          <a:latin typeface="Times New Roman" panose="02020603050405020304" pitchFamily="18" charset="0"/>
                          <a:cs typeface="Times New Roman" panose="02020603050405020304" pitchFamily="18" charset="0"/>
                        </a:rPr>
                        <a:t>Fulvestrant</a:t>
                      </a:r>
                    </a:p>
                  </a:txBody>
                  <a:tcPr marL="3332" marR="3332" marT="0" marB="0" anchor="ctr">
                    <a:solidFill>
                      <a:schemeClr val="bg2"/>
                    </a:solidFill>
                  </a:tcPr>
                </a:tc>
                <a:tc>
                  <a:txBody>
                    <a:bodyPr/>
                    <a:lstStyle/>
                    <a:p>
                      <a:pPr algn="ctr"/>
                      <a:r>
                        <a:rPr lang="en-US" sz="1000">
                          <a:effectLst/>
                          <a:latin typeface="Times New Roman" panose="02020603050405020304" pitchFamily="18" charset="0"/>
                          <a:cs typeface="Times New Roman" panose="02020603050405020304" pitchFamily="18" charset="0"/>
                        </a:rPr>
                        <a:t>Tiêm</a:t>
                      </a:r>
                    </a:p>
                  </a:txBody>
                  <a:tcPr marL="3332" marR="3332" marT="0" marB="0" anchor="ctr">
                    <a:solidFill>
                      <a:schemeClr val="bg2"/>
                    </a:solidFill>
                  </a:tcPr>
                </a:tc>
                <a:tc>
                  <a:txBody>
                    <a:bodyPr/>
                    <a:lstStyle/>
                    <a:p>
                      <a:r>
                        <a:rPr lang="en-US" sz="1000">
                          <a:effectLst/>
                          <a:latin typeface="Times New Roman" panose="02020603050405020304" pitchFamily="18" charset="0"/>
                          <a:cs typeface="Times New Roman" panose="02020603050405020304" pitchFamily="18" charset="0"/>
                        </a:rPr>
                        <a:t>Quỹ bảo hiểm y tế thanh toán 50%.</a:t>
                      </a:r>
                    </a:p>
                  </a:txBody>
                  <a:tcPr marL="3332" marR="3332" marT="0" marB="0" anchor="ctr">
                    <a:solidFill>
                      <a:schemeClr val="bg2"/>
                    </a:solidFill>
                  </a:tcPr>
                </a:tc>
                <a:extLst>
                  <a:ext uri="{0D108BD9-81ED-4DB2-BD59-A6C34878D82A}">
                    <a16:rowId xmlns="" xmlns:a16="http://schemas.microsoft.com/office/drawing/2014/main" val="1288514420"/>
                  </a:ext>
                </a:extLst>
              </a:tr>
              <a:tr h="181570">
                <a:tc>
                  <a:txBody>
                    <a:bodyPr/>
                    <a:lstStyle/>
                    <a:p>
                      <a:pPr algn="ctr"/>
                      <a:r>
                        <a:rPr lang="en-US" sz="1000">
                          <a:effectLst/>
                          <a:latin typeface="Times New Roman" panose="02020603050405020304" pitchFamily="18" charset="0"/>
                          <a:cs typeface="Times New Roman" panose="02020603050405020304" pitchFamily="18" charset="0"/>
                        </a:rPr>
                        <a:t> </a:t>
                      </a:r>
                    </a:p>
                  </a:txBody>
                  <a:tcPr marL="3332" marR="3332" marT="0" marB="0" anchor="ctr">
                    <a:solidFill>
                      <a:schemeClr val="bg2"/>
                    </a:solidFill>
                  </a:tcPr>
                </a:tc>
                <a:tc gridSpan="3">
                  <a:txBody>
                    <a:bodyPr/>
                    <a:lstStyle/>
                    <a:p>
                      <a:r>
                        <a:rPr lang="en-US" sz="1000">
                          <a:effectLst/>
                          <a:latin typeface="Times New Roman" panose="02020603050405020304" pitchFamily="18" charset="0"/>
                          <a:cs typeface="Times New Roman" panose="02020603050405020304" pitchFamily="18" charset="0"/>
                        </a:rPr>
                        <a:t>8.4. Thuốc điều hòa miễn dịch</a:t>
                      </a:r>
                    </a:p>
                  </a:txBody>
                  <a:tcPr marL="3332" marR="3332" marT="0" marB="0" anchor="ctr">
                    <a:solidFill>
                      <a:schemeClr val="bg2"/>
                    </a:solid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370827236"/>
                  </a:ext>
                </a:extLst>
              </a:tr>
              <a:tr h="207889">
                <a:tc>
                  <a:txBody>
                    <a:bodyPr/>
                    <a:lstStyle/>
                    <a:p>
                      <a:pPr algn="ctr"/>
                      <a:r>
                        <a:rPr lang="en-US" sz="1000">
                          <a:effectLst/>
                          <a:latin typeface="Times New Roman" panose="02020603050405020304" pitchFamily="18" charset="0"/>
                          <a:cs typeface="Times New Roman" panose="02020603050405020304" pitchFamily="18" charset="0"/>
                        </a:rPr>
                        <a:t>415</a:t>
                      </a:r>
                    </a:p>
                  </a:txBody>
                  <a:tcPr marL="3332" marR="3332" marT="0" marB="0" anchor="ctr">
                    <a:solidFill>
                      <a:schemeClr val="bg2"/>
                    </a:solidFill>
                  </a:tcPr>
                </a:tc>
                <a:tc>
                  <a:txBody>
                    <a:bodyPr/>
                    <a:lstStyle/>
                    <a:p>
                      <a:r>
                        <a:rPr lang="en-US" sz="1000">
                          <a:effectLst/>
                          <a:latin typeface="Times New Roman" panose="02020603050405020304" pitchFamily="18" charset="0"/>
                          <a:cs typeface="Times New Roman" panose="02020603050405020304" pitchFamily="18" charset="0"/>
                        </a:rPr>
                        <a:t>Anti thymocyte globulin</a:t>
                      </a:r>
                    </a:p>
                  </a:txBody>
                  <a:tcPr marL="3332" marR="3332" marT="0" marB="0" anchor="ctr">
                    <a:solidFill>
                      <a:schemeClr val="bg2"/>
                    </a:solidFill>
                  </a:tcPr>
                </a:tc>
                <a:tc>
                  <a:txBody>
                    <a:bodyPr/>
                    <a:lstStyle/>
                    <a:p>
                      <a:pPr algn="ctr"/>
                      <a:r>
                        <a:rPr lang="en-US" sz="1000">
                          <a:effectLst/>
                          <a:latin typeface="Times New Roman" panose="02020603050405020304" pitchFamily="18" charset="0"/>
                          <a:cs typeface="Times New Roman" panose="02020603050405020304" pitchFamily="18" charset="0"/>
                        </a:rPr>
                        <a:t>Tiêm</a:t>
                      </a:r>
                    </a:p>
                  </a:txBody>
                  <a:tcPr marL="3332" marR="3332" marT="0" marB="0" anchor="ctr">
                    <a:solidFill>
                      <a:schemeClr val="bg2"/>
                    </a:solidFill>
                  </a:tcPr>
                </a:tc>
                <a:tc>
                  <a:txBody>
                    <a:bodyPr/>
                    <a:lstStyle/>
                    <a:p>
                      <a:r>
                        <a:rPr lang="en-US" sz="1000">
                          <a:effectLst/>
                          <a:latin typeface="Times New Roman" panose="02020603050405020304" pitchFamily="18" charset="0"/>
                          <a:cs typeface="Times New Roman" panose="02020603050405020304" pitchFamily="18" charset="0"/>
                        </a:rPr>
                        <a:t> </a:t>
                      </a:r>
                    </a:p>
                  </a:txBody>
                  <a:tcPr marL="3332" marR="3332" marT="0" marB="0" anchor="ctr">
                    <a:solidFill>
                      <a:schemeClr val="bg2"/>
                    </a:solidFill>
                  </a:tcPr>
                </a:tc>
                <a:extLst>
                  <a:ext uri="{0D108BD9-81ED-4DB2-BD59-A6C34878D82A}">
                    <a16:rowId xmlns="" xmlns:a16="http://schemas.microsoft.com/office/drawing/2014/main" val="256545685"/>
                  </a:ext>
                </a:extLst>
              </a:tr>
              <a:tr h="239872">
                <a:tc>
                  <a:txBody>
                    <a:bodyPr/>
                    <a:lstStyle/>
                    <a:p>
                      <a:pPr algn="ctr"/>
                      <a:r>
                        <a:rPr lang="en-US" sz="1000">
                          <a:effectLst/>
                          <a:latin typeface="Times New Roman" panose="02020603050405020304" pitchFamily="18" charset="0"/>
                          <a:cs typeface="Times New Roman" panose="02020603050405020304" pitchFamily="18" charset="0"/>
                        </a:rPr>
                        <a:t>419</a:t>
                      </a:r>
                    </a:p>
                  </a:txBody>
                  <a:tcPr marL="3332" marR="3332" marT="0" marB="0" anchor="ctr">
                    <a:solidFill>
                      <a:schemeClr val="bg2"/>
                    </a:solidFill>
                  </a:tcPr>
                </a:tc>
                <a:tc>
                  <a:txBody>
                    <a:bodyPr/>
                    <a:lstStyle/>
                    <a:p>
                      <a:r>
                        <a:rPr lang="en-US" sz="1000">
                          <a:effectLst/>
                          <a:latin typeface="Times New Roman" panose="02020603050405020304" pitchFamily="18" charset="0"/>
                          <a:cs typeface="Times New Roman" panose="02020603050405020304" pitchFamily="18" charset="0"/>
                        </a:rPr>
                        <a:t>Basiliximab</a:t>
                      </a:r>
                    </a:p>
                  </a:txBody>
                  <a:tcPr marL="3332" marR="3332" marT="0" marB="0" anchor="ctr">
                    <a:solidFill>
                      <a:schemeClr val="bg2"/>
                    </a:solidFill>
                  </a:tcPr>
                </a:tc>
                <a:tc>
                  <a:txBody>
                    <a:bodyPr/>
                    <a:lstStyle/>
                    <a:p>
                      <a:pPr algn="ctr"/>
                      <a:r>
                        <a:rPr lang="en-US" sz="1000">
                          <a:effectLst/>
                          <a:latin typeface="Times New Roman" panose="02020603050405020304" pitchFamily="18" charset="0"/>
                          <a:cs typeface="Times New Roman" panose="02020603050405020304" pitchFamily="18" charset="0"/>
                        </a:rPr>
                        <a:t>Tiêm</a:t>
                      </a:r>
                    </a:p>
                  </a:txBody>
                  <a:tcPr marL="3332" marR="3332" marT="0" marB="0" anchor="ctr">
                    <a:solidFill>
                      <a:schemeClr val="bg2"/>
                    </a:solidFill>
                  </a:tcPr>
                </a:tc>
                <a:tc>
                  <a:txBody>
                    <a:bodyPr/>
                    <a:lstStyle/>
                    <a:p>
                      <a:r>
                        <a:rPr lang="en-US" sz="1000">
                          <a:effectLst/>
                          <a:latin typeface="Times New Roman" panose="02020603050405020304" pitchFamily="18" charset="0"/>
                          <a:cs typeface="Times New Roman" panose="02020603050405020304" pitchFamily="18" charset="0"/>
                        </a:rPr>
                        <a:t>Quỹ bảo hiểm y tế thanh toán 50%.</a:t>
                      </a:r>
                    </a:p>
                  </a:txBody>
                  <a:tcPr marL="3332" marR="3332" marT="0" marB="0" anchor="ctr">
                    <a:solidFill>
                      <a:schemeClr val="bg2"/>
                    </a:solidFill>
                  </a:tcPr>
                </a:tc>
                <a:extLst>
                  <a:ext uri="{0D108BD9-81ED-4DB2-BD59-A6C34878D82A}">
                    <a16:rowId xmlns="" xmlns:a16="http://schemas.microsoft.com/office/drawing/2014/main" val="4009851871"/>
                  </a:ext>
                </a:extLst>
              </a:tr>
              <a:tr h="185234">
                <a:tc>
                  <a:txBody>
                    <a:bodyPr/>
                    <a:lstStyle/>
                    <a:p>
                      <a:pPr algn="ctr"/>
                      <a:r>
                        <a:rPr lang="en-US" sz="1000">
                          <a:effectLst/>
                          <a:latin typeface="Times New Roman" panose="02020603050405020304" pitchFamily="18" charset="0"/>
                          <a:cs typeface="Times New Roman" panose="02020603050405020304" pitchFamily="18" charset="0"/>
                        </a:rPr>
                        <a:t>Tổng</a:t>
                      </a:r>
                    </a:p>
                  </a:txBody>
                  <a:tcPr marL="3332" marR="3332" marT="0" marB="0" anchor="ctr">
                    <a:solidFill>
                      <a:schemeClr val="bg2"/>
                    </a:solidFill>
                  </a:tcPr>
                </a:tc>
                <a:tc gridSpan="3">
                  <a:txBody>
                    <a:bodyPr/>
                    <a:lstStyle/>
                    <a:p>
                      <a:pPr algn="ctr"/>
                      <a:r>
                        <a:rPr lang="en-US" sz="1000" dirty="0">
                          <a:effectLst/>
                          <a:latin typeface="Times New Roman" panose="02020603050405020304" pitchFamily="18" charset="0"/>
                          <a:cs typeface="Times New Roman" panose="02020603050405020304" pitchFamily="18" charset="0"/>
                        </a:rPr>
                        <a:t>11 </a:t>
                      </a:r>
                      <a:r>
                        <a:rPr lang="en-US" sz="1000" dirty="0" err="1">
                          <a:effectLst/>
                          <a:latin typeface="Times New Roman" panose="02020603050405020304" pitchFamily="18" charset="0"/>
                          <a:cs typeface="Times New Roman" panose="02020603050405020304" pitchFamily="18" charset="0"/>
                        </a:rPr>
                        <a:t>khoản</a:t>
                      </a:r>
                      <a:endParaRPr lang="en-US" sz="1000" dirty="0">
                        <a:effectLst/>
                        <a:latin typeface="Times New Roman" panose="02020603050405020304" pitchFamily="18" charset="0"/>
                        <a:cs typeface="Times New Roman" panose="02020603050405020304" pitchFamily="18" charset="0"/>
                      </a:endParaRPr>
                    </a:p>
                  </a:txBody>
                  <a:tcPr marL="3332" marR="3332" marT="0" marB="0" anchor="ctr">
                    <a:solidFill>
                      <a:schemeClr val="bg2"/>
                    </a:solid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3516617327"/>
                  </a:ext>
                </a:extLst>
              </a:tr>
            </a:tbl>
          </a:graphicData>
        </a:graphic>
      </p:graphicFrame>
    </p:spTree>
    <p:extLst>
      <p:ext uri="{BB962C8B-B14F-4D97-AF65-F5344CB8AC3E}">
        <p14:creationId xmlns:p14="http://schemas.microsoft.com/office/powerpoint/2010/main" val="2097931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306375"/>
            <a:ext cx="7928264"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Quy</a:t>
            </a:r>
            <a:r>
              <a:rPr lang="en-US" sz="2600" dirty="0" smtClean="0">
                <a:solidFill>
                  <a:srgbClr val="FF0000"/>
                </a:solidFill>
              </a:rPr>
              <a:t> </a:t>
            </a:r>
            <a:r>
              <a:rPr lang="en-US" sz="2600" dirty="0" err="1" smtClean="0">
                <a:solidFill>
                  <a:srgbClr val="FF0000"/>
                </a:solidFill>
              </a:rPr>
              <a:t>định</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đối</a:t>
            </a:r>
            <a:r>
              <a:rPr lang="en-US" sz="2600" dirty="0" smtClean="0">
                <a:solidFill>
                  <a:srgbClr val="FF0000"/>
                </a:solidFill>
              </a:rPr>
              <a:t> </a:t>
            </a:r>
            <a:r>
              <a:rPr lang="en-US" sz="2600" dirty="0" err="1" smtClean="0">
                <a:solidFill>
                  <a:srgbClr val="FF0000"/>
                </a:solidFill>
              </a:rPr>
              <a:t>với</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cơ</a:t>
            </a:r>
            <a:r>
              <a:rPr lang="en-US" sz="2600" dirty="0" smtClean="0">
                <a:solidFill>
                  <a:srgbClr val="FF0000"/>
                </a:solidFill>
              </a:rPr>
              <a:t> </a:t>
            </a:r>
            <a:r>
              <a:rPr lang="en-US" sz="2600" dirty="0" err="1" smtClean="0">
                <a:solidFill>
                  <a:srgbClr val="FF0000"/>
                </a:solidFill>
              </a:rPr>
              <a:t>sở</a:t>
            </a:r>
            <a:r>
              <a:rPr lang="en-US" sz="2600" dirty="0" smtClean="0">
                <a:solidFill>
                  <a:srgbClr val="FF0000"/>
                </a:solidFill>
              </a:rPr>
              <a:t> </a:t>
            </a:r>
            <a:r>
              <a:rPr lang="en-US" sz="2600" dirty="0" err="1" smtClean="0">
                <a:solidFill>
                  <a:srgbClr val="FF0000"/>
                </a:solidFill>
              </a:rPr>
              <a:t>khám</a:t>
            </a:r>
            <a:r>
              <a:rPr lang="en-US" sz="2600" dirty="0" smtClean="0">
                <a:solidFill>
                  <a:srgbClr val="FF0000"/>
                </a:solidFill>
              </a:rPr>
              <a:t> </a:t>
            </a:r>
            <a:r>
              <a:rPr lang="en-US" sz="2600" dirty="0" err="1" smtClean="0">
                <a:solidFill>
                  <a:srgbClr val="FF0000"/>
                </a:solidFill>
              </a:rPr>
              <a:t>bệnh</a:t>
            </a:r>
            <a:r>
              <a:rPr lang="en-US" sz="2600" dirty="0" smtClean="0">
                <a:solidFill>
                  <a:srgbClr val="FF0000"/>
                </a:solidFill>
              </a:rPr>
              <a:t>, </a:t>
            </a:r>
            <a:r>
              <a:rPr lang="en-US" sz="2600" dirty="0" err="1" smtClean="0">
                <a:solidFill>
                  <a:srgbClr val="FF0000"/>
                </a:solidFill>
              </a:rPr>
              <a:t>chữa</a:t>
            </a:r>
            <a:r>
              <a:rPr lang="en-US" sz="2600" dirty="0" smtClean="0">
                <a:solidFill>
                  <a:srgbClr val="FF0000"/>
                </a:solidFill>
              </a:rPr>
              <a:t> </a:t>
            </a:r>
            <a:r>
              <a:rPr lang="en-US" sz="2600" dirty="0" err="1" smtClean="0">
                <a:solidFill>
                  <a:srgbClr val="FF0000"/>
                </a:solidFill>
              </a:rPr>
              <a:t>bệnh</a:t>
            </a:r>
            <a:r>
              <a:rPr lang="en-US" sz="2600" dirty="0" smtClean="0">
                <a:solidFill>
                  <a:srgbClr val="FF0000"/>
                </a:solidFill>
              </a:rPr>
              <a:t> </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3084759143"/>
              </p:ext>
            </p:extLst>
          </p:nvPr>
        </p:nvGraphicFramePr>
        <p:xfrm>
          <a:off x="405242" y="1184561"/>
          <a:ext cx="8312730" cy="3678382"/>
        </p:xfrm>
        <a:graphic>
          <a:graphicData uri="http://schemas.openxmlformats.org/drawingml/2006/table">
            <a:tbl>
              <a:tblPr firstRow="1" bandRow="1">
                <a:tableStyleId>{08FB837D-C827-4EFA-A057-4D05807E0F7C}</a:tableStyleId>
              </a:tblPr>
              <a:tblGrid>
                <a:gridCol w="4156365">
                  <a:extLst>
                    <a:ext uri="{9D8B030D-6E8A-4147-A177-3AD203B41FA5}">
                      <a16:colId xmlns="" xmlns:a16="http://schemas.microsoft.com/office/drawing/2014/main" val="20000"/>
                    </a:ext>
                  </a:extLst>
                </a:gridCol>
                <a:gridCol w="4156365">
                  <a:extLst>
                    <a:ext uri="{9D8B030D-6E8A-4147-A177-3AD203B41FA5}">
                      <a16:colId xmlns="" xmlns:a16="http://schemas.microsoft.com/office/drawing/2014/main" val="20001"/>
                    </a:ext>
                  </a:extLst>
                </a:gridCol>
              </a:tblGrid>
              <a:tr h="441628">
                <a:tc>
                  <a:txBody>
                    <a:bodyPr/>
                    <a:lstStyle/>
                    <a:p>
                      <a:pPr algn="ctr" fontAlgn="ctr"/>
                      <a:r>
                        <a:rPr lang="vi-VN" sz="1300" u="none" strike="noStrike" dirty="0">
                          <a:solidFill>
                            <a:schemeClr val="tx1"/>
                          </a:solidFill>
                          <a:latin typeface="+mj-lt"/>
                        </a:rPr>
                        <a:t>Thông tư 30/2018/TT-BYT</a:t>
                      </a:r>
                      <a:r>
                        <a:rPr lang="en-US" sz="1300" u="none" strike="noStrike" dirty="0">
                          <a:solidFill>
                            <a:schemeClr val="tx1"/>
                          </a:solidFill>
                          <a:latin typeface="+mj-lt"/>
                        </a:rPr>
                        <a:t> </a:t>
                      </a:r>
                      <a:r>
                        <a:rPr lang="en-US" sz="1300" u="none" strike="noStrike" dirty="0">
                          <a:solidFill>
                            <a:schemeClr val="tx1"/>
                          </a:solidFill>
                          <a:latin typeface="Times New Roman" pitchFamily="18" charset="0"/>
                          <a:cs typeface="Times New Roman" pitchFamily="18" charset="0"/>
                        </a:rPr>
                        <a:t>(</a:t>
                      </a:r>
                      <a:r>
                        <a:rPr lang="en-US" sz="1300" u="none" strike="noStrike" dirty="0" err="1">
                          <a:solidFill>
                            <a:schemeClr val="tx1"/>
                          </a:solidFill>
                          <a:latin typeface="Times New Roman" pitchFamily="18" charset="0"/>
                          <a:cs typeface="Times New Roman" pitchFamily="18" charset="0"/>
                        </a:rPr>
                        <a:t>Điều</a:t>
                      </a:r>
                      <a:r>
                        <a:rPr lang="en-US" sz="1300" u="none" strike="noStrike" dirty="0">
                          <a:solidFill>
                            <a:schemeClr val="tx1"/>
                          </a:solidFill>
                          <a:latin typeface="Times New Roman" pitchFamily="18" charset="0"/>
                          <a:cs typeface="Times New Roman" pitchFamily="18" charset="0"/>
                        </a:rPr>
                        <a:t> 2)</a:t>
                      </a:r>
                      <a:endParaRPr lang="vi-VN" sz="1300" b="1" i="0" u="none" strike="noStrike" dirty="0">
                        <a:solidFill>
                          <a:schemeClr val="tx1"/>
                        </a:solidFill>
                        <a:latin typeface="Times New Roman" pitchFamily="18" charset="0"/>
                        <a:cs typeface="Times New Roman" pitchFamily="18" charset="0"/>
                      </a:endParaRPr>
                    </a:p>
                  </a:txBody>
                  <a:tcPr marL="7144" marR="7144" marT="7144"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ctr"/>
                      <a:r>
                        <a:rPr lang="vi-VN" sz="1300" u="none" strike="noStrike" dirty="0">
                          <a:solidFill>
                            <a:schemeClr val="tx1"/>
                          </a:solidFill>
                          <a:latin typeface="+mj-lt"/>
                        </a:rPr>
                        <a:t>Thông tư 20/2022/TT-BYT</a:t>
                      </a:r>
                      <a:r>
                        <a:rPr lang="en-US" sz="1300" u="none" strike="noStrike" dirty="0">
                          <a:solidFill>
                            <a:schemeClr val="tx1"/>
                          </a:solidFill>
                          <a:latin typeface="+mj-lt"/>
                        </a:rPr>
                        <a:t> </a:t>
                      </a:r>
                      <a:r>
                        <a:rPr lang="en-US" sz="1300" u="none" strike="noStrike" dirty="0">
                          <a:solidFill>
                            <a:schemeClr val="tx1"/>
                          </a:solidFill>
                          <a:latin typeface="Times New Roman" pitchFamily="18" charset="0"/>
                          <a:cs typeface="Times New Roman" pitchFamily="18" charset="0"/>
                        </a:rPr>
                        <a:t>(</a:t>
                      </a:r>
                      <a:r>
                        <a:rPr lang="en-US" sz="1300" u="none" strike="noStrike" dirty="0" err="1">
                          <a:solidFill>
                            <a:schemeClr val="tx1"/>
                          </a:solidFill>
                          <a:latin typeface="Times New Roman" pitchFamily="18" charset="0"/>
                          <a:cs typeface="Times New Roman" pitchFamily="18" charset="0"/>
                        </a:rPr>
                        <a:t>Điều</a:t>
                      </a:r>
                      <a:r>
                        <a:rPr lang="en-US" sz="1300" u="none" strike="noStrike" baseline="0" dirty="0">
                          <a:solidFill>
                            <a:schemeClr val="tx1"/>
                          </a:solidFill>
                          <a:latin typeface="Times New Roman" pitchFamily="18" charset="0"/>
                          <a:cs typeface="Times New Roman" pitchFamily="18" charset="0"/>
                        </a:rPr>
                        <a:t> 4)</a:t>
                      </a:r>
                      <a:endParaRPr lang="vi-VN" sz="1300" b="1" i="0" u="none" strike="noStrike" dirty="0">
                        <a:solidFill>
                          <a:schemeClr val="tx1"/>
                        </a:solidFill>
                        <a:latin typeface="Times New Roman" pitchFamily="18" charset="0"/>
                        <a:cs typeface="Times New Roman" pitchFamily="18" charset="0"/>
                      </a:endParaRPr>
                    </a:p>
                  </a:txBody>
                  <a:tcPr marL="7144" marR="7144" marT="7144"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 xmlns:a16="http://schemas.microsoft.com/office/drawing/2014/main" val="10000"/>
                  </a:ext>
                </a:extLst>
              </a:tr>
              <a:tr h="441628">
                <a:tc gridSpan="2">
                  <a:txBody>
                    <a:bodyPr/>
                    <a:lstStyle/>
                    <a:p>
                      <a:pPr algn="ctr" fontAlgn="ctr"/>
                      <a:r>
                        <a:rPr lang="en-US" sz="1300" b="1" u="none" strike="noStrike" dirty="0" err="1">
                          <a:latin typeface="Times New Roman" pitchFamily="18" charset="0"/>
                          <a:cs typeface="Times New Roman" pitchFamily="18" charset="0"/>
                        </a:rPr>
                        <a:t>Khác</a:t>
                      </a:r>
                      <a:r>
                        <a:rPr lang="en-US" sz="1300" b="1" u="none" strike="noStrike" dirty="0">
                          <a:latin typeface="Times New Roman" pitchFamily="18" charset="0"/>
                          <a:cs typeface="Times New Roman" pitchFamily="18" charset="0"/>
                        </a:rPr>
                        <a:t> </a:t>
                      </a:r>
                      <a:r>
                        <a:rPr lang="en-US" sz="1300" b="1" u="none" strike="noStrike" dirty="0" err="1">
                          <a:latin typeface="Times New Roman" pitchFamily="18" charset="0"/>
                          <a:cs typeface="Times New Roman" pitchFamily="18" charset="0"/>
                        </a:rPr>
                        <a:t>nhau</a:t>
                      </a:r>
                      <a:endParaRPr lang="en-US" sz="1300" b="1" i="0" u="none" strike="noStrike" dirty="0">
                        <a:solidFill>
                          <a:srgbClr val="000000"/>
                        </a:solidFill>
                        <a:latin typeface="Times New Roman" pitchFamily="18" charset="0"/>
                        <a:cs typeface="Times New Roman" pitchFamily="18" charset="0"/>
                      </a:endParaRPr>
                    </a:p>
                  </a:txBody>
                  <a:tcPr marL="7144" marR="7144" marT="7144"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alpha val="40000"/>
                      </a:schemeClr>
                    </a:solidFill>
                  </a:tcPr>
                </a:tc>
                <a:tc hMerge="1">
                  <a:txBody>
                    <a:bodyPr/>
                    <a:lstStyle/>
                    <a:p>
                      <a:endParaRPr lang="en-US"/>
                    </a:p>
                  </a:txBody>
                  <a:tcPr/>
                </a:tc>
                <a:extLst>
                  <a:ext uri="{0D108BD9-81ED-4DB2-BD59-A6C34878D82A}">
                    <a16:rowId xmlns="" xmlns:a16="http://schemas.microsoft.com/office/drawing/2014/main" val="10001"/>
                  </a:ext>
                </a:extLst>
              </a:tr>
              <a:tr h="2348205">
                <a:tc>
                  <a:txBody>
                    <a:bodyPr/>
                    <a:lstStyle/>
                    <a:p>
                      <a:pPr algn="l" fontAlgn="ctr"/>
                      <a:r>
                        <a:rPr lang="vi-VN" sz="1300" u="none" strike="noStrike" dirty="0">
                          <a:latin typeface="+mj-lt"/>
                        </a:rPr>
                        <a:t>Đối với các cơ sở khám bệnh, chữa bệnh nhà nước thuộc hệ thống Quân đội, Công an có ký hợp đồng khám bệnh, chữa bệnh bảo hiểm y tế nhưng chưa được phân hạng bệnh viện: Căn cứ năng lực chuyên môn, trang thiết bị y tế và danh mục dịch vụ kỹ thuật đã được cấp có thẩm quyền phê duyệt</a:t>
                      </a:r>
                      <a:r>
                        <a:rPr lang="vi-VN" sz="1300" b="1" u="none" strike="noStrike" dirty="0">
                          <a:solidFill>
                            <a:srgbClr val="FF0000"/>
                          </a:solidFill>
                          <a:latin typeface="+mj-lt"/>
                        </a:rPr>
                        <a:t>, Sở Y tế chủ trì</a:t>
                      </a:r>
                      <a:r>
                        <a:rPr lang="vi-VN" sz="1300" u="none" strike="noStrike" dirty="0">
                          <a:latin typeface="+mj-lt"/>
                        </a:rPr>
                        <a:t>, </a:t>
                      </a:r>
                      <a:r>
                        <a:rPr lang="vi-VN" sz="1300" b="1" u="none" strike="noStrike" dirty="0">
                          <a:latin typeface="+mj-lt"/>
                        </a:rPr>
                        <a:t>phối hợp </a:t>
                      </a:r>
                      <a:r>
                        <a:rPr lang="vi-VN" sz="1300" u="none" strike="noStrike" dirty="0">
                          <a:latin typeface="+mj-lt"/>
                        </a:rPr>
                        <a:t>với </a:t>
                      </a:r>
                      <a:r>
                        <a:rPr lang="vi-VN" sz="1300" b="1" u="none" strike="noStrike" dirty="0">
                          <a:solidFill>
                            <a:srgbClr val="FF0000"/>
                          </a:solidFill>
                          <a:latin typeface="+mj-lt"/>
                        </a:rPr>
                        <a:t>cơ quan quản lý trực tiếp của cơ sở khám bệnh, chữa bệnh</a:t>
                      </a:r>
                      <a:r>
                        <a:rPr lang="vi-VN" sz="1300" u="none" strike="noStrike" dirty="0">
                          <a:latin typeface="+mj-lt"/>
                        </a:rPr>
                        <a:t> và Bảo hiểm xã hội tỉnh để thống nhất, quyết định việc sử dụng thuốc của cơ sở khám bệnh, chữa bệnh này theo hạng bệnh viện phù hợp;</a:t>
                      </a:r>
                      <a:endParaRPr lang="vi-VN" sz="1300" b="0" i="0" u="none" strike="noStrike" dirty="0">
                        <a:solidFill>
                          <a:srgbClr val="000000"/>
                        </a:solidFill>
                        <a:latin typeface="+mj-lt"/>
                      </a:endParaRPr>
                    </a:p>
                  </a:txBody>
                  <a:tcPr marL="7144" marR="7144" marT="7144"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l" fontAlgn="ctr"/>
                      <a:r>
                        <a:rPr lang="vi-VN" sz="1300" u="none" strike="noStrike" dirty="0">
                          <a:latin typeface="+mj-lt"/>
                        </a:rPr>
                        <a:t>Đối với các cơ sở khám bệnh, chữa bệnh nhà nước thuộc lực lượng vũ trang nhân dân có ký hợp đồng khám bệnh, chữa bệnh bảo hiểm y tế nhưng chưa được phân hạng bệnh viện: Căn cứ nhân lực, trang thiết bị y tế, cơ sở vật chất và danh mục dịch vụ kỹ thuật đã được cấp có thẩm quyền phê duyệt, </a:t>
                      </a:r>
                      <a:r>
                        <a:rPr lang="vi-VN" sz="1300" b="1" u="none" strike="noStrike" dirty="0">
                          <a:solidFill>
                            <a:srgbClr val="FF0000"/>
                          </a:solidFill>
                          <a:latin typeface="+mj-lt"/>
                        </a:rPr>
                        <a:t>cơ quan quản lý trực tiếp của cơ sở khám bệnh, chữa bệnh chủ trì</a:t>
                      </a:r>
                      <a:r>
                        <a:rPr lang="vi-VN" sz="1300" u="none" strike="noStrike" dirty="0">
                          <a:latin typeface="+mj-lt"/>
                        </a:rPr>
                        <a:t>, </a:t>
                      </a:r>
                      <a:r>
                        <a:rPr lang="vi-VN" sz="1300" b="1" u="none" strike="noStrike" dirty="0">
                          <a:latin typeface="+mj-lt"/>
                        </a:rPr>
                        <a:t>phối hợp </a:t>
                      </a:r>
                      <a:r>
                        <a:rPr lang="vi-VN" sz="1300" b="0" u="none" strike="noStrike" dirty="0">
                          <a:solidFill>
                            <a:schemeClr val="tx1"/>
                          </a:solidFill>
                          <a:latin typeface="+mj-lt"/>
                        </a:rPr>
                        <a:t>với</a:t>
                      </a:r>
                      <a:r>
                        <a:rPr lang="vi-VN" sz="1300" b="1" u="none" strike="noStrike" dirty="0">
                          <a:solidFill>
                            <a:srgbClr val="FF0000"/>
                          </a:solidFill>
                          <a:latin typeface="+mj-lt"/>
                        </a:rPr>
                        <a:t> Sở Y tế và cơ quan bảo hiểm xã hội</a:t>
                      </a:r>
                      <a:r>
                        <a:rPr lang="vi-VN" sz="1300" u="none" strike="noStrike" dirty="0">
                          <a:latin typeface="+mj-lt"/>
                        </a:rPr>
                        <a:t> nơi ký hợp đồng khám bệnh, chữa bệnh bảo hiểm y tế để xác định bằng văn bản về danh mục thuốc được quỹ bảo hiểm y tế thanh toán của cơ sở khám bệnh, chữa bệnh này theo hạng bệnh viện phù hợp.</a:t>
                      </a:r>
                      <a:endParaRPr lang="vi-VN" sz="1300" b="0" i="0" u="none" strike="noStrike" dirty="0">
                        <a:solidFill>
                          <a:srgbClr val="000000"/>
                        </a:solidFill>
                        <a:latin typeface="+mj-lt"/>
                      </a:endParaRPr>
                    </a:p>
                  </a:txBody>
                  <a:tcPr marL="7144" marR="7144" marT="7144"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 xmlns:a16="http://schemas.microsoft.com/office/drawing/2014/main" val="10002"/>
                  </a:ext>
                </a:extLst>
              </a:tr>
              <a:tr h="446921">
                <a:tc>
                  <a:txBody>
                    <a:bodyPr/>
                    <a:lstStyle/>
                    <a:p>
                      <a:pPr algn="l" fontAlgn="ctr"/>
                      <a:r>
                        <a:rPr lang="vi-VN" sz="1300" u="none" strike="noStrike" dirty="0">
                          <a:latin typeface="+mj-lt"/>
                        </a:rPr>
                        <a:t>Lồng ghép trong </a:t>
                      </a:r>
                      <a:r>
                        <a:rPr lang="vi-VN" sz="1300" b="1" u="none" strike="noStrike" dirty="0">
                          <a:latin typeface="+mj-lt"/>
                        </a:rPr>
                        <a:t>điều 2</a:t>
                      </a:r>
                      <a:r>
                        <a:rPr lang="vi-VN" sz="1300" u="none" strike="noStrike" dirty="0">
                          <a:latin typeface="+mj-lt"/>
                        </a:rPr>
                        <a:t>: </a:t>
                      </a:r>
                      <a:r>
                        <a:rPr lang="vi-VN" sz="1300" b="1" u="none" strike="noStrike" dirty="0">
                          <a:latin typeface="+mj-lt"/>
                        </a:rPr>
                        <a:t>Cấu trúc danh mục thuốc và phân hạng sử dụng</a:t>
                      </a:r>
                      <a:endParaRPr lang="vi-VN" sz="1300" b="1" i="0" u="none" strike="noStrike" dirty="0">
                        <a:solidFill>
                          <a:srgbClr val="000000"/>
                        </a:solidFill>
                        <a:latin typeface="+mj-lt"/>
                      </a:endParaRPr>
                    </a:p>
                  </a:txBody>
                  <a:tcPr marL="7144" marR="7144" marT="7144"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3">
                        <a:lumMod val="20000"/>
                        <a:lumOff val="80000"/>
                        <a:alpha val="40000"/>
                      </a:schemeClr>
                    </a:solidFill>
                  </a:tcPr>
                </a:tc>
                <a:tc>
                  <a:txBody>
                    <a:bodyPr/>
                    <a:lstStyle/>
                    <a:p>
                      <a:pPr algn="l" fontAlgn="ctr"/>
                      <a:r>
                        <a:rPr lang="vi-VN" sz="1300" u="none" strike="noStrike" dirty="0">
                          <a:latin typeface="+mj-lt"/>
                        </a:rPr>
                        <a:t>Qui định riêng tại 1 điều khoản cụ thể: </a:t>
                      </a:r>
                      <a:r>
                        <a:rPr lang="vi-VN" sz="1300" b="1" u="none" strike="noStrike" dirty="0">
                          <a:latin typeface="+mj-lt"/>
                        </a:rPr>
                        <a:t>Điều 4.</a:t>
                      </a:r>
                      <a:r>
                        <a:rPr lang="en-US" sz="1300" b="1" u="none" strike="noStrike" dirty="0">
                          <a:latin typeface="+mj-lt"/>
                        </a:rPr>
                        <a:t> </a:t>
                      </a:r>
                      <a:r>
                        <a:rPr lang="en-US" sz="1300" b="1" u="none" strike="noStrike" dirty="0" err="1">
                          <a:latin typeface="Times New Roman" pitchFamily="18" charset="0"/>
                          <a:cs typeface="Times New Roman" pitchFamily="18" charset="0"/>
                        </a:rPr>
                        <a:t>Quy</a:t>
                      </a:r>
                      <a:r>
                        <a:rPr lang="en-US" sz="1300" b="1" u="none" strike="noStrike" dirty="0">
                          <a:latin typeface="Times New Roman" pitchFamily="18" charset="0"/>
                          <a:cs typeface="Times New Roman" pitchFamily="18" charset="0"/>
                        </a:rPr>
                        <a:t> </a:t>
                      </a:r>
                      <a:r>
                        <a:rPr lang="en-US" sz="1300" b="1" u="none" strike="noStrike" dirty="0" err="1">
                          <a:latin typeface="Times New Roman" pitchFamily="18" charset="0"/>
                          <a:cs typeface="Times New Roman" pitchFamily="18" charset="0"/>
                        </a:rPr>
                        <a:t>định</a:t>
                      </a:r>
                      <a:r>
                        <a:rPr lang="en-US" sz="1300" b="1" u="none" strike="noStrike" baseline="0" dirty="0">
                          <a:latin typeface="Times New Roman" pitchFamily="18" charset="0"/>
                          <a:cs typeface="Times New Roman" pitchFamily="18" charset="0"/>
                        </a:rPr>
                        <a:t> </a:t>
                      </a:r>
                      <a:r>
                        <a:rPr lang="en-US" sz="1300" b="1" u="none" strike="noStrike" baseline="0" dirty="0" err="1">
                          <a:latin typeface="Times New Roman" pitchFamily="18" charset="0"/>
                          <a:cs typeface="Times New Roman" pitchFamily="18" charset="0"/>
                        </a:rPr>
                        <a:t>thanh</a:t>
                      </a:r>
                      <a:r>
                        <a:rPr lang="en-US" sz="1300" b="1" u="none" strike="noStrike" baseline="0" dirty="0">
                          <a:latin typeface="Times New Roman" pitchFamily="18" charset="0"/>
                          <a:cs typeface="Times New Roman" pitchFamily="18" charset="0"/>
                        </a:rPr>
                        <a:t> </a:t>
                      </a:r>
                      <a:r>
                        <a:rPr lang="en-US" sz="1300" b="1" u="none" strike="noStrike" baseline="0" dirty="0" err="1">
                          <a:latin typeface="Times New Roman" pitchFamily="18" charset="0"/>
                          <a:cs typeface="Times New Roman" pitchFamily="18" charset="0"/>
                        </a:rPr>
                        <a:t>toán</a:t>
                      </a:r>
                      <a:r>
                        <a:rPr lang="en-US" sz="1300" b="1" u="none" strike="noStrike" baseline="0" dirty="0">
                          <a:latin typeface="Times New Roman" pitchFamily="18" charset="0"/>
                          <a:cs typeface="Times New Roman" pitchFamily="18" charset="0"/>
                        </a:rPr>
                        <a:t> </a:t>
                      </a:r>
                      <a:r>
                        <a:rPr lang="en-US" sz="1300" b="1" u="none" strike="noStrike" baseline="0" dirty="0" err="1">
                          <a:latin typeface="Times New Roman" pitchFamily="18" charset="0"/>
                          <a:cs typeface="Times New Roman" pitchFamily="18" charset="0"/>
                        </a:rPr>
                        <a:t>thuốc</a:t>
                      </a:r>
                      <a:r>
                        <a:rPr lang="en-US" sz="1300" b="1" u="none" strike="noStrike" baseline="0" dirty="0">
                          <a:latin typeface="Times New Roman" pitchFamily="18" charset="0"/>
                          <a:cs typeface="Times New Roman" pitchFamily="18" charset="0"/>
                        </a:rPr>
                        <a:t> </a:t>
                      </a:r>
                      <a:r>
                        <a:rPr lang="en-US" sz="1300" b="1" u="none" strike="noStrike" baseline="0" dirty="0" err="1">
                          <a:latin typeface="Times New Roman" pitchFamily="18" charset="0"/>
                          <a:cs typeface="Times New Roman" pitchFamily="18" charset="0"/>
                        </a:rPr>
                        <a:t>đối</a:t>
                      </a:r>
                      <a:r>
                        <a:rPr lang="en-US" sz="1300" b="1" u="none" strike="noStrike" baseline="0" dirty="0">
                          <a:latin typeface="Times New Roman" pitchFamily="18" charset="0"/>
                          <a:cs typeface="Times New Roman" pitchFamily="18" charset="0"/>
                        </a:rPr>
                        <a:t> </a:t>
                      </a:r>
                      <a:r>
                        <a:rPr lang="en-US" sz="1300" b="1" u="none" strike="noStrike" baseline="0" dirty="0" err="1">
                          <a:latin typeface="Times New Roman" pitchFamily="18" charset="0"/>
                          <a:cs typeface="Times New Roman" pitchFamily="18" charset="0"/>
                        </a:rPr>
                        <a:t>với</a:t>
                      </a:r>
                      <a:r>
                        <a:rPr lang="en-US" sz="1300" b="1" u="none" strike="noStrike" baseline="0" dirty="0">
                          <a:latin typeface="Times New Roman" pitchFamily="18" charset="0"/>
                          <a:cs typeface="Times New Roman" pitchFamily="18" charset="0"/>
                        </a:rPr>
                        <a:t> </a:t>
                      </a:r>
                      <a:r>
                        <a:rPr lang="en-US" sz="1300" b="1" u="none" strike="noStrike" baseline="0" dirty="0" err="1">
                          <a:latin typeface="Times New Roman" pitchFamily="18" charset="0"/>
                          <a:cs typeface="Times New Roman" pitchFamily="18" charset="0"/>
                        </a:rPr>
                        <a:t>cơ</a:t>
                      </a:r>
                      <a:r>
                        <a:rPr lang="en-US" sz="1300" b="1" u="none" strike="noStrike" baseline="0" dirty="0">
                          <a:latin typeface="Times New Roman" pitchFamily="18" charset="0"/>
                          <a:cs typeface="Times New Roman" pitchFamily="18" charset="0"/>
                        </a:rPr>
                        <a:t> </a:t>
                      </a:r>
                      <a:r>
                        <a:rPr lang="en-US" sz="1300" b="1" u="none" strike="noStrike" baseline="0" dirty="0" err="1">
                          <a:latin typeface="Times New Roman" pitchFamily="18" charset="0"/>
                          <a:cs typeface="Times New Roman" pitchFamily="18" charset="0"/>
                        </a:rPr>
                        <a:t>sở</a:t>
                      </a:r>
                      <a:r>
                        <a:rPr lang="en-US" sz="1300" b="1" u="none" strike="noStrike" baseline="0" dirty="0">
                          <a:latin typeface="Times New Roman" pitchFamily="18" charset="0"/>
                          <a:cs typeface="Times New Roman" pitchFamily="18" charset="0"/>
                        </a:rPr>
                        <a:t> </a:t>
                      </a:r>
                      <a:r>
                        <a:rPr lang="en-US" sz="1300" b="1" u="none" strike="noStrike" baseline="0" dirty="0" err="1">
                          <a:latin typeface="Times New Roman" pitchFamily="18" charset="0"/>
                          <a:cs typeface="Times New Roman" pitchFamily="18" charset="0"/>
                        </a:rPr>
                        <a:t>khám</a:t>
                      </a:r>
                      <a:r>
                        <a:rPr lang="en-US" sz="1300" b="1" u="none" strike="noStrike" baseline="0" dirty="0">
                          <a:latin typeface="Times New Roman" pitchFamily="18" charset="0"/>
                          <a:cs typeface="Times New Roman" pitchFamily="18" charset="0"/>
                        </a:rPr>
                        <a:t> </a:t>
                      </a:r>
                      <a:r>
                        <a:rPr lang="en-US" sz="1300" b="1" u="none" strike="noStrike" baseline="0" dirty="0" err="1">
                          <a:latin typeface="Times New Roman" pitchFamily="18" charset="0"/>
                          <a:cs typeface="Times New Roman" pitchFamily="18" charset="0"/>
                        </a:rPr>
                        <a:t>bệnh</a:t>
                      </a:r>
                      <a:r>
                        <a:rPr lang="en-US" sz="1300" b="1" u="none" strike="noStrike" baseline="0" dirty="0">
                          <a:latin typeface="Times New Roman" pitchFamily="18" charset="0"/>
                          <a:cs typeface="Times New Roman" pitchFamily="18" charset="0"/>
                        </a:rPr>
                        <a:t>, </a:t>
                      </a:r>
                      <a:r>
                        <a:rPr lang="en-US" sz="1300" b="1" u="none" strike="noStrike" baseline="0" dirty="0" err="1">
                          <a:latin typeface="Times New Roman" pitchFamily="18" charset="0"/>
                          <a:cs typeface="Times New Roman" pitchFamily="18" charset="0"/>
                        </a:rPr>
                        <a:t>chữa</a:t>
                      </a:r>
                      <a:r>
                        <a:rPr lang="en-US" sz="1300" b="1" u="none" strike="noStrike" baseline="0" dirty="0">
                          <a:latin typeface="Times New Roman" pitchFamily="18" charset="0"/>
                          <a:cs typeface="Times New Roman" pitchFamily="18" charset="0"/>
                        </a:rPr>
                        <a:t> </a:t>
                      </a:r>
                      <a:r>
                        <a:rPr lang="en-US" sz="1300" b="1" u="none" strike="noStrike" baseline="0" dirty="0" err="1">
                          <a:latin typeface="Times New Roman" pitchFamily="18" charset="0"/>
                          <a:cs typeface="Times New Roman" pitchFamily="18" charset="0"/>
                        </a:rPr>
                        <a:t>bệnh</a:t>
                      </a:r>
                      <a:endParaRPr lang="vi-VN" sz="1300" b="1" i="0" u="none" strike="noStrike" dirty="0">
                        <a:solidFill>
                          <a:srgbClr val="000000"/>
                        </a:solidFill>
                        <a:latin typeface="Times New Roman" pitchFamily="18" charset="0"/>
                        <a:cs typeface="Times New Roman" pitchFamily="18" charset="0"/>
                      </a:endParaRPr>
                    </a:p>
                  </a:txBody>
                  <a:tcPr marL="7144" marR="7144" marT="7144"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accent3">
                        <a:lumMod val="20000"/>
                        <a:lumOff val="80000"/>
                        <a:alpha val="40000"/>
                      </a:schemeClr>
                    </a:solidFill>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4164988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306375"/>
            <a:ext cx="7928264"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Quy</a:t>
            </a:r>
            <a:r>
              <a:rPr lang="en-US" sz="2600" dirty="0" smtClean="0">
                <a:solidFill>
                  <a:srgbClr val="FF0000"/>
                </a:solidFill>
              </a:rPr>
              <a:t> </a:t>
            </a:r>
            <a:r>
              <a:rPr lang="en-US" sz="2600" dirty="0" err="1" smtClean="0">
                <a:solidFill>
                  <a:srgbClr val="FF0000"/>
                </a:solidFill>
              </a:rPr>
              <a:t>định</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đối</a:t>
            </a:r>
            <a:r>
              <a:rPr lang="en-US" sz="2600" dirty="0" smtClean="0">
                <a:solidFill>
                  <a:srgbClr val="FF0000"/>
                </a:solidFill>
              </a:rPr>
              <a:t> </a:t>
            </a:r>
            <a:r>
              <a:rPr lang="en-US" sz="2600" dirty="0" err="1" smtClean="0">
                <a:solidFill>
                  <a:srgbClr val="FF0000"/>
                </a:solidFill>
              </a:rPr>
              <a:t>với</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thuốc</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609889031"/>
              </p:ext>
            </p:extLst>
          </p:nvPr>
        </p:nvGraphicFramePr>
        <p:xfrm>
          <a:off x="477982" y="1142997"/>
          <a:ext cx="8167254" cy="3518029"/>
        </p:xfrm>
        <a:graphic>
          <a:graphicData uri="http://schemas.openxmlformats.org/drawingml/2006/table">
            <a:tbl>
              <a:tblPr firstRow="1" bandRow="1">
                <a:tableStyleId>{08FB837D-C827-4EFA-A057-4D05807E0F7C}</a:tableStyleId>
              </a:tblPr>
              <a:tblGrid>
                <a:gridCol w="4083627">
                  <a:extLst>
                    <a:ext uri="{9D8B030D-6E8A-4147-A177-3AD203B41FA5}">
                      <a16:colId xmlns="" xmlns:a16="http://schemas.microsoft.com/office/drawing/2014/main" val="20000"/>
                    </a:ext>
                  </a:extLst>
                </a:gridCol>
                <a:gridCol w="4083627">
                  <a:extLst>
                    <a:ext uri="{9D8B030D-6E8A-4147-A177-3AD203B41FA5}">
                      <a16:colId xmlns="" xmlns:a16="http://schemas.microsoft.com/office/drawing/2014/main" val="20001"/>
                    </a:ext>
                  </a:extLst>
                </a:gridCol>
              </a:tblGrid>
              <a:tr h="460178">
                <a:tc>
                  <a:txBody>
                    <a:bodyPr/>
                    <a:lstStyle/>
                    <a:p>
                      <a:pPr algn="ctr" fontAlgn="ctr"/>
                      <a:r>
                        <a:rPr lang="vi-VN" sz="1300" b="1" i="0" u="none" strike="noStrike" dirty="0">
                          <a:solidFill>
                            <a:srgbClr val="000000"/>
                          </a:solidFill>
                          <a:latin typeface="Times New Roman"/>
                        </a:rPr>
                        <a:t>Thông tư 30/2018/TT-BYT</a:t>
                      </a:r>
                      <a:r>
                        <a:rPr lang="en-US" sz="1300" b="1" i="0" u="none" strike="noStrike" dirty="0">
                          <a:solidFill>
                            <a:srgbClr val="000000"/>
                          </a:solidFill>
                          <a:latin typeface="Times New Roman"/>
                        </a:rPr>
                        <a:t> (</a:t>
                      </a:r>
                      <a:r>
                        <a:rPr lang="en-US" sz="1300" b="1" i="0" u="none" strike="noStrike" dirty="0" err="1">
                          <a:solidFill>
                            <a:srgbClr val="000000"/>
                          </a:solidFill>
                          <a:latin typeface="Times New Roman"/>
                        </a:rPr>
                        <a:t>Điều</a:t>
                      </a:r>
                      <a:r>
                        <a:rPr lang="en-US" sz="1300" b="1" i="0" u="none" strike="noStrike" baseline="0" dirty="0">
                          <a:solidFill>
                            <a:srgbClr val="000000"/>
                          </a:solidFill>
                          <a:latin typeface="Times New Roman"/>
                        </a:rPr>
                        <a:t> 4)</a:t>
                      </a:r>
                      <a:endParaRPr lang="vi-VN" sz="1300" b="1" i="0" u="none" strike="noStrike" dirty="0">
                        <a:solidFill>
                          <a:srgbClr val="000000"/>
                        </a:solidFill>
                        <a:latin typeface="Times New Roman"/>
                      </a:endParaRPr>
                    </a:p>
                  </a:txBody>
                  <a:tcPr marL="7144" marR="7144" marT="7144"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vi-VN" sz="1300" b="1" i="0" u="none" strike="noStrike" dirty="0">
                          <a:solidFill>
                            <a:srgbClr val="000000"/>
                          </a:solidFill>
                          <a:latin typeface="Times New Roman"/>
                        </a:rPr>
                        <a:t>Thông tư 20/2022/TT-BYT</a:t>
                      </a:r>
                      <a:r>
                        <a:rPr lang="en-US" sz="1300" b="1" i="0" u="none" strike="noStrike" dirty="0">
                          <a:solidFill>
                            <a:srgbClr val="000000"/>
                          </a:solidFill>
                          <a:latin typeface="Times New Roman"/>
                        </a:rPr>
                        <a:t> (</a:t>
                      </a:r>
                      <a:r>
                        <a:rPr lang="en-US" sz="1300" b="1" i="0" u="none" strike="noStrike" dirty="0" err="1">
                          <a:solidFill>
                            <a:srgbClr val="000000"/>
                          </a:solidFill>
                          <a:latin typeface="Times New Roman"/>
                        </a:rPr>
                        <a:t>Điều</a:t>
                      </a:r>
                      <a:r>
                        <a:rPr lang="en-US" sz="1300" b="1" i="0" u="none" strike="noStrike" baseline="0" dirty="0">
                          <a:solidFill>
                            <a:srgbClr val="000000"/>
                          </a:solidFill>
                          <a:latin typeface="Times New Roman"/>
                        </a:rPr>
                        <a:t> 5)</a:t>
                      </a:r>
                      <a:endParaRPr lang="vi-VN" sz="1300" b="1" i="0" u="none" strike="noStrike" dirty="0">
                        <a:solidFill>
                          <a:srgbClr val="000000"/>
                        </a:solidFill>
                        <a:latin typeface="Times New Roman"/>
                      </a:endParaRPr>
                    </a:p>
                  </a:txBody>
                  <a:tcPr marL="7144" marR="7144" marT="7144"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0"/>
                  </a:ext>
                </a:extLst>
              </a:tr>
              <a:tr h="374433">
                <a:tc gridSpan="2">
                  <a:txBody>
                    <a:bodyPr/>
                    <a:lstStyle/>
                    <a:p>
                      <a:pPr algn="ctr" fontAlgn="ctr"/>
                      <a:r>
                        <a:rPr lang="en-US" sz="1300" b="1" i="0" u="none" strike="noStrike" dirty="0" err="1">
                          <a:solidFill>
                            <a:srgbClr val="000000"/>
                          </a:solidFill>
                          <a:latin typeface="Times New Roman"/>
                        </a:rPr>
                        <a:t>Giống</a:t>
                      </a:r>
                      <a:r>
                        <a:rPr lang="en-US" sz="1300" b="1" i="0" u="none" strike="noStrike" dirty="0">
                          <a:solidFill>
                            <a:srgbClr val="000000"/>
                          </a:solidFill>
                          <a:latin typeface="Times New Roman"/>
                        </a:rPr>
                        <a:t> </a:t>
                      </a:r>
                      <a:r>
                        <a:rPr lang="en-US" sz="1300" b="1" i="0" u="none" strike="noStrike" dirty="0" err="1">
                          <a:solidFill>
                            <a:srgbClr val="000000"/>
                          </a:solidFill>
                          <a:latin typeface="Times New Roman"/>
                        </a:rPr>
                        <a:t>nhau</a:t>
                      </a:r>
                      <a:endParaRPr lang="en-US" sz="1300" b="1" i="0" u="none" strike="noStrike" dirty="0">
                        <a:solidFill>
                          <a:srgbClr val="000000"/>
                        </a:solidFill>
                        <a:latin typeface="Times New Roman"/>
                      </a:endParaRPr>
                    </a:p>
                  </a:txBody>
                  <a:tcPr marL="7144" marR="7144" marT="7144" marB="0" anchor="ctr">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40000"/>
                      </a:schemeClr>
                    </a:solidFill>
                  </a:tcPr>
                </a:tc>
                <a:tc hMerge="1">
                  <a:txBody>
                    <a:bodyPr/>
                    <a:lstStyle/>
                    <a:p>
                      <a:endParaRPr lang="en-US"/>
                    </a:p>
                  </a:txBody>
                  <a:tcP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694850">
                <a:tc gridSpan="2">
                  <a:txBody>
                    <a:bodyPr/>
                    <a:lstStyle/>
                    <a:p>
                      <a:pPr algn="l" fontAlgn="t"/>
                      <a:r>
                        <a:rPr lang="vi-VN" sz="1300" b="1" i="0" u="none" strike="noStrike" dirty="0">
                          <a:solidFill>
                            <a:srgbClr val="000000"/>
                          </a:solidFill>
                          <a:latin typeface="Times New Roman"/>
                        </a:rPr>
                        <a:t>Các dạng đồng phân hóa học khác hoặc các dạng muối khác của hoạt chất (kể cả dạng đơn thành phần và dạng phối hợp đa thành phần, trừ vitamin và khoáng chất) có trong Danh mục thuốc quy định tại Phụ lục 1 được quỹ bảo hiểm y tế thanh toán nếu có cùng chỉ định với dạng hóa học hay thuốc ghi trong Danh mục thuốc.</a:t>
                      </a:r>
                    </a:p>
                  </a:txBody>
                  <a:tcPr marL="7144" marR="7144" marT="7144" marB="0">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603442">
                <a:tc gridSpan="2">
                  <a:txBody>
                    <a:bodyPr/>
                    <a:lstStyle/>
                    <a:p>
                      <a:pPr algn="l" fontAlgn="t"/>
                      <a:r>
                        <a:rPr lang="vi-VN" sz="1300" b="1" i="0" u="none" strike="noStrike" dirty="0">
                          <a:solidFill>
                            <a:srgbClr val="000000"/>
                          </a:solidFill>
                          <a:latin typeface="Times New Roman"/>
                        </a:rPr>
                        <a:t>Thuốc được xếp nhóm này nhưng sử dụng để điều trị bệnh thuộc nhóm khác được quỹ bảo hiểm y tế thanh toán nếu có chỉ định phù hợp</a:t>
                      </a:r>
                    </a:p>
                  </a:txBody>
                  <a:tcPr marL="7144" marR="7144" marT="7144" marB="0">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40000"/>
                      </a:schemeClr>
                    </a:solidFill>
                  </a:tcPr>
                </a:tc>
                <a:tc hMerge="1">
                  <a:txBody>
                    <a:bodyPr/>
                    <a:lstStyle/>
                    <a:p>
                      <a:endParaRPr lang="en-US"/>
                    </a:p>
                  </a:txBody>
                  <a:tcP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371067">
                <a:tc gridSpan="2">
                  <a:txBody>
                    <a:bodyPr/>
                    <a:lstStyle/>
                    <a:p>
                      <a:pPr algn="l" fontAlgn="t"/>
                      <a:r>
                        <a:rPr lang="vi-VN" sz="1300" b="1" i="0" u="none" strike="noStrike" dirty="0">
                          <a:solidFill>
                            <a:srgbClr val="000000"/>
                          </a:solidFill>
                          <a:latin typeface="Times New Roman"/>
                        </a:rPr>
                        <a:t>Thuốc có quy định điều kiện, tỷ lệ thanh toán được quỹ bảo hiểm y tế thanh toán theo quy định tại cột 8 Phụ lục I</a:t>
                      </a:r>
                    </a:p>
                  </a:txBody>
                  <a:tcPr marL="7144" marR="7144" marT="7144"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 xmlns:a16="http://schemas.microsoft.com/office/drawing/2014/main" val="10004"/>
                  </a:ext>
                </a:extLst>
              </a:tr>
              <a:tr h="341754">
                <a:tc gridSpan="2">
                  <a:txBody>
                    <a:bodyPr/>
                    <a:lstStyle/>
                    <a:p>
                      <a:pPr algn="l" fontAlgn="t"/>
                      <a:r>
                        <a:rPr lang="vi-VN" sz="1300" b="1" i="0" u="none" strike="noStrike" dirty="0">
                          <a:solidFill>
                            <a:srgbClr val="000000"/>
                          </a:solidFill>
                          <a:latin typeface="Times New Roman"/>
                        </a:rPr>
                        <a:t>Quy định thanh toán thuốc theo đơn </a:t>
                      </a:r>
                      <a:r>
                        <a:rPr lang="vi-VN" sz="1300" b="1" i="0" u="none" strike="noStrike" dirty="0" smtClean="0">
                          <a:solidFill>
                            <a:srgbClr val="000000"/>
                          </a:solidFill>
                          <a:latin typeface="Times New Roman"/>
                        </a:rPr>
                        <a:t>vị</a:t>
                      </a:r>
                      <a:r>
                        <a:rPr lang="en-US" sz="1300" b="1" i="0" u="none" strike="noStrike" dirty="0" smtClean="0">
                          <a:solidFill>
                            <a:srgbClr val="000000"/>
                          </a:solidFill>
                          <a:latin typeface="Times New Roman"/>
                        </a:rPr>
                        <a:t> </a:t>
                      </a:r>
                      <a:r>
                        <a:rPr lang="en-US" sz="1300" b="1" i="0" u="none" strike="noStrike" dirty="0" err="1" smtClean="0">
                          <a:solidFill>
                            <a:srgbClr val="000000"/>
                          </a:solidFill>
                          <a:latin typeface="Times New Roman"/>
                        </a:rPr>
                        <a:t>đóng</a:t>
                      </a:r>
                      <a:r>
                        <a:rPr lang="en-US" sz="1300" b="1" i="0" u="none" strike="noStrike" baseline="0" dirty="0" smtClean="0">
                          <a:solidFill>
                            <a:srgbClr val="000000"/>
                          </a:solidFill>
                          <a:latin typeface="Times New Roman"/>
                        </a:rPr>
                        <a:t> </a:t>
                      </a:r>
                      <a:r>
                        <a:rPr lang="en-US" sz="1300" b="1" i="0" u="none" strike="noStrike" baseline="0" dirty="0" err="1" smtClean="0">
                          <a:solidFill>
                            <a:srgbClr val="000000"/>
                          </a:solidFill>
                          <a:latin typeface="Times New Roman"/>
                        </a:rPr>
                        <a:t>gói</a:t>
                      </a:r>
                      <a:r>
                        <a:rPr lang="vi-VN" sz="1300" b="1" i="0" u="none" strike="noStrike" dirty="0" smtClean="0">
                          <a:solidFill>
                            <a:srgbClr val="000000"/>
                          </a:solidFill>
                          <a:latin typeface="Times New Roman"/>
                        </a:rPr>
                        <a:t> </a:t>
                      </a:r>
                      <a:r>
                        <a:rPr lang="vi-VN" sz="1300" b="1" i="0" u="none" strike="noStrike" dirty="0">
                          <a:solidFill>
                            <a:srgbClr val="000000"/>
                          </a:solidFill>
                          <a:latin typeface="Times New Roman"/>
                        </a:rPr>
                        <a:t>nhỏ nhất (dù sử dụng không hết số lượng theo đơn vị chia nhỏ nhất)</a:t>
                      </a:r>
                    </a:p>
                  </a:txBody>
                  <a:tcPr marL="7144" marR="7144" marT="7144" marB="0">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40000"/>
                      </a:schemeClr>
                    </a:solidFill>
                  </a:tcPr>
                </a:tc>
                <a:tc hMerge="1">
                  <a:txBody>
                    <a:bodyPr/>
                    <a:lstStyle/>
                    <a:p>
                      <a:endParaRPr lang="en-US"/>
                    </a:p>
                  </a:txBody>
                  <a:tcP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610675">
                <a:tc gridSpan="2">
                  <a:txBody>
                    <a:bodyPr/>
                    <a:lstStyle/>
                    <a:p>
                      <a:pPr algn="l" fontAlgn="t"/>
                      <a:r>
                        <a:rPr lang="vi-VN" sz="1300" b="1" i="0" u="none" strike="noStrike" dirty="0">
                          <a:solidFill>
                            <a:srgbClr val="000000"/>
                          </a:solidFill>
                          <a:latin typeface="Times New Roman"/>
                        </a:rPr>
                        <a:t>Thuốc có dấu (*), cần được hội chẩn trước khi sử dụng </a:t>
                      </a:r>
                    </a:p>
                  </a:txBody>
                  <a:tcPr marL="7144" marR="7144" marT="7144" marB="0">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hMerge="1">
                  <a:txBody>
                    <a:bodyPr/>
                    <a:lstStyle/>
                    <a:p>
                      <a:endParaRPr lang="en-US"/>
                    </a:p>
                  </a:txBody>
                  <a:tcP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tcPr>
                </a:tc>
                <a:extLst>
                  <a:ext uri="{0D108BD9-81ED-4DB2-BD59-A6C34878D82A}">
                    <a16:rowId xmlns="" xmlns:a16="http://schemas.microsoft.com/office/drawing/2014/main" val="10006"/>
                  </a:ext>
                </a:extLst>
              </a:tr>
            </a:tbl>
          </a:graphicData>
        </a:graphic>
      </p:graphicFrame>
    </p:spTree>
    <p:extLst>
      <p:ext uri="{BB962C8B-B14F-4D97-AF65-F5344CB8AC3E}">
        <p14:creationId xmlns:p14="http://schemas.microsoft.com/office/powerpoint/2010/main" val="2698777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306375"/>
            <a:ext cx="7928264"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Quy</a:t>
            </a:r>
            <a:r>
              <a:rPr lang="en-US" sz="2600" dirty="0" smtClean="0">
                <a:solidFill>
                  <a:srgbClr val="FF0000"/>
                </a:solidFill>
              </a:rPr>
              <a:t> </a:t>
            </a:r>
            <a:r>
              <a:rPr lang="en-US" sz="2600" dirty="0" err="1" smtClean="0">
                <a:solidFill>
                  <a:srgbClr val="FF0000"/>
                </a:solidFill>
              </a:rPr>
              <a:t>định</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đối</a:t>
            </a:r>
            <a:r>
              <a:rPr lang="en-US" sz="2600" dirty="0" smtClean="0">
                <a:solidFill>
                  <a:srgbClr val="FF0000"/>
                </a:solidFill>
              </a:rPr>
              <a:t> </a:t>
            </a:r>
            <a:r>
              <a:rPr lang="en-US" sz="2600" dirty="0" err="1" smtClean="0">
                <a:solidFill>
                  <a:srgbClr val="FF0000"/>
                </a:solidFill>
              </a:rPr>
              <a:t>với</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thuốc</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971756603"/>
              </p:ext>
            </p:extLst>
          </p:nvPr>
        </p:nvGraphicFramePr>
        <p:xfrm>
          <a:off x="318977" y="1083799"/>
          <a:ext cx="8506045" cy="3895001"/>
        </p:xfrm>
        <a:graphic>
          <a:graphicData uri="http://schemas.openxmlformats.org/drawingml/2006/table">
            <a:tbl>
              <a:tblPr firstRow="1" bandRow="1">
                <a:tableStyleId>{41A5C919-1BB1-4913-8758-00A2290747ED}</a:tableStyleId>
              </a:tblPr>
              <a:tblGrid>
                <a:gridCol w="2339163">
                  <a:extLst>
                    <a:ext uri="{9D8B030D-6E8A-4147-A177-3AD203B41FA5}">
                      <a16:colId xmlns="" xmlns:a16="http://schemas.microsoft.com/office/drawing/2014/main" val="2935951328"/>
                    </a:ext>
                  </a:extLst>
                </a:gridCol>
                <a:gridCol w="6166882">
                  <a:extLst>
                    <a:ext uri="{9D8B030D-6E8A-4147-A177-3AD203B41FA5}">
                      <a16:colId xmlns="" xmlns:a16="http://schemas.microsoft.com/office/drawing/2014/main" val="4117139872"/>
                    </a:ext>
                  </a:extLst>
                </a:gridCol>
              </a:tblGrid>
              <a:tr h="245273">
                <a:tc>
                  <a:txBody>
                    <a:bodyPr/>
                    <a:lstStyle/>
                    <a:p>
                      <a:pPr algn="ctr">
                        <a:lnSpc>
                          <a:spcPct val="115000"/>
                        </a:lnSpc>
                        <a:spcAft>
                          <a:spcPts val="1000"/>
                        </a:spcAft>
                      </a:pPr>
                      <a:r>
                        <a:rPr lang="vi-VN" sz="1300" b="1" dirty="0">
                          <a:effectLst/>
                          <a:latin typeface="+mj-lt"/>
                        </a:rPr>
                        <a:t>Thông tư 30/2018/TT-BYT</a:t>
                      </a:r>
                      <a:endParaRPr lang="en-US" sz="1300" b="1" dirty="0">
                        <a:effectLst/>
                        <a:latin typeface="+mj-lt"/>
                        <a:ea typeface="Calibri" panose="020F0502020204030204" pitchFamily="34" charset="0"/>
                        <a:cs typeface="Times New Roman" panose="02020603050405020304" pitchFamily="18" charset="0"/>
                      </a:endParaRPr>
                    </a:p>
                  </a:txBody>
                  <a:tcPr marL="5062" marR="5062" marT="5062" marB="0" anchor="ctr">
                    <a:solidFill>
                      <a:schemeClr val="bg2"/>
                    </a:solidFill>
                  </a:tcPr>
                </a:tc>
                <a:tc>
                  <a:txBody>
                    <a:bodyPr/>
                    <a:lstStyle/>
                    <a:p>
                      <a:pPr algn="ctr">
                        <a:lnSpc>
                          <a:spcPct val="115000"/>
                        </a:lnSpc>
                        <a:spcAft>
                          <a:spcPts val="1000"/>
                        </a:spcAft>
                      </a:pPr>
                      <a:r>
                        <a:rPr lang="vi-VN" sz="1300" b="1" dirty="0">
                          <a:effectLst/>
                          <a:latin typeface="+mj-lt"/>
                        </a:rPr>
                        <a:t>Thông tư 20/2022/TT-BYT</a:t>
                      </a:r>
                      <a:endParaRPr lang="en-US" sz="1300" b="1" dirty="0">
                        <a:effectLst/>
                        <a:latin typeface="+mj-lt"/>
                        <a:ea typeface="Calibri" panose="020F0502020204030204" pitchFamily="34" charset="0"/>
                        <a:cs typeface="Times New Roman" panose="02020603050405020304" pitchFamily="18" charset="0"/>
                      </a:endParaRPr>
                    </a:p>
                  </a:txBody>
                  <a:tcPr marL="5062" marR="5062" marT="5062" marB="0" anchor="ctr">
                    <a:solidFill>
                      <a:schemeClr val="bg2"/>
                    </a:solidFill>
                  </a:tcPr>
                </a:tc>
                <a:extLst>
                  <a:ext uri="{0D108BD9-81ED-4DB2-BD59-A6C34878D82A}">
                    <a16:rowId xmlns="" xmlns:a16="http://schemas.microsoft.com/office/drawing/2014/main" val="1868985511"/>
                  </a:ext>
                </a:extLst>
              </a:tr>
              <a:tr h="244548">
                <a:tc gridSpan="2">
                  <a:txBody>
                    <a:bodyPr/>
                    <a:lstStyle/>
                    <a:p>
                      <a:pPr algn="ctr">
                        <a:lnSpc>
                          <a:spcPct val="115000"/>
                        </a:lnSpc>
                        <a:spcAft>
                          <a:spcPts val="1000"/>
                        </a:spcAft>
                      </a:pPr>
                      <a:r>
                        <a:rPr lang="en-US" sz="1200" b="1" dirty="0" err="1">
                          <a:effectLst/>
                          <a:latin typeface="Times New Roman" panose="02020603050405020304" pitchFamily="18" charset="0"/>
                          <a:cs typeface="Times New Roman" panose="02020603050405020304" pitchFamily="18" charset="0"/>
                        </a:rPr>
                        <a:t>Khác</a:t>
                      </a:r>
                      <a:r>
                        <a:rPr lang="en-US" sz="1200" b="1" dirty="0">
                          <a:effectLst/>
                          <a:latin typeface="Times New Roman" panose="02020603050405020304" pitchFamily="18" charset="0"/>
                          <a:cs typeface="Times New Roman" panose="02020603050405020304" pitchFamily="18" charset="0"/>
                        </a:rPr>
                        <a:t> </a:t>
                      </a:r>
                      <a:r>
                        <a:rPr lang="en-US" sz="1200" b="1" dirty="0" err="1">
                          <a:effectLst/>
                          <a:latin typeface="Times New Roman" panose="02020603050405020304" pitchFamily="18" charset="0"/>
                          <a:cs typeface="Times New Roman" panose="02020603050405020304" pitchFamily="18" charset="0"/>
                        </a:rPr>
                        <a:t>nhau</a:t>
                      </a:r>
                      <a:endParaRPr lang="en-US" sz="12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62" marR="5062" marT="5062" marB="0" anchor="ctr">
                    <a:solidFill>
                      <a:schemeClr val="bg2"/>
                    </a:solidFill>
                  </a:tcPr>
                </a:tc>
                <a:tc hMerge="1">
                  <a:txBody>
                    <a:bodyPr/>
                    <a:lstStyle/>
                    <a:p>
                      <a:endParaRPr lang="en-US"/>
                    </a:p>
                  </a:txBody>
                  <a:tcPr/>
                </a:tc>
                <a:extLst>
                  <a:ext uri="{0D108BD9-81ED-4DB2-BD59-A6C34878D82A}">
                    <a16:rowId xmlns="" xmlns:a16="http://schemas.microsoft.com/office/drawing/2014/main" val="1611969950"/>
                  </a:ext>
                </a:extLst>
              </a:tr>
              <a:tr h="912915">
                <a:tc>
                  <a:txBody>
                    <a:bodyPr/>
                    <a:lstStyle/>
                    <a:p>
                      <a:pPr>
                        <a:lnSpc>
                          <a:spcPct val="115000"/>
                        </a:lnSpc>
                        <a:spcAft>
                          <a:spcPts val="1000"/>
                        </a:spcAft>
                      </a:pPr>
                      <a:r>
                        <a:rPr lang="vi-VN" sz="1200" dirty="0">
                          <a:effectLst/>
                          <a:latin typeface="+mj-lt"/>
                        </a:rPr>
                        <a:t>Chưa có quy định thanh toán cụ thể</a:t>
                      </a:r>
                      <a:endParaRPr lang="en-US" sz="1200" dirty="0">
                        <a:effectLst/>
                        <a:latin typeface="+mj-lt"/>
                        <a:ea typeface="Calibri" panose="020F0502020204030204" pitchFamily="34" charset="0"/>
                        <a:cs typeface="Times New Roman" panose="02020603050405020304" pitchFamily="18" charset="0"/>
                      </a:endParaRPr>
                    </a:p>
                  </a:txBody>
                  <a:tcPr marL="5062" marR="5062" marT="5062" marB="0">
                    <a:solidFill>
                      <a:schemeClr val="bg2"/>
                    </a:solidFill>
                  </a:tcPr>
                </a:tc>
                <a:tc>
                  <a:txBody>
                    <a:bodyPr/>
                    <a:lstStyle/>
                    <a:p>
                      <a:pPr>
                        <a:lnSpc>
                          <a:spcPct val="115000"/>
                        </a:lnSpc>
                        <a:spcAft>
                          <a:spcPts val="1000"/>
                        </a:spcAft>
                      </a:pPr>
                      <a:r>
                        <a:rPr lang="vi-VN" sz="1200" dirty="0">
                          <a:effectLst/>
                          <a:latin typeface="+mj-lt"/>
                        </a:rPr>
                        <a:t>Trường hợp một số thuốc ở dạng lỏng hay khí nén (như oxy dược dụng, nitric oxid) không được đóng gói để sử dụng riêng cho từng người bệnh, quỹ bảo hiểm y tế thanh toán số lượng thuốc sử dụng theo số thời gian thở khí y tế thực tế của người bệnh nhân (x) lượng khí thở trên một đơn vị thời gian (phút hoặc giờ)</a:t>
                      </a:r>
                      <a:endParaRPr lang="en-US" sz="1200" dirty="0">
                        <a:effectLst/>
                        <a:latin typeface="+mj-lt"/>
                        <a:ea typeface="Calibri" panose="020F0502020204030204" pitchFamily="34" charset="0"/>
                        <a:cs typeface="Times New Roman" panose="02020603050405020304" pitchFamily="18" charset="0"/>
                      </a:endParaRPr>
                    </a:p>
                  </a:txBody>
                  <a:tcPr marL="5062" marR="5062" marT="5062" marB="0">
                    <a:solidFill>
                      <a:schemeClr val="bg2"/>
                    </a:solidFill>
                  </a:tcPr>
                </a:tc>
                <a:extLst>
                  <a:ext uri="{0D108BD9-81ED-4DB2-BD59-A6C34878D82A}">
                    <a16:rowId xmlns="" xmlns:a16="http://schemas.microsoft.com/office/drawing/2014/main" val="3942872661"/>
                  </a:ext>
                </a:extLst>
              </a:tr>
              <a:tr h="373959">
                <a:tc>
                  <a:txBody>
                    <a:bodyPr/>
                    <a:lstStyle/>
                    <a:p>
                      <a:pPr>
                        <a:lnSpc>
                          <a:spcPct val="115000"/>
                        </a:lnSpc>
                        <a:spcAft>
                          <a:spcPts val="1000"/>
                        </a:spcAft>
                      </a:pPr>
                      <a:r>
                        <a:rPr lang="vi-VN" sz="1200">
                          <a:effectLst/>
                          <a:latin typeface="+mj-lt"/>
                        </a:rPr>
                        <a:t>Chưa có quy định thanh toán cụ thể</a:t>
                      </a:r>
                      <a:endParaRPr lang="en-US" sz="1200">
                        <a:effectLst/>
                        <a:latin typeface="+mj-lt"/>
                        <a:ea typeface="Calibri" panose="020F0502020204030204" pitchFamily="34" charset="0"/>
                        <a:cs typeface="Times New Roman" panose="02020603050405020304" pitchFamily="18" charset="0"/>
                      </a:endParaRPr>
                    </a:p>
                  </a:txBody>
                  <a:tcPr marL="5062" marR="5062" marT="5062" marB="0" anchor="ctr">
                    <a:solidFill>
                      <a:schemeClr val="bg2"/>
                    </a:solidFill>
                  </a:tcPr>
                </a:tc>
                <a:tc>
                  <a:txBody>
                    <a:bodyPr/>
                    <a:lstStyle/>
                    <a:p>
                      <a:pPr>
                        <a:lnSpc>
                          <a:spcPct val="115000"/>
                        </a:lnSpc>
                        <a:spcAft>
                          <a:spcPts val="1000"/>
                        </a:spcAft>
                      </a:pPr>
                      <a:r>
                        <a:rPr lang="vi-VN" sz="1200" dirty="0">
                          <a:effectLst/>
                          <a:latin typeface="+mj-lt"/>
                        </a:rPr>
                        <a:t>Quy định về thanh toán đối với thuốc phóng xạ và chất đánh dấu</a:t>
                      </a:r>
                      <a:endParaRPr lang="en-US" sz="1200" dirty="0">
                        <a:effectLst/>
                        <a:latin typeface="+mj-lt"/>
                        <a:ea typeface="Calibri" panose="020F0502020204030204" pitchFamily="34" charset="0"/>
                        <a:cs typeface="Times New Roman" panose="02020603050405020304" pitchFamily="18" charset="0"/>
                      </a:endParaRPr>
                    </a:p>
                  </a:txBody>
                  <a:tcPr marL="5062" marR="5062" marT="5062" marB="0" anchor="ctr">
                    <a:solidFill>
                      <a:schemeClr val="bg2"/>
                    </a:solidFill>
                  </a:tcPr>
                </a:tc>
                <a:extLst>
                  <a:ext uri="{0D108BD9-81ED-4DB2-BD59-A6C34878D82A}">
                    <a16:rowId xmlns="" xmlns:a16="http://schemas.microsoft.com/office/drawing/2014/main" val="2406834823"/>
                  </a:ext>
                </a:extLst>
              </a:tr>
              <a:tr h="912915">
                <a:tc>
                  <a:txBody>
                    <a:bodyPr/>
                    <a:lstStyle/>
                    <a:p>
                      <a:pPr>
                        <a:lnSpc>
                          <a:spcPct val="115000"/>
                        </a:lnSpc>
                        <a:spcAft>
                          <a:spcPts val="1000"/>
                        </a:spcAft>
                      </a:pPr>
                      <a:r>
                        <a:rPr lang="vi-VN" sz="1200" dirty="0">
                          <a:effectLst/>
                          <a:latin typeface="+mj-lt"/>
                        </a:rPr>
                        <a:t>Đối với thuốc được bào chế hoặc pha chế: Quy định còn chưa cụ thể.</a:t>
                      </a:r>
                      <a:endParaRPr lang="en-US" sz="1200" dirty="0">
                        <a:effectLst/>
                        <a:latin typeface="+mj-lt"/>
                        <a:ea typeface="Calibri" panose="020F0502020204030204" pitchFamily="34" charset="0"/>
                        <a:cs typeface="Times New Roman" panose="02020603050405020304" pitchFamily="18" charset="0"/>
                      </a:endParaRPr>
                    </a:p>
                  </a:txBody>
                  <a:tcPr marL="5062" marR="5062" marT="5062" marB="0">
                    <a:solidFill>
                      <a:schemeClr val="bg2"/>
                    </a:solidFill>
                  </a:tcPr>
                </a:tc>
                <a:tc>
                  <a:txBody>
                    <a:bodyPr/>
                    <a:lstStyle/>
                    <a:p>
                      <a:pPr>
                        <a:lnSpc>
                          <a:spcPct val="115000"/>
                        </a:lnSpc>
                        <a:spcAft>
                          <a:spcPts val="1000"/>
                        </a:spcAft>
                      </a:pPr>
                      <a:r>
                        <a:rPr lang="vi-VN" sz="1200" dirty="0">
                          <a:effectLst/>
                          <a:latin typeface="+mj-lt"/>
                        </a:rPr>
                        <a:t>Đối với thuốc được bào chế hoặc pha chế (bao gồm oxy dược dụng và nitric oxid) tại cơ sở khám bệnh, chữa bệnh: Quy định rõ ràng:</a:t>
                      </a:r>
                      <a:br>
                        <a:rPr lang="vi-VN" sz="1200" dirty="0">
                          <a:effectLst/>
                          <a:latin typeface="+mj-lt"/>
                        </a:rPr>
                      </a:br>
                      <a:r>
                        <a:rPr lang="vi-VN" sz="1200" dirty="0">
                          <a:effectLst/>
                          <a:latin typeface="+mj-lt"/>
                        </a:rPr>
                        <a:t>.Thanh toán khi nào, không thanh toán khi nào.</a:t>
                      </a:r>
                      <a:br>
                        <a:rPr lang="vi-VN" sz="1200" dirty="0">
                          <a:effectLst/>
                          <a:latin typeface="+mj-lt"/>
                        </a:rPr>
                      </a:br>
                      <a:r>
                        <a:rPr lang="vi-VN" sz="1200" dirty="0">
                          <a:effectLst/>
                          <a:latin typeface="+mj-lt"/>
                        </a:rPr>
                        <a:t>.Quy định về giá và giá các loại thành phần cấu thành nên thuốc, các chi phí hao hụt trong quá trình bào chế....</a:t>
                      </a:r>
                      <a:endParaRPr lang="en-US" sz="1200" dirty="0">
                        <a:effectLst/>
                        <a:latin typeface="+mj-lt"/>
                        <a:ea typeface="Calibri" panose="020F0502020204030204" pitchFamily="34" charset="0"/>
                        <a:cs typeface="Times New Roman" panose="02020603050405020304" pitchFamily="18" charset="0"/>
                      </a:endParaRPr>
                    </a:p>
                  </a:txBody>
                  <a:tcPr marL="5062" marR="5062" marT="5062" marB="0" anchor="ctr">
                    <a:solidFill>
                      <a:schemeClr val="bg2"/>
                    </a:solidFill>
                  </a:tcPr>
                </a:tc>
                <a:extLst>
                  <a:ext uri="{0D108BD9-81ED-4DB2-BD59-A6C34878D82A}">
                    <a16:rowId xmlns="" xmlns:a16="http://schemas.microsoft.com/office/drawing/2014/main" val="2684849507"/>
                  </a:ext>
                </a:extLst>
              </a:tr>
              <a:tr h="459615">
                <a:tc>
                  <a:txBody>
                    <a:bodyPr/>
                    <a:lstStyle/>
                    <a:p>
                      <a:pPr>
                        <a:lnSpc>
                          <a:spcPct val="115000"/>
                        </a:lnSpc>
                        <a:spcAft>
                          <a:spcPts val="1000"/>
                        </a:spcAft>
                      </a:pPr>
                      <a:r>
                        <a:rPr lang="vi-VN" sz="1200">
                          <a:effectLst/>
                          <a:latin typeface="+mj-lt"/>
                        </a:rPr>
                        <a:t>Chưa có điều khoản </a:t>
                      </a:r>
                      <a:endParaRPr lang="en-US" sz="1200">
                        <a:effectLst/>
                        <a:latin typeface="+mj-lt"/>
                        <a:ea typeface="Calibri" panose="020F0502020204030204" pitchFamily="34" charset="0"/>
                        <a:cs typeface="Times New Roman" panose="02020603050405020304" pitchFamily="18" charset="0"/>
                      </a:endParaRPr>
                    </a:p>
                  </a:txBody>
                  <a:tcPr marL="5062" marR="5062" marT="5062" marB="0">
                    <a:solidFill>
                      <a:schemeClr val="bg2"/>
                    </a:solidFill>
                  </a:tcPr>
                </a:tc>
                <a:tc>
                  <a:txBody>
                    <a:bodyPr/>
                    <a:lstStyle/>
                    <a:p>
                      <a:pPr>
                        <a:lnSpc>
                          <a:spcPct val="115000"/>
                        </a:lnSpc>
                        <a:spcAft>
                          <a:spcPts val="1000"/>
                        </a:spcAft>
                      </a:pPr>
                      <a:r>
                        <a:rPr lang="vi-VN" sz="1200" dirty="0">
                          <a:effectLst/>
                          <a:latin typeface="+mj-lt"/>
                        </a:rPr>
                        <a:t>Đối với thuốc sử dụng trong Hội chẩn từ xa: có quy định chi tiết.</a:t>
                      </a:r>
                      <a:br>
                        <a:rPr lang="vi-VN" sz="1200" dirty="0">
                          <a:effectLst/>
                          <a:latin typeface="+mj-lt"/>
                        </a:rPr>
                      </a:br>
                      <a:r>
                        <a:rPr lang="vi-VN" sz="1200" dirty="0">
                          <a:effectLst/>
                          <a:latin typeface="+mj-lt"/>
                        </a:rPr>
                        <a:t>Thông tư số 49/2017/TT-BYT ngày 28 tháng 12 năm 2017 của Bộ trưởng Bộ Y tế quy định về hoạt động y tế từ xa.</a:t>
                      </a:r>
                      <a:endParaRPr lang="en-US" sz="1200" dirty="0">
                        <a:effectLst/>
                        <a:latin typeface="+mj-lt"/>
                        <a:ea typeface="Calibri" panose="020F0502020204030204" pitchFamily="34" charset="0"/>
                        <a:cs typeface="Times New Roman" panose="02020603050405020304" pitchFamily="18" charset="0"/>
                      </a:endParaRPr>
                    </a:p>
                  </a:txBody>
                  <a:tcPr marL="5062" marR="5062" marT="5062" marB="0" anchor="ctr">
                    <a:solidFill>
                      <a:schemeClr val="bg2"/>
                    </a:solidFill>
                  </a:tcPr>
                </a:tc>
                <a:extLst>
                  <a:ext uri="{0D108BD9-81ED-4DB2-BD59-A6C34878D82A}">
                    <a16:rowId xmlns="" xmlns:a16="http://schemas.microsoft.com/office/drawing/2014/main" val="3870571911"/>
                  </a:ext>
                </a:extLst>
              </a:tr>
              <a:tr h="378591">
                <a:tc>
                  <a:txBody>
                    <a:bodyPr/>
                    <a:lstStyle/>
                    <a:p>
                      <a:pPr>
                        <a:lnSpc>
                          <a:spcPct val="115000"/>
                        </a:lnSpc>
                        <a:spcAft>
                          <a:spcPts val="1000"/>
                        </a:spcAft>
                      </a:pPr>
                      <a:r>
                        <a:rPr lang="vi-VN" sz="1200">
                          <a:effectLst/>
                          <a:latin typeface="+mj-lt"/>
                        </a:rPr>
                        <a:t>Chưa có điều khoản </a:t>
                      </a:r>
                      <a:endParaRPr lang="en-US" sz="1200">
                        <a:effectLst/>
                        <a:latin typeface="+mj-lt"/>
                        <a:ea typeface="Calibri" panose="020F0502020204030204" pitchFamily="34" charset="0"/>
                        <a:cs typeface="Times New Roman" panose="02020603050405020304" pitchFamily="18" charset="0"/>
                      </a:endParaRPr>
                    </a:p>
                  </a:txBody>
                  <a:tcPr marL="5062" marR="5062" marT="5062" marB="0">
                    <a:solidFill>
                      <a:schemeClr val="bg2"/>
                    </a:solidFill>
                  </a:tcPr>
                </a:tc>
                <a:tc>
                  <a:txBody>
                    <a:bodyPr/>
                    <a:lstStyle/>
                    <a:p>
                      <a:pPr>
                        <a:lnSpc>
                          <a:spcPct val="115000"/>
                        </a:lnSpc>
                        <a:spcAft>
                          <a:spcPts val="1000"/>
                        </a:spcAft>
                      </a:pPr>
                      <a:r>
                        <a:rPr lang="vi-VN" sz="1200" dirty="0">
                          <a:effectLst/>
                          <a:latin typeface="+mj-lt"/>
                        </a:rPr>
                        <a:t>Đối với Trường hợp dịch bệnh truyền nhiễm nhóm A, người bệnh không thể đến được cơ sở khám bệnh, chữa bệnh.</a:t>
                      </a:r>
                      <a:endParaRPr lang="en-US" sz="1200" dirty="0">
                        <a:effectLst/>
                        <a:latin typeface="+mj-lt"/>
                        <a:ea typeface="Calibri" panose="020F0502020204030204" pitchFamily="34" charset="0"/>
                        <a:cs typeface="Times New Roman" panose="02020603050405020304" pitchFamily="18" charset="0"/>
                      </a:endParaRPr>
                    </a:p>
                  </a:txBody>
                  <a:tcPr marL="5062" marR="5062" marT="5062" marB="0" anchor="b">
                    <a:solidFill>
                      <a:schemeClr val="bg2"/>
                    </a:solidFill>
                  </a:tcPr>
                </a:tc>
                <a:extLst>
                  <a:ext uri="{0D108BD9-81ED-4DB2-BD59-A6C34878D82A}">
                    <a16:rowId xmlns="" xmlns:a16="http://schemas.microsoft.com/office/drawing/2014/main" val="3615455628"/>
                  </a:ext>
                </a:extLst>
              </a:tr>
            </a:tbl>
          </a:graphicData>
        </a:graphic>
      </p:graphicFrame>
    </p:spTree>
    <p:extLst>
      <p:ext uri="{BB962C8B-B14F-4D97-AF65-F5344CB8AC3E}">
        <p14:creationId xmlns:p14="http://schemas.microsoft.com/office/powerpoint/2010/main" val="1450240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306375"/>
            <a:ext cx="7928264"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Quy</a:t>
            </a:r>
            <a:r>
              <a:rPr lang="en-US" sz="2600" dirty="0" smtClean="0">
                <a:solidFill>
                  <a:srgbClr val="FF0000"/>
                </a:solidFill>
              </a:rPr>
              <a:t> </a:t>
            </a:r>
            <a:r>
              <a:rPr lang="en-US" sz="2600" dirty="0" err="1" smtClean="0">
                <a:solidFill>
                  <a:srgbClr val="FF0000"/>
                </a:solidFill>
              </a:rPr>
              <a:t>định</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đối</a:t>
            </a:r>
            <a:r>
              <a:rPr lang="en-US" sz="2600" dirty="0" smtClean="0">
                <a:solidFill>
                  <a:srgbClr val="FF0000"/>
                </a:solidFill>
              </a:rPr>
              <a:t> </a:t>
            </a:r>
            <a:r>
              <a:rPr lang="en-US" sz="2600" dirty="0" err="1" smtClean="0">
                <a:solidFill>
                  <a:srgbClr val="FF0000"/>
                </a:solidFill>
              </a:rPr>
              <a:t>với</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thuốc</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graphicFrame>
        <p:nvGraphicFramePr>
          <p:cNvPr id="3" name="Table 2"/>
          <p:cNvGraphicFramePr>
            <a:graphicFrameLocks noGrp="1"/>
          </p:cNvGraphicFramePr>
          <p:nvPr/>
        </p:nvGraphicFramePr>
        <p:xfrm>
          <a:off x="340242" y="1143001"/>
          <a:ext cx="5358883" cy="3574967"/>
        </p:xfrm>
        <a:graphic>
          <a:graphicData uri="http://schemas.openxmlformats.org/drawingml/2006/table">
            <a:tbl>
              <a:tblPr firstRow="1" firstCol="1" bandRow="1">
                <a:tableStyleId>{41A5C919-1BB1-4913-8758-00A2290747ED}</a:tableStyleId>
              </a:tblPr>
              <a:tblGrid>
                <a:gridCol w="5358883">
                  <a:extLst>
                    <a:ext uri="{9D8B030D-6E8A-4147-A177-3AD203B41FA5}">
                      <a16:colId xmlns="" xmlns:a16="http://schemas.microsoft.com/office/drawing/2014/main" val="1791503350"/>
                    </a:ext>
                  </a:extLst>
                </a:gridCol>
              </a:tblGrid>
              <a:tr h="230499">
                <a:tc>
                  <a:txBody>
                    <a:bodyPr/>
                    <a:lstStyle/>
                    <a:p>
                      <a:pPr algn="ctr">
                        <a:lnSpc>
                          <a:spcPct val="115000"/>
                        </a:lnSpc>
                        <a:spcAft>
                          <a:spcPts val="0"/>
                        </a:spcAft>
                      </a:pPr>
                      <a:r>
                        <a:rPr lang="vi-VN" sz="1300" b="1" dirty="0">
                          <a:effectLst/>
                          <a:latin typeface="+mj-lt"/>
                        </a:rPr>
                        <a:t>Đối với chất đánh dấu, thuốc phóng xạ</a:t>
                      </a:r>
                      <a:endParaRPr lang="en-US" sz="1300" b="1" dirty="0">
                        <a:effectLst/>
                        <a:latin typeface="+mj-lt"/>
                        <a:ea typeface="Calibri" panose="020F0502020204030204" pitchFamily="34" charset="0"/>
                        <a:cs typeface="Times New Roman" panose="02020603050405020304" pitchFamily="18" charset="0"/>
                      </a:endParaRPr>
                    </a:p>
                  </a:txBody>
                  <a:tcPr marL="55946" marR="55946" marT="0" marB="0">
                    <a:solidFill>
                      <a:schemeClr val="bg2"/>
                    </a:solidFill>
                  </a:tcPr>
                </a:tc>
                <a:extLst>
                  <a:ext uri="{0D108BD9-81ED-4DB2-BD59-A6C34878D82A}">
                    <a16:rowId xmlns="" xmlns:a16="http://schemas.microsoft.com/office/drawing/2014/main" val="2863415112"/>
                  </a:ext>
                </a:extLst>
              </a:tr>
              <a:tr h="1231477">
                <a:tc>
                  <a:txBody>
                    <a:bodyPr/>
                    <a:lstStyle/>
                    <a:p>
                      <a:pPr algn="just">
                        <a:lnSpc>
                          <a:spcPct val="115000"/>
                        </a:lnSpc>
                        <a:spcAft>
                          <a:spcPts val="0"/>
                        </a:spcAft>
                      </a:pPr>
                      <a:r>
                        <a:rPr lang="vi-VN" sz="1300" dirty="0">
                          <a:effectLst/>
                          <a:latin typeface="+mj-lt"/>
                        </a:rPr>
                        <a:t>Đối với chất đánh dấu: Căn cứ vào dịch vụ kỹ thuật và số lượng người bệnh trực tiếp thực hiện dịch vụ kỹ thuật đó tại cơ sở, cơ sở khám bệnh, chữa bệnh tính toán định mức sử dụng thực tế bình quân của kít hoặc lọ chất đánh dấu đối với từng dịch vụ kỹ thuật. Quỹ bảo hiểm y tế thanh toán chi phí chất đánh dấu theo đơn giá của chất đánh dấu nhân (x) định mức sử dụng thực tế bình quân;</a:t>
                      </a:r>
                      <a:endParaRPr lang="en-US" sz="1300" dirty="0">
                        <a:effectLst/>
                        <a:latin typeface="+mj-lt"/>
                        <a:ea typeface="Calibri" panose="020F0502020204030204" pitchFamily="34" charset="0"/>
                        <a:cs typeface="Times New Roman" panose="02020603050405020304" pitchFamily="18" charset="0"/>
                      </a:endParaRPr>
                    </a:p>
                  </a:txBody>
                  <a:tcPr marL="55946" marR="55946" marT="0" marB="0">
                    <a:solidFill>
                      <a:schemeClr val="bg2"/>
                    </a:solidFill>
                  </a:tcPr>
                </a:tc>
                <a:extLst>
                  <a:ext uri="{0D108BD9-81ED-4DB2-BD59-A6C34878D82A}">
                    <a16:rowId xmlns="" xmlns:a16="http://schemas.microsoft.com/office/drawing/2014/main" val="1369519225"/>
                  </a:ext>
                </a:extLst>
              </a:tr>
              <a:tr h="1415118">
                <a:tc>
                  <a:txBody>
                    <a:bodyPr/>
                    <a:lstStyle/>
                    <a:p>
                      <a:pPr algn="just">
                        <a:lnSpc>
                          <a:spcPct val="115000"/>
                        </a:lnSpc>
                        <a:spcAft>
                          <a:spcPts val="0"/>
                        </a:spcAft>
                      </a:pPr>
                      <a:r>
                        <a:rPr lang="vi-VN" sz="1300" dirty="0">
                          <a:effectLst/>
                          <a:latin typeface="+mj-lt"/>
                        </a:rPr>
                        <a:t>Đối với thuốc phóng xạ: Căn cứ tốc độ phân rã thuốc phóng xạ, nguồn cung ứng thuốc phóng xạ, chu kỳ nhập thuốc phóng xạ và lưu lượng người bệnh sử dụng thuốc phóng xạ thực tế tại cơ sở, cơ sở khám bệnh, chữa bệnh xác định tỷ lệ sử dụng thực tế bình quân của thuốc phóng xạ. Quỹ bảo hiểm y tế thanh toán chi phí thuốc phóng xạ theo đơn giá nhân (x) liều sử dụng bình quân chia (:) tỷ lệ sử dụng thực tế bình quân của thuốc phóng xạ;</a:t>
                      </a:r>
                      <a:endParaRPr lang="en-US" sz="1300" dirty="0">
                        <a:effectLst/>
                        <a:latin typeface="+mj-lt"/>
                        <a:ea typeface="Calibri" panose="020F0502020204030204" pitchFamily="34" charset="0"/>
                        <a:cs typeface="Times New Roman" panose="02020603050405020304" pitchFamily="18" charset="0"/>
                      </a:endParaRPr>
                    </a:p>
                  </a:txBody>
                  <a:tcPr marL="55946" marR="55946" marT="0" marB="0">
                    <a:solidFill>
                      <a:schemeClr val="bg2"/>
                    </a:solidFill>
                  </a:tcPr>
                </a:tc>
                <a:extLst>
                  <a:ext uri="{0D108BD9-81ED-4DB2-BD59-A6C34878D82A}">
                    <a16:rowId xmlns="" xmlns:a16="http://schemas.microsoft.com/office/drawing/2014/main" val="2578028890"/>
                  </a:ext>
                </a:extLst>
              </a:tr>
              <a:tr h="697873">
                <a:tc>
                  <a:txBody>
                    <a:bodyPr/>
                    <a:lstStyle/>
                    <a:p>
                      <a:pPr algn="just">
                        <a:lnSpc>
                          <a:spcPct val="115000"/>
                        </a:lnSpc>
                        <a:spcAft>
                          <a:spcPts val="0"/>
                        </a:spcAft>
                      </a:pPr>
                      <a:r>
                        <a:rPr lang="vi-VN" sz="1300" dirty="0">
                          <a:effectLst/>
                          <a:latin typeface="+mj-lt"/>
                        </a:rPr>
                        <a:t>Việc thống kê, tính toán chi phí sử dụng dịch vụ kỹ thuật có sử dụng thuốc phóng xạ và chất đánh dấu được quy định tại Phụ lục III ban hành kèm theo Thông tư này.</a:t>
                      </a:r>
                      <a:endParaRPr lang="en-US" sz="1300" dirty="0">
                        <a:effectLst/>
                        <a:latin typeface="+mj-lt"/>
                        <a:ea typeface="Calibri" panose="020F0502020204030204" pitchFamily="34" charset="0"/>
                        <a:cs typeface="Times New Roman" panose="02020603050405020304" pitchFamily="18" charset="0"/>
                      </a:endParaRPr>
                    </a:p>
                  </a:txBody>
                  <a:tcPr marL="55946" marR="55946" marT="0" marB="0">
                    <a:solidFill>
                      <a:schemeClr val="bg2"/>
                    </a:solidFill>
                  </a:tcPr>
                </a:tc>
                <a:extLst>
                  <a:ext uri="{0D108BD9-81ED-4DB2-BD59-A6C34878D82A}">
                    <a16:rowId xmlns="" xmlns:a16="http://schemas.microsoft.com/office/drawing/2014/main" val="4261458715"/>
                  </a:ext>
                </a:extLst>
              </a:tr>
            </a:tbl>
          </a:graphicData>
        </a:graphic>
      </p:graphicFrame>
      <p:sp>
        <p:nvSpPr>
          <p:cNvPr id="8" name="Rounded Rectangle 7"/>
          <p:cNvSpPr/>
          <p:nvPr/>
        </p:nvSpPr>
        <p:spPr>
          <a:xfrm>
            <a:off x="340242" y="2030816"/>
            <a:ext cx="5358883" cy="502132"/>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9" name="Rounded Rectangle 8"/>
          <p:cNvSpPr/>
          <p:nvPr/>
        </p:nvSpPr>
        <p:spPr>
          <a:xfrm>
            <a:off x="340242" y="3292949"/>
            <a:ext cx="5359172" cy="665018"/>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5" name="Picture 4"/>
          <p:cNvPicPr>
            <a:picLocks noChangeAspect="1"/>
          </p:cNvPicPr>
          <p:nvPr/>
        </p:nvPicPr>
        <p:blipFill>
          <a:blip r:embed="rId4"/>
          <a:stretch>
            <a:fillRect/>
          </a:stretch>
        </p:blipFill>
        <p:spPr>
          <a:xfrm>
            <a:off x="5803036" y="1174221"/>
            <a:ext cx="3270252" cy="2593996"/>
          </a:xfrm>
          <a:prstGeom prst="rect">
            <a:avLst/>
          </a:prstGeom>
        </p:spPr>
      </p:pic>
    </p:spTree>
    <p:extLst>
      <p:ext uri="{BB962C8B-B14F-4D97-AF65-F5344CB8AC3E}">
        <p14:creationId xmlns:p14="http://schemas.microsoft.com/office/powerpoint/2010/main" val="2273268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306375"/>
            <a:ext cx="7928264"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Quy</a:t>
            </a:r>
            <a:r>
              <a:rPr lang="en-US" sz="2600" dirty="0" smtClean="0">
                <a:solidFill>
                  <a:srgbClr val="FF0000"/>
                </a:solidFill>
              </a:rPr>
              <a:t> </a:t>
            </a:r>
            <a:r>
              <a:rPr lang="en-US" sz="2600" dirty="0" err="1" smtClean="0">
                <a:solidFill>
                  <a:srgbClr val="FF0000"/>
                </a:solidFill>
              </a:rPr>
              <a:t>định</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đối</a:t>
            </a:r>
            <a:r>
              <a:rPr lang="en-US" sz="2600" dirty="0" smtClean="0">
                <a:solidFill>
                  <a:srgbClr val="FF0000"/>
                </a:solidFill>
              </a:rPr>
              <a:t> </a:t>
            </a:r>
            <a:r>
              <a:rPr lang="en-US" sz="2600" dirty="0" err="1" smtClean="0">
                <a:solidFill>
                  <a:srgbClr val="FF0000"/>
                </a:solidFill>
              </a:rPr>
              <a:t>với</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thuốc</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sp>
        <p:nvSpPr>
          <p:cNvPr id="10" name="Rounded Rectangle 9"/>
          <p:cNvSpPr/>
          <p:nvPr/>
        </p:nvSpPr>
        <p:spPr>
          <a:xfrm>
            <a:off x="400050" y="1248054"/>
            <a:ext cx="4410941" cy="340238"/>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tx1"/>
                </a:solidFill>
                <a:latin typeface="Times New Roman" panose="02020603050405020304" pitchFamily="18" charset="0"/>
                <a:cs typeface="Times New Roman" panose="02020603050405020304" pitchFamily="18" charset="0"/>
              </a:rPr>
              <a:t>Các thuốc có ký hiệu dấu sao (*)</a:t>
            </a:r>
            <a:endParaRPr lang="en-US" sz="2000" b="1" dirty="0">
              <a:solidFill>
                <a:schemeClr val="tx1"/>
              </a:solidFill>
              <a:latin typeface="Times New Roman" pitchFamily="18" charset="0"/>
              <a:cs typeface="Times New Roman" pitchFamily="18" charset="0"/>
            </a:endParaRPr>
          </a:p>
        </p:txBody>
      </p:sp>
      <p:sp>
        <p:nvSpPr>
          <p:cNvPr id="12" name="Rounded Rectangle 11"/>
          <p:cNvSpPr/>
          <p:nvPr/>
        </p:nvSpPr>
        <p:spPr>
          <a:xfrm>
            <a:off x="400051" y="1815071"/>
            <a:ext cx="4494068" cy="2008784"/>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1600" dirty="0">
                <a:solidFill>
                  <a:schemeClr val="tx1"/>
                </a:solidFill>
                <a:latin typeface="+mj-lt"/>
              </a:rPr>
              <a:t>là thuốc phải được hội chẩn trước khi sử dụng, trừ trường hợp cấp cứu. Đối với thuốc kháng sinh có ký hiệu dấu sao (*), quỹ bảo hiểm y tế thanh toán khi thực hiện đúng quy trình hội chẩn khi kê đơn theo quy định về Hướng dẫn thực hiện quản lý sử dụng kháng sinh trong bệnh viện của Bộ Y tế.</a:t>
            </a:r>
            <a:endParaRPr lang="en-US" sz="1600" dirty="0">
              <a:solidFill>
                <a:schemeClr val="tx1"/>
              </a:solidFill>
              <a:latin typeface="+mj-lt"/>
              <a:cs typeface="Times New Roman" pitchFamily="18" charset="0"/>
            </a:endParaRPr>
          </a:p>
        </p:txBody>
      </p:sp>
      <p:graphicFrame>
        <p:nvGraphicFramePr>
          <p:cNvPr id="13" name="Table 12"/>
          <p:cNvGraphicFramePr>
            <a:graphicFrameLocks noGrp="1"/>
          </p:cNvGraphicFramePr>
          <p:nvPr>
            <p:extLst>
              <p:ext uri="{D42A27DB-BD31-4B8C-83A1-F6EECF244321}">
                <p14:modId xmlns:p14="http://schemas.microsoft.com/office/powerpoint/2010/main" val="3425953346"/>
              </p:ext>
            </p:extLst>
          </p:nvPr>
        </p:nvGraphicFramePr>
        <p:xfrm>
          <a:off x="4984196" y="914400"/>
          <a:ext cx="3736069" cy="4023360"/>
        </p:xfrm>
        <a:graphic>
          <a:graphicData uri="http://schemas.openxmlformats.org/drawingml/2006/table">
            <a:tbl>
              <a:tblPr/>
              <a:tblGrid>
                <a:gridCol w="284653">
                  <a:extLst>
                    <a:ext uri="{9D8B030D-6E8A-4147-A177-3AD203B41FA5}">
                      <a16:colId xmlns="" xmlns:a16="http://schemas.microsoft.com/office/drawing/2014/main" val="2843967121"/>
                    </a:ext>
                  </a:extLst>
                </a:gridCol>
                <a:gridCol w="925122">
                  <a:extLst>
                    <a:ext uri="{9D8B030D-6E8A-4147-A177-3AD203B41FA5}">
                      <a16:colId xmlns="" xmlns:a16="http://schemas.microsoft.com/office/drawing/2014/main" val="1748798063"/>
                    </a:ext>
                  </a:extLst>
                </a:gridCol>
                <a:gridCol w="2099315">
                  <a:extLst>
                    <a:ext uri="{9D8B030D-6E8A-4147-A177-3AD203B41FA5}">
                      <a16:colId xmlns="" xmlns:a16="http://schemas.microsoft.com/office/drawing/2014/main" val="801075736"/>
                    </a:ext>
                  </a:extLst>
                </a:gridCol>
                <a:gridCol w="426979">
                  <a:extLst>
                    <a:ext uri="{9D8B030D-6E8A-4147-A177-3AD203B41FA5}">
                      <a16:colId xmlns="" xmlns:a16="http://schemas.microsoft.com/office/drawing/2014/main" val="3609162848"/>
                    </a:ext>
                  </a:extLst>
                </a:gridCol>
              </a:tblGrid>
              <a:tr h="348916">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TT</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Hoạt chất</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Tên thuốc - Hàm lượng</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Đơn vị</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1867329651"/>
                  </a:ext>
                </a:extLst>
              </a:tr>
              <a:tr h="174458">
                <a:tc rowSpan="6">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1</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rowSpan="6">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Acid </a:t>
                      </a: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amin</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Aminoplasmal</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a:t>
                      </a: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B.Braun</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10% E; 500ml</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Chai</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2033649561"/>
                  </a:ext>
                </a:extLst>
              </a:tr>
              <a:tr h="174458">
                <a:tc vMerge="1">
                  <a:txBody>
                    <a:bodyPr/>
                    <a:lstStyle/>
                    <a:p>
                      <a:endParaRPr lang="en-US"/>
                    </a:p>
                  </a:txBody>
                  <a:tcPr/>
                </a:tc>
                <a:tc vMerge="1">
                  <a:txBody>
                    <a:bodyPr/>
                    <a:lstStyle/>
                    <a:p>
                      <a:endParaRPr lang="en-US"/>
                    </a:p>
                  </a:txBody>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Aminoplasmal</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a:t>
                      </a: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B.Braun</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5% E; 250ml</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Chai</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2810293760"/>
                  </a:ext>
                </a:extLst>
              </a:tr>
              <a:tr h="174458">
                <a:tc vMerge="1">
                  <a:txBody>
                    <a:bodyPr/>
                    <a:lstStyle/>
                    <a:p>
                      <a:endParaRPr lang="en-US"/>
                    </a:p>
                  </a:txBody>
                  <a:tcPr/>
                </a:tc>
                <a:tc vMerge="1">
                  <a:txBody>
                    <a:bodyPr/>
                    <a:lstStyle/>
                    <a:p>
                      <a:endParaRPr lang="en-US"/>
                    </a:p>
                  </a:txBody>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Amiparen</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 10; 10%; 200ml</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Chai</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578489635"/>
                  </a:ext>
                </a:extLst>
              </a:tr>
              <a:tr h="174458">
                <a:tc vMerge="1">
                  <a:txBody>
                    <a:bodyPr/>
                    <a:lstStyle/>
                    <a:p>
                      <a:endParaRPr lang="en-US"/>
                    </a:p>
                  </a:txBody>
                  <a:tcPr/>
                </a:tc>
                <a:tc vMerge="1">
                  <a:txBody>
                    <a:bodyPr/>
                    <a:lstStyle/>
                    <a:p>
                      <a:endParaRPr lang="en-US"/>
                    </a:p>
                  </a:txBody>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Morihepamin</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7,58%; 200ml</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Túi</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2721741346"/>
                  </a:ext>
                </a:extLst>
              </a:tr>
              <a:tr h="174458">
                <a:tc vMerge="1">
                  <a:txBody>
                    <a:bodyPr/>
                    <a:lstStyle/>
                    <a:p>
                      <a:endParaRPr lang="en-US"/>
                    </a:p>
                  </a:txBody>
                  <a:tcPr/>
                </a:tc>
                <a:tc vMerge="1">
                  <a:txBody>
                    <a:bodyPr/>
                    <a:lstStyle/>
                    <a:p>
                      <a:endParaRPr lang="en-US"/>
                    </a:p>
                  </a:txBody>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Nephrosteril</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7%; 250 ml</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Chai</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2056119657"/>
                  </a:ext>
                </a:extLst>
              </a:tr>
              <a:tr h="174458">
                <a:tc vMerge="1">
                  <a:txBody>
                    <a:bodyPr/>
                    <a:lstStyle/>
                    <a:p>
                      <a:endParaRPr lang="en-US"/>
                    </a:p>
                  </a:txBody>
                  <a:tcPr/>
                </a:tc>
                <a:tc vMerge="1">
                  <a:txBody>
                    <a:bodyPr/>
                    <a:lstStyle/>
                    <a:p>
                      <a:endParaRPr lang="en-US"/>
                    </a:p>
                  </a:txBody>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Aminosteril</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N </a:t>
                      </a: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Hepa</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8%; 250ml</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Chai</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644731648"/>
                  </a:ext>
                </a:extLst>
              </a:tr>
              <a:tr h="523374">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2</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Acid </a:t>
                      </a: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amin</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 glucose + </a:t>
                      </a: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điện</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a:t>
                      </a: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giải</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Nutriflex</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a:t>
                      </a: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peri</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1000ml</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Túi</a:t>
                      </a:r>
                      <a:endPar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endParaRP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3583487314"/>
                  </a:ext>
                </a:extLst>
              </a:tr>
              <a:tr h="348916">
                <a:tc rowSpan="2">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3</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rowSpan="2">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Acid </a:t>
                      </a: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amin</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 glucose + lipid (*)</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Nutriflex</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Lipid </a:t>
                      </a: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Peri</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40g + 80g + 50g; 1250ml</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Túi</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3600672022"/>
                  </a:ext>
                </a:extLst>
              </a:tr>
              <a:tr h="348916">
                <a:tc vMerge="1">
                  <a:txBody>
                    <a:bodyPr/>
                    <a:lstStyle/>
                    <a:p>
                      <a:endParaRPr lang="en-US"/>
                    </a:p>
                  </a:txBody>
                  <a:tcPr/>
                </a:tc>
                <a:tc vMerge="1">
                  <a:txBody>
                    <a:bodyPr/>
                    <a:lstStyle/>
                    <a:p>
                      <a:endParaRPr lang="en-US"/>
                    </a:p>
                  </a:txBody>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MG - Tan Inj 11,3% + 11% + 20%; 960ml</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Túi</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647184205"/>
                  </a:ext>
                </a:extLst>
              </a:tr>
              <a:tr h="348916">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4</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Imipenem + Cilastatin (*)</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Tienam</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500mg + 500mg</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Lọ</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614066727"/>
                  </a:ext>
                </a:extLst>
              </a:tr>
              <a:tr h="174458">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5</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smtClean="0">
                          <a:ln>
                            <a:noFill/>
                          </a:ln>
                          <a:solidFill>
                            <a:srgbClr val="202020"/>
                          </a:solidFill>
                          <a:effectLst/>
                          <a:latin typeface="Times New Roman" panose="02020603050405020304" pitchFamily="18" charset="0"/>
                          <a:cs typeface="Times New Roman" panose="02020603050405020304" pitchFamily="18" charset="0"/>
                        </a:rPr>
                        <a:t>Fosfomycin (*)</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Fosmicin</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for </a:t>
                      </a: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I.V.Use</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1g</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Lọ</a:t>
                      </a:r>
                      <a:endPar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endParaRP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3678691751"/>
                  </a:ext>
                </a:extLst>
              </a:tr>
              <a:tr h="174458">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6</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Linezolid*</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Cinezolid</a:t>
                      </a:r>
                      <a:r>
                        <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rPr>
                        <a:t> Injection 2mg/ml</a:t>
                      </a: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a:spcBef>
                          <a:spcPct val="20000"/>
                        </a:spcBef>
                        <a:buClr>
                          <a:schemeClr val="tx1"/>
                        </a:buClr>
                        <a:buFont typeface="Wingdings" panose="05000000000000000000" pitchFamily="2" charset="2"/>
                        <a:defRPr sz="2400" b="1">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2"/>
                        </a:buClr>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hlink"/>
                        </a:buCl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err="1" smtClean="0">
                          <a:ln>
                            <a:noFill/>
                          </a:ln>
                          <a:solidFill>
                            <a:srgbClr val="202020"/>
                          </a:solidFill>
                          <a:effectLst/>
                          <a:latin typeface="Times New Roman" panose="02020603050405020304" pitchFamily="18" charset="0"/>
                          <a:cs typeface="Times New Roman" panose="02020603050405020304" pitchFamily="18" charset="0"/>
                        </a:rPr>
                        <a:t>Túi</a:t>
                      </a:r>
                      <a:endParaRPr kumimoji="0" lang="en-US" altLang="en-US" sz="1200" b="0" i="0" u="none" strike="noStrike" cap="none" normalizeH="0" baseline="0" dirty="0" smtClean="0">
                        <a:ln>
                          <a:noFill/>
                        </a:ln>
                        <a:solidFill>
                          <a:srgbClr val="202020"/>
                        </a:solidFill>
                        <a:effectLst/>
                        <a:latin typeface="Times New Roman" panose="02020603050405020304" pitchFamily="18" charset="0"/>
                        <a:cs typeface="Times New Roman" panose="02020603050405020304" pitchFamily="18" charset="0"/>
                      </a:endParaRPr>
                    </a:p>
                  </a:txBody>
                  <a:tcPr marL="58095" marR="5809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 xmlns:a16="http://schemas.microsoft.com/office/drawing/2014/main" val="997350938"/>
                  </a:ext>
                </a:extLst>
              </a:tr>
            </a:tbl>
          </a:graphicData>
        </a:graphic>
      </p:graphicFrame>
    </p:spTree>
    <p:extLst>
      <p:ext uri="{BB962C8B-B14F-4D97-AF65-F5344CB8AC3E}">
        <p14:creationId xmlns:p14="http://schemas.microsoft.com/office/powerpoint/2010/main" val="4893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200" name="Google Shape;200;p24"/>
          <p:cNvSpPr txBox="1">
            <a:spLocks noGrp="1"/>
          </p:cNvSpPr>
          <p:nvPr>
            <p:ph type="sldNum" idx="12"/>
          </p:nvPr>
        </p:nvSpPr>
        <p:spPr>
          <a:xfrm>
            <a:off x="8603825" y="4730500"/>
            <a:ext cx="349200" cy="2799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solidFill>
                  <a:schemeClr val="lt1"/>
                </a:solidFill>
              </a:rPr>
              <a:t>16</a:t>
            </a:fld>
            <a:endParaRPr>
              <a:solidFill>
                <a:schemeClr val="lt1"/>
              </a:solidFill>
            </a:endParaRPr>
          </a:p>
        </p:txBody>
      </p:sp>
      <p:pic>
        <p:nvPicPr>
          <p:cNvPr id="4"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Google Shape;124;p16"/>
          <p:cNvSpPr txBox="1">
            <a:spLocks/>
          </p:cNvSpPr>
          <p:nvPr/>
        </p:nvSpPr>
        <p:spPr>
          <a:xfrm>
            <a:off x="1143000" y="214050"/>
            <a:ext cx="7730836" cy="714900"/>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1pPr>
            <a:lvl2pPr marR="0" lvl="1"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2pPr>
            <a:lvl3pPr marR="0" lvl="2"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3pPr>
            <a:lvl4pPr marR="0" lvl="3"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4pPr>
            <a:lvl5pPr marR="0" lvl="4"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5pPr>
            <a:lvl6pPr marR="0" lvl="5"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6pPr>
            <a:lvl7pPr marR="0" lvl="6"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7pPr>
            <a:lvl8pPr marR="0" lvl="7"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8pPr>
            <a:lvl9pPr marR="0" lvl="8"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9pPr>
          </a:lstStyle>
          <a:p>
            <a:pPr algn="just"/>
            <a:r>
              <a:rPr lang="en-US" sz="2400" dirty="0" smtClean="0">
                <a:solidFill>
                  <a:srgbClr val="FF0000"/>
                </a:solidFill>
              </a:rPr>
              <a:t>HƯỚNG DẪN QUẢN LÝ SỬ DỤNG KHÁNG SINH THEO QUYẾT ĐỊNH SỐ 5631/QĐ-BYT NGÀY 31/12/2020</a:t>
            </a:r>
            <a:endParaRPr lang="en-US" sz="2400" dirty="0">
              <a:solidFill>
                <a:srgbClr val="FF0000"/>
              </a:solidFill>
            </a:endParaRPr>
          </a:p>
        </p:txBody>
      </p:sp>
      <p:pic>
        <p:nvPicPr>
          <p:cNvPr id="6" name="Picture 2" descr="http://www.bvdhydcantho.com/Images/Baiviet/2021%20-%20H%C6%B0%E1%BB%9Bng%20d%E1%BA%ABn%20qu%E1%BA%A3n%20l%C3%BD%20s%E1%BB%AD%20d%E1%BB%A5ng%20kh%C3%A1ng%20sinh_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116176" y="1130596"/>
            <a:ext cx="6772997" cy="3398257"/>
          </a:xfrm>
          <a:prstGeom prst="rect">
            <a:avLst/>
          </a:prstGeom>
          <a:noFill/>
        </p:spPr>
      </p:pic>
      <p:sp>
        <p:nvSpPr>
          <p:cNvPr id="7" name="Rectangle 6"/>
          <p:cNvSpPr/>
          <p:nvPr/>
        </p:nvSpPr>
        <p:spPr>
          <a:xfrm>
            <a:off x="7015892" y="1130596"/>
            <a:ext cx="1808018" cy="3477875"/>
          </a:xfrm>
          <a:prstGeom prst="rect">
            <a:avLst/>
          </a:prstGeom>
          <a:solidFill>
            <a:schemeClr val="accent6">
              <a:lumMod val="20000"/>
              <a:lumOff val="80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defRPr/>
            </a:pPr>
            <a:r>
              <a:rPr lang="vi-VN" dirty="0">
                <a:solidFill>
                  <a:srgbClr val="000080"/>
                </a:solidFill>
                <a:latin typeface="Verdana" panose="020B0604030504040204" pitchFamily="34" charset="0"/>
              </a:rPr>
              <a:t> </a:t>
            </a:r>
            <a:r>
              <a:rPr lang="vi-VN" sz="2200" dirty="0">
                <a:solidFill>
                  <a:srgbClr val="FF0000"/>
                </a:solidFill>
                <a:latin typeface="+mj-lt"/>
              </a:rPr>
              <a:t>Các danh mục thuốc và tài liệu hướng dẫn sử dụng cần xây dựng để làm cơ sở quản lý sử dụng kháng sinh tại bệnh </a:t>
            </a:r>
            <a:r>
              <a:rPr lang="vi-VN" sz="2200" dirty="0" smtClean="0">
                <a:solidFill>
                  <a:srgbClr val="FF0000"/>
                </a:solidFill>
                <a:latin typeface="+mj-lt"/>
              </a:rPr>
              <a:t>viện</a:t>
            </a:r>
            <a:endParaRPr lang="en-US" sz="2200" dirty="0">
              <a:solidFill>
                <a:srgbClr val="FF0000"/>
              </a:solidFill>
              <a:latin typeface="+mj-lt"/>
            </a:endParaRPr>
          </a:p>
        </p:txBody>
      </p:sp>
    </p:spTree>
    <p:extLst>
      <p:ext uri="{BB962C8B-B14F-4D97-AF65-F5344CB8AC3E}">
        <p14:creationId xmlns:p14="http://schemas.microsoft.com/office/powerpoint/2010/main" val="33523276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214050"/>
            <a:ext cx="7730836" cy="714900"/>
          </a:xfrm>
          <a:prstGeom prst="rect">
            <a:avLst/>
          </a:prstGeom>
        </p:spPr>
        <p:txBody>
          <a:bodyPr spcFirstLastPara="1" wrap="square" lIns="0" tIns="0" rIns="0" bIns="0" anchor="ctr" anchorCtr="0">
            <a:noAutofit/>
          </a:bodyPr>
          <a:lstStyle/>
          <a:p>
            <a:pPr lvl="0" algn="just"/>
            <a:r>
              <a:rPr lang="en-US" sz="2400" dirty="0" smtClean="0">
                <a:solidFill>
                  <a:srgbClr val="FF0000"/>
                </a:solidFill>
              </a:rPr>
              <a:t>CÁC KHÁNG SINH QUẢN LÝ ĐẶC BIỆT</a:t>
            </a:r>
            <a:endParaRPr sz="2400" dirty="0">
              <a:solidFill>
                <a:srgbClr val="FF0000"/>
              </a:solidFill>
            </a:endParaRPr>
          </a:p>
        </p:txBody>
      </p:sp>
      <p:sp>
        <p:nvSpPr>
          <p:cNvPr id="127" name="Google Shape;127;p16"/>
          <p:cNvSpPr txBox="1">
            <a:spLocks noGrp="1"/>
          </p:cNvSpPr>
          <p:nvPr>
            <p:ph type="sldNum" idx="12"/>
          </p:nvPr>
        </p:nvSpPr>
        <p:spPr>
          <a:xfrm>
            <a:off x="8603825" y="4730500"/>
            <a:ext cx="349200" cy="2799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17</a:t>
            </a:fld>
            <a:endParaRPr/>
          </a:p>
        </p:txBody>
      </p:sp>
      <p:sp>
        <p:nvSpPr>
          <p:cNvPr id="128" name="Google Shape;128;p16"/>
          <p:cNvSpPr/>
          <p:nvPr/>
        </p:nvSpPr>
        <p:spPr>
          <a:xfrm>
            <a:off x="7664350" y="306375"/>
            <a:ext cx="1737000" cy="1737000"/>
          </a:xfrm>
          <a:prstGeom prst="chord">
            <a:avLst>
              <a:gd name="adj1" fmla="val 2700000"/>
              <a:gd name="adj2" fmla="val 18900274"/>
            </a:avLst>
          </a:prstGeom>
          <a:solidFill>
            <a:srgbClr val="00E1FF">
              <a:alpha val="22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ontent Placeholder 2"/>
          <p:cNvSpPr txBox="1">
            <a:spLocks/>
          </p:cNvSpPr>
          <p:nvPr/>
        </p:nvSpPr>
        <p:spPr>
          <a:xfrm>
            <a:off x="337856" y="1021275"/>
            <a:ext cx="8515350" cy="38312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defRPr/>
            </a:pPr>
            <a:r>
              <a:rPr lang="vi-VN" sz="2000" b="1" u="sng" dirty="0" smtClean="0">
                <a:latin typeface="Times New Roman" panose="02020603050405020304" pitchFamily="18" charset="0"/>
                <a:cs typeface="Times New Roman" panose="02020603050405020304" pitchFamily="18" charset="0"/>
              </a:rPr>
              <a:t>Nhóm 1</a:t>
            </a:r>
            <a:r>
              <a:rPr lang="vi-VN" sz="2000" b="1" dirty="0" smtClean="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kháng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sinh</a:t>
            </a:r>
            <a:r>
              <a:rPr lang="en-US"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ưu tiên quản lý sử dụng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tại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bệnh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viện</a:t>
            </a:r>
            <a:r>
              <a:rPr lang="en-US" sz="2000" dirty="0" smtClean="0">
                <a:latin typeface="Times New Roman" panose="02020603050405020304" pitchFamily="18" charset="0"/>
                <a:cs typeface="Times New Roman" panose="02020603050405020304" pitchFamily="18" charset="0"/>
              </a:rPr>
              <a:t>)</a:t>
            </a:r>
            <a:r>
              <a:rPr lang="vi-VN" sz="2000" dirty="0" smtClean="0">
                <a:latin typeface="Times New Roman" panose="02020603050405020304" pitchFamily="18" charset="0"/>
                <a:cs typeface="Times New Roman" panose="02020603050405020304" pitchFamily="18" charset="0"/>
              </a:rPr>
              <a:t>: gồm các kháng sinh là lựa chọn cuối cùng trong điều trị nhiễm trùng đã thất bại hoặc kém đáp ứng với các thuốc ưu tiên lựa chọn. Điều kiện chỉ định và lưu ý:</a:t>
            </a:r>
            <a:endParaRPr lang="en-US" sz="2000" dirty="0" smtClean="0">
              <a:latin typeface="Times New Roman" panose="02020603050405020304" pitchFamily="18" charset="0"/>
              <a:cs typeface="Times New Roman" panose="02020603050405020304" pitchFamily="18" charset="0"/>
            </a:endParaRPr>
          </a:p>
          <a:p>
            <a:pPr algn="just">
              <a:buFont typeface="Arial" panose="020B0604020202020204" pitchFamily="34" charset="0"/>
              <a:buNone/>
              <a:defRPr/>
            </a:pPr>
            <a:r>
              <a:rPr lang="en-US" sz="2000" dirty="0" smtClean="0">
                <a:latin typeface="Times New Roman" panose="02020603050405020304" pitchFamily="18" charset="0"/>
                <a:cs typeface="Times New Roman" panose="02020603050405020304" pitchFamily="18" charset="0"/>
              </a:rPr>
              <a:t>	- </a:t>
            </a:r>
            <a:r>
              <a:rPr lang="vi-VN" sz="2000" dirty="0" smtClean="0">
                <a:latin typeface="Times New Roman" panose="02020603050405020304" pitchFamily="18" charset="0"/>
                <a:cs typeface="Times New Roman" panose="02020603050405020304" pitchFamily="18" charset="0"/>
              </a:rPr>
              <a:t>Có bằng chứng nhiễm trùng nặng do vi sinh vật (VSV) đa kháng;</a:t>
            </a:r>
            <a:endParaRPr lang="en-US" sz="2000" dirty="0" smtClean="0">
              <a:latin typeface="Times New Roman" panose="02020603050405020304" pitchFamily="18" charset="0"/>
              <a:cs typeface="Times New Roman" panose="02020603050405020304" pitchFamily="18" charset="0"/>
            </a:endParaRPr>
          </a:p>
          <a:p>
            <a:pPr algn="just">
              <a:buFont typeface="Arial" panose="020B0604020202020204" pitchFamily="34" charset="0"/>
              <a:buNone/>
              <a:defRPr/>
            </a:pPr>
            <a:r>
              <a:rPr lang="en-US"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 Nguy cơ đề kháng cao nếu dùng rộng rãi;</a:t>
            </a:r>
            <a:endParaRPr lang="en-US" sz="2000" dirty="0" smtClean="0">
              <a:latin typeface="Times New Roman" panose="02020603050405020304" pitchFamily="18" charset="0"/>
              <a:cs typeface="Times New Roman" panose="02020603050405020304" pitchFamily="18" charset="0"/>
            </a:endParaRPr>
          </a:p>
          <a:p>
            <a:pPr algn="just">
              <a:buFont typeface="Arial" panose="020B0604020202020204" pitchFamily="34" charset="0"/>
              <a:buNone/>
              <a:defRPr/>
            </a:pPr>
            <a:r>
              <a:rPr lang="en-US"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 Cần giám sát nồng độ thuốc hoặc giám sát chặt chẽ ADR và độc tính trên lâm sàng.</a:t>
            </a:r>
            <a:endParaRPr lang="en-US" sz="2000" dirty="0">
              <a:latin typeface="Times New Roman" panose="02020603050405020304" pitchFamily="18" charset="0"/>
              <a:cs typeface="Times New Roman" panose="02020603050405020304" pitchFamily="18" charset="0"/>
            </a:endParaRPr>
          </a:p>
          <a:p>
            <a:pPr algn="just">
              <a:buFont typeface="Arial" panose="020B0604020202020204" pitchFamily="34" charset="0"/>
              <a:buNone/>
              <a:defRPr/>
            </a:pPr>
            <a:r>
              <a:rPr lang="vi-VN" sz="2000" b="1" u="sng" dirty="0" smtClean="0">
                <a:latin typeface="Times New Roman" panose="02020603050405020304" pitchFamily="18" charset="0"/>
                <a:cs typeface="Times New Roman" panose="02020603050405020304" pitchFamily="18" charset="0"/>
              </a:rPr>
              <a:t>Nhóm 2</a:t>
            </a:r>
            <a:r>
              <a:rPr lang="en-US" sz="2000" b="1" dirty="0" smtClean="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a:t>
            </a:r>
            <a:r>
              <a:rPr lang="vi-VN" sz="2000" dirty="0" smtClean="0">
                <a:latin typeface="Times New Roman" panose="02020603050405020304" pitchFamily="18" charset="0"/>
                <a:cs typeface="Times New Roman" panose="02020603050405020304" pitchFamily="18" charset="0"/>
              </a:rPr>
              <a:t>Kháng sinh cần theo </a:t>
            </a:r>
            <a:r>
              <a:rPr lang="en-US" sz="2000" dirty="0" err="1" smtClean="0">
                <a:latin typeface="Times New Roman" panose="02020603050405020304" pitchFamily="18" charset="0"/>
                <a:cs typeface="Times New Roman" panose="02020603050405020304" pitchFamily="18" charset="0"/>
              </a:rPr>
              <a:t>dõi</a:t>
            </a:r>
            <a:r>
              <a:rPr lang="vi-VN" sz="2000" dirty="0" smtClean="0">
                <a:latin typeface="Times New Roman" panose="02020603050405020304" pitchFamily="18" charset="0"/>
                <a:cs typeface="Times New Roman" panose="02020603050405020304" pitchFamily="18" charset="0"/>
              </a:rPr>
              <a:t>, giám sát sử dụng</a:t>
            </a:r>
            <a:r>
              <a:rPr lang="en-US" sz="2000" dirty="0" smtClean="0">
                <a:latin typeface="Times New Roman" panose="02020603050405020304" pitchFamily="18" charset="0"/>
                <a:cs typeface="Times New Roman" panose="02020603050405020304" pitchFamily="18" charset="0"/>
              </a:rPr>
              <a:t>):</a:t>
            </a:r>
            <a:r>
              <a:rPr lang="vi-VN" sz="2000" dirty="0" smtClean="0">
                <a:latin typeface="Times New Roman" panose="02020603050405020304" pitchFamily="18" charset="0"/>
                <a:cs typeface="Times New Roman" panose="02020603050405020304" pitchFamily="18" charset="0"/>
              </a:rPr>
              <a:t> là kháng sinh được khuyến khích thực hiện chương trình giám sát sử dụng tại bệnh viện bao gồm giám sát tiêu thụ kháng sinh, giám sát tỷ lệ đề kháng của vi khuẩn với kháng sinh, thực hiện các nghiên cứu đánh giá sử dụng thuốc để có can thiệp phù hợp tùy theo điều kiện của bệnh viện.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98346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214050"/>
            <a:ext cx="7730836" cy="714900"/>
          </a:xfrm>
          <a:prstGeom prst="rect">
            <a:avLst/>
          </a:prstGeom>
        </p:spPr>
        <p:txBody>
          <a:bodyPr spcFirstLastPara="1" wrap="square" lIns="0" tIns="0" rIns="0" bIns="0" anchor="ctr" anchorCtr="0">
            <a:noAutofit/>
          </a:bodyPr>
          <a:lstStyle/>
          <a:p>
            <a:pPr lvl="0" algn="just"/>
            <a:r>
              <a:rPr lang="en-US" sz="2400" dirty="0" smtClean="0">
                <a:solidFill>
                  <a:srgbClr val="FF0000"/>
                </a:solidFill>
              </a:rPr>
              <a:t>CÁC KHÁNG SINH QUẢN LÝ ĐẶC BIỆT</a:t>
            </a:r>
            <a:endParaRPr sz="2400" dirty="0">
              <a:solidFill>
                <a:srgbClr val="FF0000"/>
              </a:solidFill>
            </a:endParaRPr>
          </a:p>
        </p:txBody>
      </p:sp>
      <p:sp>
        <p:nvSpPr>
          <p:cNvPr id="127" name="Google Shape;127;p16"/>
          <p:cNvSpPr txBox="1">
            <a:spLocks noGrp="1"/>
          </p:cNvSpPr>
          <p:nvPr>
            <p:ph type="sldNum" idx="12"/>
          </p:nvPr>
        </p:nvSpPr>
        <p:spPr>
          <a:xfrm>
            <a:off x="8603825" y="4730500"/>
            <a:ext cx="349200" cy="2799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18</a:t>
            </a:fld>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stretch>
            <a:fillRect/>
          </a:stretch>
        </p:blipFill>
        <p:spPr>
          <a:xfrm>
            <a:off x="343922" y="1433618"/>
            <a:ext cx="3817972" cy="2785091"/>
          </a:xfrm>
          <a:prstGeom prst="rect">
            <a:avLst/>
          </a:prstGeom>
        </p:spPr>
      </p:pic>
      <p:sp>
        <p:nvSpPr>
          <p:cNvPr id="9" name="Rounded Rectangle 8"/>
          <p:cNvSpPr/>
          <p:nvPr/>
        </p:nvSpPr>
        <p:spPr>
          <a:xfrm>
            <a:off x="7751621" y="1692955"/>
            <a:ext cx="1307361" cy="2008784"/>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err="1" smtClean="0">
                <a:solidFill>
                  <a:schemeClr val="tx1"/>
                </a:solidFill>
                <a:latin typeface="+mj-lt"/>
              </a:rPr>
              <a:t>Lưu</a:t>
            </a:r>
            <a:r>
              <a:rPr lang="en-US" sz="1600" dirty="0" smtClean="0">
                <a:solidFill>
                  <a:schemeClr val="tx1"/>
                </a:solidFill>
                <a:latin typeface="+mj-lt"/>
              </a:rPr>
              <a:t> ý: </a:t>
            </a:r>
            <a:r>
              <a:rPr lang="en-US" sz="1600" dirty="0" err="1" smtClean="0">
                <a:solidFill>
                  <a:schemeClr val="tx1"/>
                </a:solidFill>
                <a:latin typeface="+mj-lt"/>
              </a:rPr>
              <a:t>bao</a:t>
            </a:r>
            <a:r>
              <a:rPr lang="en-US" sz="1600" dirty="0" smtClean="0">
                <a:solidFill>
                  <a:schemeClr val="tx1"/>
                </a:solidFill>
                <a:latin typeface="+mj-lt"/>
              </a:rPr>
              <a:t> </a:t>
            </a:r>
            <a:r>
              <a:rPr lang="en-US" sz="1600" dirty="0" err="1" smtClean="0">
                <a:solidFill>
                  <a:schemeClr val="tx1"/>
                </a:solidFill>
                <a:latin typeface="+mj-lt"/>
              </a:rPr>
              <a:t>gồm</a:t>
            </a:r>
            <a:r>
              <a:rPr lang="en-US" sz="1600" dirty="0" smtClean="0">
                <a:solidFill>
                  <a:schemeClr val="tx1"/>
                </a:solidFill>
                <a:latin typeface="+mj-lt"/>
              </a:rPr>
              <a:t> </a:t>
            </a:r>
            <a:r>
              <a:rPr lang="en-US" sz="1600" dirty="0" err="1" smtClean="0">
                <a:solidFill>
                  <a:schemeClr val="tx1"/>
                </a:solidFill>
                <a:latin typeface="+mj-lt"/>
              </a:rPr>
              <a:t>cả</a:t>
            </a:r>
            <a:r>
              <a:rPr lang="en-US" sz="1600" dirty="0" smtClean="0">
                <a:solidFill>
                  <a:schemeClr val="tx1"/>
                </a:solidFill>
                <a:latin typeface="+mj-lt"/>
              </a:rPr>
              <a:t> </a:t>
            </a:r>
            <a:r>
              <a:rPr lang="en-US" sz="1600" dirty="0" err="1" smtClean="0">
                <a:solidFill>
                  <a:schemeClr val="tx1"/>
                </a:solidFill>
                <a:latin typeface="+mj-lt"/>
              </a:rPr>
              <a:t>kháng</a:t>
            </a:r>
            <a:r>
              <a:rPr lang="en-US" sz="1600" dirty="0" smtClean="0">
                <a:solidFill>
                  <a:schemeClr val="tx1"/>
                </a:solidFill>
                <a:latin typeface="+mj-lt"/>
              </a:rPr>
              <a:t> </a:t>
            </a:r>
            <a:r>
              <a:rPr lang="en-US" sz="1600" dirty="0" err="1" smtClean="0">
                <a:solidFill>
                  <a:schemeClr val="tx1"/>
                </a:solidFill>
                <a:latin typeface="+mj-lt"/>
              </a:rPr>
              <a:t>sinh</a:t>
            </a:r>
            <a:r>
              <a:rPr lang="en-US" sz="1600" dirty="0" smtClean="0">
                <a:solidFill>
                  <a:schemeClr val="tx1"/>
                </a:solidFill>
                <a:latin typeface="+mj-lt"/>
              </a:rPr>
              <a:t> </a:t>
            </a:r>
            <a:r>
              <a:rPr lang="en-US" sz="1600" dirty="0" err="1" smtClean="0">
                <a:solidFill>
                  <a:schemeClr val="tx1"/>
                </a:solidFill>
                <a:latin typeface="+mj-lt"/>
              </a:rPr>
              <a:t>Nhóm</a:t>
            </a:r>
            <a:r>
              <a:rPr lang="en-US" sz="1600" dirty="0" smtClean="0">
                <a:solidFill>
                  <a:schemeClr val="tx1"/>
                </a:solidFill>
                <a:latin typeface="+mj-lt"/>
              </a:rPr>
              <a:t> 1 </a:t>
            </a:r>
            <a:r>
              <a:rPr lang="en-US" sz="1600" dirty="0" err="1" smtClean="0">
                <a:solidFill>
                  <a:schemeClr val="tx1"/>
                </a:solidFill>
                <a:latin typeface="+mj-lt"/>
              </a:rPr>
              <a:t>và</a:t>
            </a:r>
            <a:r>
              <a:rPr lang="en-US" sz="1600" dirty="0" smtClean="0">
                <a:solidFill>
                  <a:schemeClr val="tx1"/>
                </a:solidFill>
                <a:latin typeface="+mj-lt"/>
              </a:rPr>
              <a:t> </a:t>
            </a:r>
            <a:r>
              <a:rPr lang="en-US" sz="1600" dirty="0" err="1" smtClean="0">
                <a:solidFill>
                  <a:schemeClr val="tx1"/>
                </a:solidFill>
                <a:latin typeface="+mj-lt"/>
              </a:rPr>
              <a:t>nhóm</a:t>
            </a:r>
            <a:r>
              <a:rPr lang="en-US" sz="1600" dirty="0" smtClean="0">
                <a:solidFill>
                  <a:schemeClr val="tx1"/>
                </a:solidFill>
                <a:latin typeface="+mj-lt"/>
              </a:rPr>
              <a:t> 2 </a:t>
            </a:r>
            <a:endParaRPr lang="en-US" sz="1600" dirty="0">
              <a:solidFill>
                <a:schemeClr val="tx1"/>
              </a:solidFill>
              <a:latin typeface="+mj-lt"/>
              <a:cs typeface="Times New Roman" pitchFamily="18" charset="0"/>
            </a:endParaRP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0370" y="1536962"/>
            <a:ext cx="3548514" cy="2766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98711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pic>
        <p:nvPicPr>
          <p:cNvPr id="4"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Google Shape;124;p16"/>
          <p:cNvSpPr txBox="1">
            <a:spLocks/>
          </p:cNvSpPr>
          <p:nvPr/>
        </p:nvSpPr>
        <p:spPr>
          <a:xfrm>
            <a:off x="1255848" y="306375"/>
            <a:ext cx="6797108" cy="714900"/>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1pPr>
            <a:lvl2pPr marR="0" lvl="1"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2pPr>
            <a:lvl3pPr marR="0" lvl="2"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3pPr>
            <a:lvl4pPr marR="0" lvl="3"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4pPr>
            <a:lvl5pPr marR="0" lvl="4"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5pPr>
            <a:lvl6pPr marR="0" lvl="5"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6pPr>
            <a:lvl7pPr marR="0" lvl="6"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7pPr>
            <a:lvl8pPr marR="0" lvl="7"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8pPr>
            <a:lvl9pPr marR="0" lvl="8"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9pPr>
          </a:lstStyle>
          <a:p>
            <a:pPr algn="just"/>
            <a:r>
              <a:rPr lang="en-US" sz="2600" dirty="0" smtClean="0">
                <a:solidFill>
                  <a:srgbClr val="FF0000"/>
                </a:solidFill>
              </a:rPr>
              <a:t>MẪU PHIẾU YÊU CẦU SỬ DỤNG KHÁNG SINH CẦN ƯU TIÊN QUẢN LÝ</a:t>
            </a:r>
            <a:endParaRPr lang="en-US" sz="2600" dirty="0">
              <a:solidFill>
                <a:srgbClr val="FF0000"/>
              </a:solidFill>
            </a:endParaRPr>
          </a:p>
        </p:txBody>
      </p:sp>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925" y="1088708"/>
            <a:ext cx="2764817" cy="3405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5"/>
          <a:stretch>
            <a:fillRect/>
          </a:stretch>
        </p:blipFill>
        <p:spPr>
          <a:xfrm>
            <a:off x="3294667" y="1088708"/>
            <a:ext cx="2966190" cy="3255818"/>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38116197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306375"/>
            <a:ext cx="7928264"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Quyết</a:t>
            </a:r>
            <a:r>
              <a:rPr lang="en-US" sz="2600" dirty="0" smtClean="0">
                <a:solidFill>
                  <a:srgbClr val="FF0000"/>
                </a:solidFill>
              </a:rPr>
              <a:t> </a:t>
            </a:r>
            <a:r>
              <a:rPr lang="en-US" sz="2600" dirty="0" err="1" smtClean="0">
                <a:solidFill>
                  <a:srgbClr val="FF0000"/>
                </a:solidFill>
              </a:rPr>
              <a:t>định</a:t>
            </a:r>
            <a:r>
              <a:rPr lang="en-US" sz="2600" dirty="0" smtClean="0">
                <a:solidFill>
                  <a:srgbClr val="FF0000"/>
                </a:solidFill>
              </a:rPr>
              <a:t> 130/QĐ-BYT </a:t>
            </a:r>
            <a:r>
              <a:rPr lang="en-US" sz="2600" dirty="0" err="1" smtClean="0">
                <a:solidFill>
                  <a:srgbClr val="FF0000"/>
                </a:solidFill>
              </a:rPr>
              <a:t>ngày</a:t>
            </a:r>
            <a:r>
              <a:rPr lang="en-US" sz="2600" dirty="0" smtClean="0">
                <a:solidFill>
                  <a:srgbClr val="FF0000"/>
                </a:solidFill>
              </a:rPr>
              <a:t> 18/01/2023</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571500" y="958318"/>
            <a:ext cx="76061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vi-VN" b="1" dirty="0"/>
              <a:t>QUY ĐỊNH CHUẨN VÀ ĐỊNH DẠNG DỮ LIỆU ĐẦU RA PHỤC VỤ VIỆC QUẢN LÝ, GIÁM ĐỊNH, THANH TOÁN CHI PHÍ KHÁM BỆNH, CHỮA BỆNH VÀ GIẢI QUYẾT CÁC CHẾ ĐỘ LIÊN QUAN</a:t>
            </a:r>
            <a:endParaRPr lang="en-US" altLang="en-US" sz="2400" b="1" dirty="0">
              <a:solidFill>
                <a:srgbClr val="FF0000"/>
              </a:solidFill>
              <a:ea typeface="Tiffany"/>
              <a:cs typeface="Times New Roman" panose="02020603050405020304" pitchFamily="18" charset="0"/>
            </a:endParaRPr>
          </a:p>
        </p:txBody>
      </p:sp>
      <p:pic>
        <p:nvPicPr>
          <p:cNvPr id="2" name="Picture 1"/>
          <p:cNvPicPr>
            <a:picLocks noChangeAspect="1"/>
          </p:cNvPicPr>
          <p:nvPr/>
        </p:nvPicPr>
        <p:blipFill>
          <a:blip r:embed="rId4"/>
          <a:stretch>
            <a:fillRect/>
          </a:stretch>
        </p:blipFill>
        <p:spPr>
          <a:xfrm>
            <a:off x="322118" y="2007715"/>
            <a:ext cx="4007507" cy="2693843"/>
          </a:xfrm>
          <a:prstGeom prst="rect">
            <a:avLst/>
          </a:prstGeom>
        </p:spPr>
      </p:pic>
      <p:pic>
        <p:nvPicPr>
          <p:cNvPr id="3" name="Picture 2"/>
          <p:cNvPicPr>
            <a:picLocks noChangeAspect="1"/>
          </p:cNvPicPr>
          <p:nvPr/>
        </p:nvPicPr>
        <p:blipFill>
          <a:blip r:embed="rId5"/>
          <a:stretch>
            <a:fillRect/>
          </a:stretch>
        </p:blipFill>
        <p:spPr>
          <a:xfrm>
            <a:off x="4414685" y="2007715"/>
            <a:ext cx="4472169" cy="1946564"/>
          </a:xfrm>
          <a:prstGeom prst="rect">
            <a:avLst/>
          </a:prstGeom>
        </p:spPr>
      </p:pic>
    </p:spTree>
    <p:extLst>
      <p:ext uri="{BB962C8B-B14F-4D97-AF65-F5344CB8AC3E}">
        <p14:creationId xmlns:p14="http://schemas.microsoft.com/office/powerpoint/2010/main" val="934755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306375"/>
            <a:ext cx="7928264"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Quyết</a:t>
            </a:r>
            <a:r>
              <a:rPr lang="en-US" sz="2600" dirty="0" smtClean="0">
                <a:solidFill>
                  <a:srgbClr val="FF0000"/>
                </a:solidFill>
              </a:rPr>
              <a:t> </a:t>
            </a:r>
            <a:r>
              <a:rPr lang="en-US" sz="2600" dirty="0" err="1" smtClean="0">
                <a:solidFill>
                  <a:srgbClr val="FF0000"/>
                </a:solidFill>
              </a:rPr>
              <a:t>định</a:t>
            </a:r>
            <a:r>
              <a:rPr lang="en-US" sz="2600" dirty="0" smtClean="0">
                <a:solidFill>
                  <a:srgbClr val="FF0000"/>
                </a:solidFill>
              </a:rPr>
              <a:t> 130/QĐ-BYT </a:t>
            </a:r>
            <a:r>
              <a:rPr lang="en-US" sz="2600" dirty="0" err="1" smtClean="0">
                <a:solidFill>
                  <a:srgbClr val="FF0000"/>
                </a:solidFill>
              </a:rPr>
              <a:t>ngày</a:t>
            </a:r>
            <a:r>
              <a:rPr lang="en-US" sz="2600" dirty="0" smtClean="0">
                <a:solidFill>
                  <a:srgbClr val="FF0000"/>
                </a:solidFill>
              </a:rPr>
              <a:t> 18/01/2023</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571500" y="958318"/>
            <a:ext cx="76061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vi-VN" b="1" dirty="0"/>
              <a:t>QUY ĐỊNH CHUẨN VÀ ĐỊNH DẠNG DỮ LIỆU ĐẦU RA PHỤC VỤ VIỆC QUẢN LÝ, GIÁM ĐỊNH, THANH TOÁN CHI PHÍ KHÁM BỆNH, CHỮA BỆNH VÀ GIẢI QUYẾT CÁC CHẾ ĐỘ LIÊN QUAN</a:t>
            </a:r>
            <a:endParaRPr lang="en-US" altLang="en-US" sz="2400" b="1" dirty="0">
              <a:solidFill>
                <a:srgbClr val="FF0000"/>
              </a:solidFill>
              <a:ea typeface="Tiffany"/>
              <a:cs typeface="Times New Roman" panose="02020603050405020304" pitchFamily="18" charset="0"/>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5814" y="1769719"/>
            <a:ext cx="4023604" cy="2011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5533" y="1696982"/>
            <a:ext cx="3260144" cy="3304309"/>
          </a:xfrm>
          <a:prstGeom prst="rect">
            <a:avLst/>
          </a:prstGeom>
        </p:spPr>
      </p:pic>
    </p:spTree>
    <p:extLst>
      <p:ext uri="{BB962C8B-B14F-4D97-AF65-F5344CB8AC3E}">
        <p14:creationId xmlns:p14="http://schemas.microsoft.com/office/powerpoint/2010/main" val="2204778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306375"/>
            <a:ext cx="7928264"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Quy</a:t>
            </a:r>
            <a:r>
              <a:rPr lang="en-US" sz="2600" dirty="0" smtClean="0">
                <a:solidFill>
                  <a:srgbClr val="FF0000"/>
                </a:solidFill>
              </a:rPr>
              <a:t> </a:t>
            </a:r>
            <a:r>
              <a:rPr lang="en-US" sz="2600" dirty="0" err="1" smtClean="0">
                <a:solidFill>
                  <a:srgbClr val="FF0000"/>
                </a:solidFill>
              </a:rPr>
              <a:t>định</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đối</a:t>
            </a:r>
            <a:r>
              <a:rPr lang="en-US" sz="2600" dirty="0" smtClean="0">
                <a:solidFill>
                  <a:srgbClr val="FF0000"/>
                </a:solidFill>
              </a:rPr>
              <a:t> </a:t>
            </a:r>
            <a:r>
              <a:rPr lang="en-US" sz="2600" dirty="0" err="1" smtClean="0">
                <a:solidFill>
                  <a:srgbClr val="FF0000"/>
                </a:solidFill>
              </a:rPr>
              <a:t>với</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thuốc</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sp>
        <p:nvSpPr>
          <p:cNvPr id="6" name="Oval 5"/>
          <p:cNvSpPr/>
          <p:nvPr/>
        </p:nvSpPr>
        <p:spPr>
          <a:xfrm>
            <a:off x="4998028" y="3429000"/>
            <a:ext cx="1272888" cy="154305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900" b="1" dirty="0" err="1">
                <a:solidFill>
                  <a:schemeClr val="tx1"/>
                </a:solidFill>
                <a:latin typeface="Times New Roman" pitchFamily="18" charset="0"/>
                <a:cs typeface="Times New Roman" pitchFamily="18" charset="0"/>
              </a:rPr>
              <a:t>Thuốc</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được</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cơ</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sở</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khám</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bệnh</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chữa</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bệnh</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điều</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trị</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cho</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người</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bệnh</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mua</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sắm</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theo</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quy</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định</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của</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pháp</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luật</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về</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đấu</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thầu</a:t>
            </a:r>
            <a:r>
              <a:rPr lang="en-US" sz="900" dirty="0">
                <a:solidFill>
                  <a:schemeClr val="tx1"/>
                </a:solidFill>
                <a:latin typeface="Times New Roman" pitchFamily="18" charset="0"/>
                <a:cs typeface="Times New Roman" pitchFamily="18" charset="0"/>
              </a:rPr>
              <a:t>;</a:t>
            </a:r>
          </a:p>
        </p:txBody>
      </p:sp>
      <p:sp>
        <p:nvSpPr>
          <p:cNvPr id="8" name="Oval 7"/>
          <p:cNvSpPr/>
          <p:nvPr/>
        </p:nvSpPr>
        <p:spPr>
          <a:xfrm>
            <a:off x="6681355" y="3486150"/>
            <a:ext cx="1143000" cy="1485900"/>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900" b="1" dirty="0" err="1">
                <a:solidFill>
                  <a:schemeClr val="tx1"/>
                </a:solidFill>
                <a:latin typeface="Times New Roman" pitchFamily="18" charset="0"/>
                <a:cs typeface="Times New Roman" pitchFamily="18" charset="0"/>
              </a:rPr>
              <a:t>Có</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biên</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bản</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hội</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chẩn</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theo</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đúng</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mẫu</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biên</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bản</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hội</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chẩn</a:t>
            </a:r>
            <a:endParaRPr lang="en-US" sz="900" b="1" dirty="0">
              <a:solidFill>
                <a:schemeClr val="tx1"/>
              </a:solidFill>
              <a:latin typeface="Times New Roman" pitchFamily="18" charset="0"/>
              <a:cs typeface="Times New Roman" pitchFamily="18" charset="0"/>
            </a:endParaRPr>
          </a:p>
        </p:txBody>
      </p:sp>
      <p:sp>
        <p:nvSpPr>
          <p:cNvPr id="9" name="Rectangle 8"/>
          <p:cNvSpPr/>
          <p:nvPr/>
        </p:nvSpPr>
        <p:spPr>
          <a:xfrm>
            <a:off x="467591" y="1272886"/>
            <a:ext cx="1745673" cy="1885950"/>
          </a:xfrm>
          <a:prstGeom prst="rect">
            <a:avLst/>
          </a:prstGeom>
          <a:solidFill>
            <a:schemeClr val="accent1">
              <a:lumMod val="20000"/>
              <a:lumOff val="80000"/>
            </a:schemeClr>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ctr"/>
            <a:r>
              <a:rPr lang="vi-VN" sz="1600" b="1" dirty="0">
                <a:solidFill>
                  <a:srgbClr val="000000"/>
                </a:solidFill>
                <a:latin typeface="Times New Roman"/>
              </a:rPr>
              <a:t>Đối với thuốc sử dụng trong Hội chẩn từ xa:</a:t>
            </a:r>
          </a:p>
        </p:txBody>
      </p:sp>
      <p:sp>
        <p:nvSpPr>
          <p:cNvPr id="10" name="Right Arrow 9"/>
          <p:cNvSpPr/>
          <p:nvPr/>
        </p:nvSpPr>
        <p:spPr>
          <a:xfrm>
            <a:off x="2350944" y="1893743"/>
            <a:ext cx="400050" cy="628650"/>
          </a:xfrm>
          <a:prstGeom prst="rightArrow">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2" name="Rounded Rectangle 11"/>
          <p:cNvSpPr/>
          <p:nvPr/>
        </p:nvSpPr>
        <p:spPr>
          <a:xfrm>
            <a:off x="3070513" y="1197920"/>
            <a:ext cx="5512377" cy="881342"/>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err="1">
                <a:solidFill>
                  <a:schemeClr val="tx1"/>
                </a:solidFill>
                <a:latin typeface="Times New Roman" pitchFamily="18" charset="0"/>
                <a:cs typeface="Times New Roman" pitchFamily="18" charset="0"/>
              </a:rPr>
              <a:t>Áp</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dụng</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đối</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với</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người</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bệnh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điều</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trị</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cấp</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cứu</a:t>
            </a:r>
            <a:r>
              <a:rPr lang="en-US" sz="1200" dirty="0">
                <a:solidFill>
                  <a:schemeClr val="tx1"/>
                </a:solidFill>
                <a:latin typeface="Times New Roman" pitchFamily="18" charset="0"/>
                <a:cs typeface="Times New Roman" pitchFamily="18" charset="0"/>
              </a:rPr>
              <a:t> ở </a:t>
            </a:r>
            <a:r>
              <a:rPr lang="en-US" sz="1200" dirty="0" err="1">
                <a:solidFill>
                  <a:schemeClr val="tx1"/>
                </a:solidFill>
                <a:latin typeface="Times New Roman" pitchFamily="18" charset="0"/>
                <a:cs typeface="Times New Roman" pitchFamily="18" charset="0"/>
              </a:rPr>
              <a:t>cơ</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sở</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khám</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bệnh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chữa</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bệnh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và</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được</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sử</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dụng</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thuốc</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theo</a:t>
            </a:r>
            <a:r>
              <a:rPr lang="en-US" sz="1200"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hướng</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dẫn</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về</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chuyên</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môn</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hoặc</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chỉ</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định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điều</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trị</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tại</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buổi</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hội</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chẩn</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từ</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xa</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với</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cơ</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sở</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khám</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bệnh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chữa</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bệnh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khác</a:t>
            </a:r>
            <a:endParaRPr lang="en-US" sz="1200" dirty="0">
              <a:solidFill>
                <a:schemeClr val="tx1"/>
              </a:solidFill>
              <a:latin typeface="Times New Roman" pitchFamily="18" charset="0"/>
              <a:cs typeface="Times New Roman" pitchFamily="18" charset="0"/>
            </a:endParaRPr>
          </a:p>
          <a:p>
            <a:pPr algn="ctr"/>
            <a:endParaRPr lang="en-US" sz="900" dirty="0">
              <a:solidFill>
                <a:schemeClr val="tx1"/>
              </a:solidFill>
              <a:latin typeface="Times New Roman" pitchFamily="18" charset="0"/>
              <a:cs typeface="Times New Roman" pitchFamily="18" charset="0"/>
            </a:endParaRPr>
          </a:p>
        </p:txBody>
      </p:sp>
      <p:sp>
        <p:nvSpPr>
          <p:cNvPr id="13" name="Rounded Rectangle 12"/>
          <p:cNvSpPr/>
          <p:nvPr/>
        </p:nvSpPr>
        <p:spPr>
          <a:xfrm>
            <a:off x="3057524" y="2187286"/>
            <a:ext cx="5525365" cy="85725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err="1">
                <a:solidFill>
                  <a:schemeClr val="tx1"/>
                </a:solidFill>
                <a:latin typeface="Times New Roman" pitchFamily="18" charset="0"/>
                <a:cs typeface="Times New Roman" pitchFamily="18" charset="0"/>
              </a:rPr>
              <a:t>Quỹ</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bảo</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hiểm</a:t>
            </a:r>
            <a:r>
              <a:rPr lang="en-US" sz="1200" dirty="0">
                <a:solidFill>
                  <a:schemeClr val="tx1"/>
                </a:solidFill>
                <a:latin typeface="Times New Roman" pitchFamily="18" charset="0"/>
                <a:cs typeface="Times New Roman" pitchFamily="18" charset="0"/>
              </a:rPr>
              <a:t> y </a:t>
            </a:r>
            <a:r>
              <a:rPr lang="en-US" sz="1200" dirty="0" err="1">
                <a:solidFill>
                  <a:schemeClr val="tx1"/>
                </a:solidFill>
                <a:latin typeface="Times New Roman" pitchFamily="18" charset="0"/>
                <a:cs typeface="Times New Roman" pitchFamily="18" charset="0"/>
              </a:rPr>
              <a:t>tế</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thanh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toán</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mà</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không</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phụ</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thuộc</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vào</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hạng</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của</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bệnh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viện</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theo</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quy</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định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tại</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Thông</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tư</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này</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kể</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các</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thuốc</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có</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quy</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định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điều</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kiện</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về</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hạng</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và</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chuyên</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khoa</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của</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các</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cơ</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sở</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khám</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chữa</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bệnh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tại</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cột</a:t>
            </a:r>
            <a:r>
              <a:rPr lang="en-US" sz="1200" dirty="0">
                <a:solidFill>
                  <a:schemeClr val="tx1"/>
                </a:solidFill>
                <a:latin typeface="Times New Roman" pitchFamily="18" charset="0"/>
                <a:cs typeface="Times New Roman" pitchFamily="18" charset="0"/>
              </a:rPr>
              <a:t> 8 </a:t>
            </a:r>
            <a:r>
              <a:rPr lang="en-US" sz="1200" dirty="0" err="1">
                <a:solidFill>
                  <a:schemeClr val="tx1"/>
                </a:solidFill>
                <a:latin typeface="Times New Roman" pitchFamily="18" charset="0"/>
                <a:cs typeface="Times New Roman" pitchFamily="18" charset="0"/>
              </a:rPr>
              <a:t>Danh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mục</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thuốc</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quy</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định</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tại</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Phụ</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lục</a:t>
            </a:r>
            <a:r>
              <a:rPr lang="en-US" sz="1200" dirty="0">
                <a:solidFill>
                  <a:schemeClr val="tx1"/>
                </a:solidFill>
                <a:latin typeface="Times New Roman" pitchFamily="18" charset="0"/>
                <a:cs typeface="Times New Roman" pitchFamily="18" charset="0"/>
              </a:rPr>
              <a:t> I) </a:t>
            </a:r>
            <a:r>
              <a:rPr lang="en-US" sz="1200" dirty="0" err="1">
                <a:solidFill>
                  <a:schemeClr val="tx1"/>
                </a:solidFill>
                <a:latin typeface="Times New Roman" pitchFamily="18" charset="0"/>
                <a:cs typeface="Times New Roman" pitchFamily="18" charset="0"/>
              </a:rPr>
              <a:t>khi</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đáp</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ứng</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các</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yêu</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cầu</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sau</a:t>
            </a:r>
            <a:r>
              <a:rPr lang="en-US" sz="1200" dirty="0">
                <a:solidFill>
                  <a:schemeClr val="tx1"/>
                </a:solidFill>
                <a:latin typeface="Times New Roman" pitchFamily="18" charset="0"/>
                <a:cs typeface="Times New Roman" pitchFamily="18" charset="0"/>
              </a:rPr>
              <a:t> </a:t>
            </a:r>
            <a:r>
              <a:rPr lang="en-US" sz="1200" dirty="0" err="1">
                <a:solidFill>
                  <a:schemeClr val="tx1"/>
                </a:solidFill>
                <a:latin typeface="Times New Roman" pitchFamily="18" charset="0"/>
                <a:cs typeface="Times New Roman" pitchFamily="18" charset="0"/>
              </a:rPr>
              <a:t>đây</a:t>
            </a:r>
            <a:r>
              <a:rPr lang="en-US" sz="1200" dirty="0">
                <a:solidFill>
                  <a:schemeClr val="tx1"/>
                </a:solidFill>
                <a:latin typeface="Times New Roman" pitchFamily="18" charset="0"/>
                <a:cs typeface="Times New Roman" pitchFamily="18" charset="0"/>
              </a:rPr>
              <a:t>:</a:t>
            </a:r>
          </a:p>
          <a:p>
            <a:pPr algn="ctr"/>
            <a:endParaRPr lang="en-US" sz="900" dirty="0">
              <a:solidFill>
                <a:schemeClr val="tx1"/>
              </a:solidFill>
              <a:latin typeface="Times New Roman" pitchFamily="18" charset="0"/>
              <a:cs typeface="Times New Roman" pitchFamily="18" charset="0"/>
            </a:endParaRPr>
          </a:p>
        </p:txBody>
      </p:sp>
      <p:sp>
        <p:nvSpPr>
          <p:cNvPr id="14" name="Down Arrow 13"/>
          <p:cNvSpPr/>
          <p:nvPr/>
        </p:nvSpPr>
        <p:spPr>
          <a:xfrm>
            <a:off x="5413684" y="3073130"/>
            <a:ext cx="400050" cy="228600"/>
          </a:xfrm>
          <a:prstGeom prst="downArrow">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cxnSp>
        <p:nvCxnSpPr>
          <p:cNvPr id="15" name="Straight Connector 14"/>
          <p:cNvCxnSpPr/>
          <p:nvPr/>
        </p:nvCxnSpPr>
        <p:spPr>
          <a:xfrm>
            <a:off x="3774498" y="3314700"/>
            <a:ext cx="3486150" cy="1191"/>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16" name="Oval 15"/>
          <p:cNvSpPr/>
          <p:nvPr/>
        </p:nvSpPr>
        <p:spPr>
          <a:xfrm>
            <a:off x="3135457" y="3486150"/>
            <a:ext cx="1311854" cy="154305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900" b="1" dirty="0" err="1">
                <a:solidFill>
                  <a:schemeClr val="tx1"/>
                </a:solidFill>
                <a:latin typeface="Times New Roman" pitchFamily="18" charset="0"/>
                <a:cs typeface="Times New Roman" pitchFamily="18" charset="0"/>
              </a:rPr>
              <a:t>Việc</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hội</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chẩn</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được</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thực</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hiện</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theo</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nhiệm</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vụ</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chỉ</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đạo</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tuyến</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hoặc</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theo</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hợp</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đồng</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chuyển</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giao</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kỹ</a:t>
            </a:r>
            <a:r>
              <a:rPr lang="en-US" sz="900" b="1" dirty="0">
                <a:solidFill>
                  <a:schemeClr val="tx1"/>
                </a:solidFill>
                <a:latin typeface="Times New Roman" pitchFamily="18" charset="0"/>
                <a:cs typeface="Times New Roman" pitchFamily="18" charset="0"/>
              </a:rPr>
              <a:t> </a:t>
            </a:r>
            <a:r>
              <a:rPr lang="en-US" sz="900" b="1" dirty="0" err="1">
                <a:solidFill>
                  <a:schemeClr val="tx1"/>
                </a:solidFill>
                <a:latin typeface="Times New Roman" pitchFamily="18" charset="0"/>
                <a:cs typeface="Times New Roman" pitchFamily="18" charset="0"/>
              </a:rPr>
              <a:t>thuật</a:t>
            </a:r>
            <a:r>
              <a:rPr lang="en-US" sz="900" b="1" dirty="0" smtClean="0">
                <a:solidFill>
                  <a:schemeClr val="tx1"/>
                </a:solidFill>
                <a:latin typeface="Times New Roman" pitchFamily="18" charset="0"/>
                <a:cs typeface="Times New Roman" pitchFamily="18" charset="0"/>
              </a:rPr>
              <a:t>;</a:t>
            </a:r>
            <a:endParaRPr lang="en-US" sz="900" b="1" dirty="0">
              <a:solidFill>
                <a:schemeClr val="tx1"/>
              </a:solidFill>
              <a:latin typeface="Times New Roman" pitchFamily="18" charset="0"/>
              <a:cs typeface="Times New Roman" pitchFamily="18" charset="0"/>
            </a:endParaRPr>
          </a:p>
        </p:txBody>
      </p:sp>
      <p:cxnSp>
        <p:nvCxnSpPr>
          <p:cNvPr id="17" name="Straight Arrow Connector 16"/>
          <p:cNvCxnSpPr/>
          <p:nvPr/>
        </p:nvCxnSpPr>
        <p:spPr>
          <a:xfrm rot="5400000">
            <a:off x="3681576" y="3399830"/>
            <a:ext cx="171450" cy="1191"/>
          </a:xfrm>
          <a:prstGeom prst="straightConnector1">
            <a:avLst/>
          </a:prstGeom>
          <a:ln w="28575">
            <a:solidFill>
              <a:schemeClr val="accent3">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rot="5400000">
            <a:off x="7166534" y="3386841"/>
            <a:ext cx="171450" cy="1191"/>
          </a:xfrm>
          <a:prstGeom prst="straightConnector1">
            <a:avLst/>
          </a:prstGeom>
          <a:ln w="28575">
            <a:solidFill>
              <a:schemeClr val="accent3">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rot="5400000">
            <a:off x="5531158" y="3392633"/>
            <a:ext cx="171450" cy="1191"/>
          </a:xfrm>
          <a:prstGeom prst="straightConnector1">
            <a:avLst/>
          </a:prstGeom>
          <a:ln w="28575">
            <a:solidFill>
              <a:schemeClr val="accent3">
                <a:lumMod val="75000"/>
              </a:schemeClr>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2992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306375"/>
            <a:ext cx="7928264"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Quy</a:t>
            </a:r>
            <a:r>
              <a:rPr lang="en-US" sz="2600" dirty="0" smtClean="0">
                <a:solidFill>
                  <a:srgbClr val="FF0000"/>
                </a:solidFill>
              </a:rPr>
              <a:t> </a:t>
            </a:r>
            <a:r>
              <a:rPr lang="en-US" sz="2600" dirty="0" err="1" smtClean="0">
                <a:solidFill>
                  <a:srgbClr val="FF0000"/>
                </a:solidFill>
              </a:rPr>
              <a:t>định</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đối</a:t>
            </a:r>
            <a:r>
              <a:rPr lang="en-US" sz="2600" dirty="0" smtClean="0">
                <a:solidFill>
                  <a:srgbClr val="FF0000"/>
                </a:solidFill>
              </a:rPr>
              <a:t> </a:t>
            </a:r>
            <a:r>
              <a:rPr lang="en-US" sz="2600" dirty="0" err="1" smtClean="0">
                <a:solidFill>
                  <a:srgbClr val="FF0000"/>
                </a:solidFill>
              </a:rPr>
              <a:t>với</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thuốc</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sp>
        <p:nvSpPr>
          <p:cNvPr id="10" name="Rectangle 9"/>
          <p:cNvSpPr/>
          <p:nvPr/>
        </p:nvSpPr>
        <p:spPr>
          <a:xfrm>
            <a:off x="996076" y="1016792"/>
            <a:ext cx="7128162" cy="400050"/>
          </a:xfrm>
          <a:prstGeom prst="rect">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ctr"/>
            <a:r>
              <a:rPr lang="en-US" b="1" dirty="0" err="1">
                <a:solidFill>
                  <a:schemeClr val="tx1"/>
                </a:solidFill>
                <a:latin typeface="Times New Roman" pitchFamily="18" charset="0"/>
                <a:cs typeface="Times New Roman" pitchFamily="18" charset="0"/>
              </a:rPr>
              <a:t>Trường</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hợp</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dịch</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bệnh</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truyền</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nhiễm</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nhóm</a:t>
            </a:r>
            <a:r>
              <a:rPr lang="en-US" b="1" dirty="0">
                <a:solidFill>
                  <a:schemeClr val="tx1"/>
                </a:solidFill>
                <a:latin typeface="Times New Roman" pitchFamily="18" charset="0"/>
                <a:cs typeface="Times New Roman" pitchFamily="18" charset="0"/>
              </a:rPr>
              <a:t> A, </a:t>
            </a:r>
            <a:r>
              <a:rPr lang="en-US" b="1" dirty="0" err="1">
                <a:solidFill>
                  <a:schemeClr val="tx1"/>
                </a:solidFill>
                <a:latin typeface="Times New Roman" pitchFamily="18" charset="0"/>
                <a:cs typeface="Times New Roman" pitchFamily="18" charset="0"/>
              </a:rPr>
              <a:t>người</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bệnh</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không</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thể</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đến</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được</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cơ</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sở</a:t>
            </a:r>
            <a:r>
              <a:rPr lang="en-US" b="1" dirty="0">
                <a:solidFill>
                  <a:schemeClr val="tx1"/>
                </a:solidFill>
                <a:latin typeface="Times New Roman" pitchFamily="18" charset="0"/>
                <a:cs typeface="Times New Roman" pitchFamily="18" charset="0"/>
              </a:rPr>
              <a:t> KCB</a:t>
            </a:r>
            <a:endParaRPr lang="vi-VN" b="1" dirty="0">
              <a:solidFill>
                <a:schemeClr val="tx1"/>
              </a:solidFill>
              <a:latin typeface="Times New Roman" pitchFamily="18" charset="0"/>
              <a:cs typeface="Times New Roman" pitchFamily="18" charset="0"/>
            </a:endParaRPr>
          </a:p>
        </p:txBody>
      </p:sp>
      <p:sp>
        <p:nvSpPr>
          <p:cNvPr id="12" name="Rounded Rectangle 11"/>
          <p:cNvSpPr/>
          <p:nvPr/>
        </p:nvSpPr>
        <p:spPr>
          <a:xfrm>
            <a:off x="1457325" y="1536125"/>
            <a:ext cx="3086100" cy="22860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err="1">
                <a:solidFill>
                  <a:schemeClr val="tx1"/>
                </a:solidFill>
                <a:latin typeface="Times New Roman" pitchFamily="18" charset="0"/>
                <a:cs typeface="Times New Roman" pitchFamily="18" charset="0"/>
              </a:rPr>
              <a:t>Quỹ</a:t>
            </a:r>
            <a:r>
              <a:rPr lang="en-US" sz="1200" b="1" dirty="0">
                <a:solidFill>
                  <a:schemeClr val="tx1"/>
                </a:solidFill>
                <a:latin typeface="Times New Roman" pitchFamily="18" charset="0"/>
                <a:cs typeface="Times New Roman" pitchFamily="18" charset="0"/>
              </a:rPr>
              <a:t> BHYT </a:t>
            </a:r>
            <a:r>
              <a:rPr lang="en-US" sz="1200" b="1" dirty="0" err="1">
                <a:solidFill>
                  <a:schemeClr val="tx1"/>
                </a:solidFill>
                <a:latin typeface="Times New Roman" pitchFamily="18" charset="0"/>
                <a:cs typeface="Times New Roman" pitchFamily="18" charset="0"/>
              </a:rPr>
              <a:t>thanh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toán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như</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sau</a:t>
            </a:r>
            <a:r>
              <a:rPr lang="en-US" sz="1200" b="1" dirty="0">
                <a:solidFill>
                  <a:schemeClr val="tx1"/>
                </a:solidFill>
                <a:latin typeface="Times New Roman" pitchFamily="18" charset="0"/>
                <a:cs typeface="Times New Roman" pitchFamily="18" charset="0"/>
              </a:rPr>
              <a:t>:</a:t>
            </a:r>
          </a:p>
        </p:txBody>
      </p:sp>
      <p:sp>
        <p:nvSpPr>
          <p:cNvPr id="13" name="Rounded Rectangle 12"/>
          <p:cNvSpPr/>
          <p:nvPr/>
        </p:nvSpPr>
        <p:spPr>
          <a:xfrm>
            <a:off x="509154" y="1806289"/>
            <a:ext cx="8198427" cy="95769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smtClean="0">
                <a:solidFill>
                  <a:schemeClr val="tx1"/>
                </a:solidFill>
                <a:latin typeface="Times New Roman" pitchFamily="18" charset="0"/>
                <a:cs typeface="Times New Roman" pitchFamily="18" charset="0"/>
              </a:rPr>
              <a:t>+ </a:t>
            </a:r>
            <a:r>
              <a:rPr lang="en-US" sz="1200" b="1" dirty="0" err="1" smtClean="0">
                <a:solidFill>
                  <a:srgbClr val="FF0000"/>
                </a:solidFill>
                <a:latin typeface="Times New Roman" pitchFamily="18" charset="0"/>
                <a:cs typeface="Times New Roman" pitchFamily="18" charset="0"/>
              </a:rPr>
              <a:t>Người</a:t>
            </a:r>
            <a:r>
              <a:rPr lang="en-US" sz="1200" b="1" dirty="0" smtClean="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bệnh</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được</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cấp</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giấy</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hẹn</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khám</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lại</a:t>
            </a:r>
            <a:r>
              <a:rPr lang="en-US" sz="1200" b="1" dirty="0">
                <a:solidFill>
                  <a:srgbClr val="FF0000"/>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nhưng</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không</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thể</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đến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được</a:t>
            </a:r>
            <a:r>
              <a:rPr lang="en-US" sz="1200" b="1" dirty="0">
                <a:solidFill>
                  <a:schemeClr val="tx1"/>
                </a:solidFill>
                <a:latin typeface="Times New Roman" pitchFamily="18" charset="0"/>
                <a:cs typeface="Times New Roman" pitchFamily="18" charset="0"/>
              </a:rPr>
              <a:t> CSKCB </a:t>
            </a:r>
            <a:r>
              <a:rPr lang="en-US" sz="1200" b="1" dirty="0" err="1">
                <a:solidFill>
                  <a:schemeClr val="tx1"/>
                </a:solidFill>
                <a:latin typeface="Times New Roman" pitchFamily="18" charset="0"/>
                <a:cs typeface="Times New Roman" pitchFamily="18" charset="0"/>
              </a:rPr>
              <a:t>cấp</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giấy</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hẹn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người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có</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thể</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chọn</a:t>
            </a:r>
            <a:r>
              <a:rPr lang="en-US" sz="1200" b="1" dirty="0">
                <a:solidFill>
                  <a:schemeClr val="tx1"/>
                </a:solidFill>
                <a:latin typeface="Times New Roman" pitchFamily="18" charset="0"/>
                <a:cs typeface="Times New Roman" pitchFamily="18" charset="0"/>
              </a:rPr>
              <a:t> 1 </a:t>
            </a:r>
            <a:r>
              <a:rPr lang="en-US" sz="1200" b="1" dirty="0" err="1">
                <a:solidFill>
                  <a:schemeClr val="tx1"/>
                </a:solidFill>
                <a:latin typeface="Times New Roman" pitchFamily="18" charset="0"/>
                <a:cs typeface="Times New Roman" pitchFamily="18" charset="0"/>
              </a:rPr>
              <a:t>trong</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các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hình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thức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sau</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đây</a:t>
            </a:r>
            <a:r>
              <a:rPr lang="en-US" sz="1200" b="1" dirty="0">
                <a:solidFill>
                  <a:schemeClr val="tx1"/>
                </a:solidFill>
                <a:latin typeface="Times New Roman" pitchFamily="18" charset="0"/>
                <a:cs typeface="Times New Roman" pitchFamily="18" charset="0"/>
              </a:rPr>
              <a:t>:</a:t>
            </a:r>
          </a:p>
          <a:p>
            <a:endParaRPr lang="en-US" sz="1200" b="1" dirty="0">
              <a:solidFill>
                <a:schemeClr val="tx1"/>
              </a:solidFill>
              <a:latin typeface="Times New Roman" pitchFamily="18" charset="0"/>
              <a:cs typeface="Times New Roman" pitchFamily="18" charset="0"/>
            </a:endParaRPr>
          </a:p>
          <a:p>
            <a:r>
              <a:rPr lang="en-US" sz="1200" b="1" dirty="0">
                <a:solidFill>
                  <a:schemeClr val="tx1"/>
                </a:solidFill>
                <a:latin typeface="Times New Roman" pitchFamily="18" charset="0"/>
                <a:cs typeface="Times New Roman" pitchFamily="18" charset="0"/>
              </a:rPr>
              <a:t>	</a:t>
            </a:r>
            <a:r>
              <a:rPr lang="en-US" sz="1200" dirty="0">
                <a:solidFill>
                  <a:schemeClr val="tx1"/>
                </a:solidFill>
                <a:latin typeface="Times New Roman" pitchFamily="18" charset="0"/>
                <a:cs typeface="Times New Roman" pitchFamily="18" charset="0"/>
              </a:rPr>
              <a:t>-</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Cơ</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sở</a:t>
            </a:r>
            <a:r>
              <a:rPr lang="en-US" sz="1200" b="1" dirty="0">
                <a:solidFill>
                  <a:schemeClr val="tx1"/>
                </a:solidFill>
                <a:latin typeface="Times New Roman" pitchFamily="18" charset="0"/>
                <a:cs typeface="Times New Roman" pitchFamily="18" charset="0"/>
              </a:rPr>
              <a:t> KCB </a:t>
            </a:r>
            <a:r>
              <a:rPr lang="en-US" sz="1200" b="1" dirty="0" err="1">
                <a:solidFill>
                  <a:schemeClr val="tx1"/>
                </a:solidFill>
                <a:latin typeface="Times New Roman" pitchFamily="18" charset="0"/>
                <a:cs typeface="Times New Roman" pitchFamily="18" charset="0"/>
              </a:rPr>
              <a:t>cấp</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giấy</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hẹn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thực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hiện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chuyển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thuốc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cho</a:t>
            </a:r>
            <a:r>
              <a:rPr lang="en-US" sz="1200" b="1" dirty="0">
                <a:solidFill>
                  <a:schemeClr val="tx1"/>
                </a:solidFill>
                <a:latin typeface="Times New Roman" pitchFamily="18" charset="0"/>
                <a:cs typeface="Times New Roman" pitchFamily="18" charset="0"/>
              </a:rPr>
              <a:t> CSKCB </a:t>
            </a:r>
            <a:r>
              <a:rPr lang="en-US" sz="1200" b="1" dirty="0" err="1">
                <a:solidFill>
                  <a:schemeClr val="tx1"/>
                </a:solidFill>
                <a:latin typeface="Times New Roman" pitchFamily="18" charset="0"/>
                <a:cs typeface="Times New Roman" pitchFamily="18" charset="0"/>
              </a:rPr>
              <a:t>mà</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người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có</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thể</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đến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được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để</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tiếp</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tục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điều</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trị</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và</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cấp</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thuốc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cho</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người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p>
        </p:txBody>
      </p:sp>
      <p:sp>
        <p:nvSpPr>
          <p:cNvPr id="14" name="Rounded Rectangle 13"/>
          <p:cNvSpPr/>
          <p:nvPr/>
        </p:nvSpPr>
        <p:spPr>
          <a:xfrm>
            <a:off x="509155" y="2808741"/>
            <a:ext cx="8198426" cy="5159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Người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được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cấp</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ủy</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quyền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cho</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người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đại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diện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đến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nhận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thuốc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tại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cơ</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sở</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khám</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chữa</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nơi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cấp</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giấy</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hẹn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hoặc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tại</a:t>
            </a:r>
            <a:r>
              <a:rPr lang="en-US" sz="1200" b="1" dirty="0">
                <a:solidFill>
                  <a:schemeClr val="tx1"/>
                </a:solidFill>
                <a:latin typeface="Times New Roman" pitchFamily="18" charset="0"/>
                <a:cs typeface="Times New Roman" pitchFamily="18" charset="0"/>
              </a:rPr>
              <a:t> CSKCB </a:t>
            </a:r>
            <a:r>
              <a:rPr lang="en-US" sz="1200" b="1" dirty="0" err="1">
                <a:solidFill>
                  <a:schemeClr val="tx1"/>
                </a:solidFill>
                <a:latin typeface="Times New Roman" pitchFamily="18" charset="0"/>
                <a:cs typeface="Times New Roman" pitchFamily="18" charset="0"/>
              </a:rPr>
              <a:t>khác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nơi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nhận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thuốc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từ</a:t>
            </a:r>
            <a:r>
              <a:rPr lang="en-US" sz="1200" b="1" dirty="0">
                <a:solidFill>
                  <a:schemeClr val="tx1"/>
                </a:solidFill>
                <a:latin typeface="Times New Roman" pitchFamily="18" charset="0"/>
                <a:cs typeface="Times New Roman" pitchFamily="18" charset="0"/>
              </a:rPr>
              <a:t> CSKCB </a:t>
            </a:r>
            <a:r>
              <a:rPr lang="en-US" sz="1200" b="1" dirty="0" err="1">
                <a:solidFill>
                  <a:schemeClr val="tx1"/>
                </a:solidFill>
                <a:latin typeface="Times New Roman" pitchFamily="18" charset="0"/>
                <a:cs typeface="Times New Roman" pitchFamily="18" charset="0"/>
              </a:rPr>
              <a:t>cấp</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giấy</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hẹn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khám</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lại</a:t>
            </a:r>
            <a:r>
              <a:rPr lang="en-US" sz="1200" b="1" dirty="0">
                <a:solidFill>
                  <a:schemeClr val="tx1"/>
                </a:solidFill>
                <a:latin typeface="Times New Roman" pitchFamily="18" charset="0"/>
                <a:cs typeface="Times New Roman" pitchFamily="18" charset="0"/>
              </a:rPr>
              <a:t>).</a:t>
            </a:r>
          </a:p>
        </p:txBody>
      </p:sp>
      <p:sp>
        <p:nvSpPr>
          <p:cNvPr id="15" name="Rounded Rectangle 14"/>
          <p:cNvSpPr/>
          <p:nvPr/>
        </p:nvSpPr>
        <p:spPr>
          <a:xfrm>
            <a:off x="571500" y="3434088"/>
            <a:ext cx="8198426" cy="15327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1200" b="1" dirty="0">
                <a:solidFill>
                  <a:schemeClr val="tx1"/>
                </a:solidFill>
                <a:latin typeface="Times New Roman" pitchFamily="18" charset="0"/>
                <a:cs typeface="Times New Roman" pitchFamily="18" charset="0"/>
              </a:rPr>
              <a:t> </a:t>
            </a:r>
            <a:r>
              <a:rPr lang="en-US" sz="1200" b="1" dirty="0" smtClean="0">
                <a:solidFill>
                  <a:schemeClr val="tx1"/>
                </a:solidFill>
                <a:latin typeface="Times New Roman" pitchFamily="18" charset="0"/>
                <a:cs typeface="Times New Roman" pitchFamily="18" charset="0"/>
              </a:rPr>
              <a:t>+ </a:t>
            </a:r>
            <a:r>
              <a:rPr lang="en-US" sz="1200" b="1" dirty="0" err="1" smtClean="0">
                <a:solidFill>
                  <a:srgbClr val="FF0000"/>
                </a:solidFill>
                <a:latin typeface="Times New Roman" pitchFamily="18" charset="0"/>
                <a:cs typeface="Times New Roman" pitchFamily="18" charset="0"/>
              </a:rPr>
              <a:t>Trường</a:t>
            </a:r>
            <a:r>
              <a:rPr lang="en-US" sz="1200" b="1" dirty="0" smtClean="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hợp</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người</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bệnh</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đang</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điều</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trị</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nội</a:t>
            </a:r>
            <a:r>
              <a:rPr lang="en-US" sz="1200" b="1" dirty="0">
                <a:solidFill>
                  <a:srgbClr val="FF0000"/>
                </a:solidFill>
                <a:latin typeface="Times New Roman" pitchFamily="18" charset="0"/>
                <a:cs typeface="Times New Roman" pitchFamily="18" charset="0"/>
              </a:rPr>
              <a:t> </a:t>
            </a:r>
            <a:r>
              <a:rPr lang="en-US" sz="1200" b="1" dirty="0" err="1">
                <a:solidFill>
                  <a:srgbClr val="FF0000"/>
                </a:solidFill>
                <a:latin typeface="Times New Roman" pitchFamily="18" charset="0"/>
                <a:cs typeface="Times New Roman" pitchFamily="18" charset="0"/>
              </a:rPr>
              <a:t>trú</a:t>
            </a:r>
            <a:r>
              <a:rPr lang="en-US" sz="1200" b="1" dirty="0">
                <a:solidFill>
                  <a:srgbClr val="FF0000"/>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có</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chỉ</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định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chuyển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tuyến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nhưng</a:t>
            </a:r>
            <a:r>
              <a:rPr lang="en-US" sz="1200" b="1" dirty="0">
                <a:solidFill>
                  <a:schemeClr val="tx1"/>
                </a:solidFill>
                <a:latin typeface="Times New Roman" pitchFamily="18" charset="0"/>
                <a:cs typeface="Times New Roman" pitchFamily="18" charset="0"/>
              </a:rPr>
              <a:t> do </a:t>
            </a:r>
            <a:r>
              <a:rPr lang="en-US" sz="1200" b="1" dirty="0" err="1">
                <a:solidFill>
                  <a:schemeClr val="tx1"/>
                </a:solidFill>
                <a:latin typeface="Times New Roman" pitchFamily="18" charset="0"/>
                <a:cs typeface="Times New Roman" pitchFamily="18" charset="0"/>
              </a:rPr>
              <a:t>tình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hình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dịch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không</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chuyển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được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người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quỹ</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bảo</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hiểm</a:t>
            </a:r>
            <a:r>
              <a:rPr lang="en-US" sz="1200" b="1" dirty="0">
                <a:solidFill>
                  <a:schemeClr val="tx1"/>
                </a:solidFill>
                <a:latin typeface="Times New Roman" pitchFamily="18" charset="0"/>
                <a:cs typeface="Times New Roman" pitchFamily="18" charset="0"/>
              </a:rPr>
              <a:t> y </a:t>
            </a:r>
            <a:r>
              <a:rPr lang="en-US" sz="1200" b="1" dirty="0" err="1">
                <a:solidFill>
                  <a:schemeClr val="tx1"/>
                </a:solidFill>
                <a:latin typeface="Times New Roman" pitchFamily="18" charset="0"/>
                <a:cs typeface="Times New Roman" pitchFamily="18" charset="0"/>
              </a:rPr>
              <a:t>tế</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thanh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toán</a:t>
            </a:r>
            <a:r>
              <a:rPr lang="en-US" sz="1200" b="1" dirty="0">
                <a:solidFill>
                  <a:schemeClr val="tx1"/>
                </a:solidFill>
                <a:latin typeface="Times New Roman" pitchFamily="18" charset="0"/>
                <a:cs typeface="Times New Roman" pitchFamily="18" charset="0"/>
              </a:rPr>
              <a:t> chi </a:t>
            </a:r>
            <a:r>
              <a:rPr lang="en-US" sz="1200" b="1" dirty="0" err="1">
                <a:solidFill>
                  <a:schemeClr val="tx1"/>
                </a:solidFill>
                <a:latin typeface="Times New Roman" pitchFamily="18" charset="0"/>
                <a:cs typeface="Times New Roman" pitchFamily="18" charset="0"/>
              </a:rPr>
              <a:t>phí</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thuốc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sử</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dụng</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cho</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người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khi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thuốc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đó</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được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cơ</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sở</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khám</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chữa</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mua</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sắm</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theo</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quy</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định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của</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pháp</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luật</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về</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đấu</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thầu</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mà</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không</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phụ</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thuộc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vào</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hạng</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của</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viện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theo</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quy</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định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tại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Thông</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tư</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này</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bao</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gồm</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cả</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các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thuốc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có</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điều</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kiện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về</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hạng</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và</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chuyên</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khoa</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của</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các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cơ</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sở</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khám</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chữa</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bệnh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tại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cột</a:t>
            </a:r>
            <a:r>
              <a:rPr lang="en-US" sz="1200" b="1" dirty="0">
                <a:solidFill>
                  <a:schemeClr val="tx1"/>
                </a:solidFill>
                <a:latin typeface="Times New Roman" pitchFamily="18" charset="0"/>
                <a:cs typeface="Times New Roman" pitchFamily="18" charset="0"/>
              </a:rPr>
              <a:t> 8 </a:t>
            </a:r>
            <a:r>
              <a:rPr lang="en-US" sz="1200" b="1" dirty="0" err="1">
                <a:solidFill>
                  <a:schemeClr val="tx1"/>
                </a:solidFill>
                <a:latin typeface="Times New Roman" pitchFamily="18" charset="0"/>
                <a:cs typeface="Times New Roman" pitchFamily="18" charset="0"/>
              </a:rPr>
              <a:t>của</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Danh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mục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thuốc</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quy</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định</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tại</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Phụ</a:t>
            </a:r>
            <a:r>
              <a:rPr lang="en-US" sz="1200" b="1" dirty="0">
                <a:solidFill>
                  <a:schemeClr val="tx1"/>
                </a:solidFill>
                <a:latin typeface="Times New Roman" pitchFamily="18" charset="0"/>
                <a:cs typeface="Times New Roman" pitchFamily="18" charset="0"/>
              </a:rPr>
              <a:t> </a:t>
            </a:r>
            <a:r>
              <a:rPr lang="en-US" sz="1200" b="1" dirty="0" err="1">
                <a:solidFill>
                  <a:schemeClr val="tx1"/>
                </a:solidFill>
                <a:latin typeface="Times New Roman" pitchFamily="18" charset="0"/>
                <a:cs typeface="Times New Roman" pitchFamily="18" charset="0"/>
              </a:rPr>
              <a:t>lục</a:t>
            </a:r>
            <a:r>
              <a:rPr lang="en-US" sz="1200" b="1" dirty="0">
                <a:solidFill>
                  <a:schemeClr val="tx1"/>
                </a:solidFill>
                <a:latin typeface="Times New Roman" pitchFamily="18" charset="0"/>
                <a:cs typeface="Times New Roman" pitchFamily="18" charset="0"/>
              </a:rPr>
              <a:t> I.</a:t>
            </a:r>
          </a:p>
        </p:txBody>
      </p:sp>
    </p:spTree>
    <p:extLst>
      <p:ext uri="{BB962C8B-B14F-4D97-AF65-F5344CB8AC3E}">
        <p14:creationId xmlns:p14="http://schemas.microsoft.com/office/powerpoint/2010/main" val="3909527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43000" y="214050"/>
            <a:ext cx="7730836" cy="714900"/>
          </a:xfrm>
          <a:prstGeom prst="rect">
            <a:avLst/>
          </a:prstGeom>
        </p:spPr>
        <p:txBody>
          <a:bodyPr spcFirstLastPara="1" wrap="square" lIns="0" tIns="0" rIns="0" bIns="0" anchor="ctr" anchorCtr="0">
            <a:noAutofit/>
          </a:bodyPr>
          <a:lstStyle/>
          <a:p>
            <a:pPr lvl="0" algn="just"/>
            <a:r>
              <a:rPr lang="en-US" sz="2400" dirty="0" err="1">
                <a:solidFill>
                  <a:srgbClr val="FF0000"/>
                </a:solidFill>
              </a:rPr>
              <a:t>Quy</a:t>
            </a:r>
            <a:r>
              <a:rPr lang="en-US" sz="2400" dirty="0">
                <a:solidFill>
                  <a:srgbClr val="FF0000"/>
                </a:solidFill>
              </a:rPr>
              <a:t> </a:t>
            </a:r>
            <a:r>
              <a:rPr lang="en-US" sz="2400" dirty="0" err="1">
                <a:solidFill>
                  <a:srgbClr val="FF0000"/>
                </a:solidFill>
              </a:rPr>
              <a:t>định</a:t>
            </a:r>
            <a:r>
              <a:rPr lang="en-US" sz="2400" dirty="0">
                <a:solidFill>
                  <a:srgbClr val="FF0000"/>
                </a:solidFill>
              </a:rPr>
              <a:t> </a:t>
            </a:r>
            <a:r>
              <a:rPr lang="en-US" sz="2400" dirty="0" err="1">
                <a:solidFill>
                  <a:srgbClr val="FF0000"/>
                </a:solidFill>
              </a:rPr>
              <a:t>thanh</a:t>
            </a:r>
            <a:r>
              <a:rPr lang="en-US" sz="2400" dirty="0">
                <a:solidFill>
                  <a:srgbClr val="FF0000"/>
                </a:solidFill>
              </a:rPr>
              <a:t> </a:t>
            </a:r>
            <a:r>
              <a:rPr lang="en-US" sz="2400" dirty="0" err="1">
                <a:solidFill>
                  <a:srgbClr val="FF0000"/>
                </a:solidFill>
              </a:rPr>
              <a:t>toán</a:t>
            </a:r>
            <a:r>
              <a:rPr lang="en-US" sz="2400" dirty="0">
                <a:solidFill>
                  <a:srgbClr val="FF0000"/>
                </a:solidFill>
              </a:rPr>
              <a:t> </a:t>
            </a:r>
            <a:r>
              <a:rPr lang="en-US" sz="2400" dirty="0" err="1">
                <a:solidFill>
                  <a:srgbClr val="FF0000"/>
                </a:solidFill>
              </a:rPr>
              <a:t>đối</a:t>
            </a:r>
            <a:r>
              <a:rPr lang="en-US" sz="2400" dirty="0">
                <a:solidFill>
                  <a:srgbClr val="FF0000"/>
                </a:solidFill>
              </a:rPr>
              <a:t> </a:t>
            </a:r>
            <a:r>
              <a:rPr lang="en-US" sz="2400" dirty="0" err="1">
                <a:solidFill>
                  <a:srgbClr val="FF0000"/>
                </a:solidFill>
              </a:rPr>
              <a:t>với</a:t>
            </a:r>
            <a:r>
              <a:rPr lang="en-US" sz="2400" dirty="0">
                <a:solidFill>
                  <a:srgbClr val="FF0000"/>
                </a:solidFill>
              </a:rPr>
              <a:t> </a:t>
            </a:r>
            <a:r>
              <a:rPr lang="en-US" sz="2400" dirty="0" err="1">
                <a:solidFill>
                  <a:srgbClr val="FF0000"/>
                </a:solidFill>
              </a:rPr>
              <a:t>một</a:t>
            </a:r>
            <a:r>
              <a:rPr lang="en-US" sz="2400" dirty="0">
                <a:solidFill>
                  <a:srgbClr val="FF0000"/>
                </a:solidFill>
              </a:rPr>
              <a:t> </a:t>
            </a:r>
            <a:r>
              <a:rPr lang="en-US" sz="2400" dirty="0" err="1">
                <a:solidFill>
                  <a:srgbClr val="FF0000"/>
                </a:solidFill>
              </a:rPr>
              <a:t>số</a:t>
            </a:r>
            <a:r>
              <a:rPr lang="en-US" sz="2400" dirty="0">
                <a:solidFill>
                  <a:srgbClr val="FF0000"/>
                </a:solidFill>
              </a:rPr>
              <a:t> </a:t>
            </a:r>
            <a:r>
              <a:rPr lang="en-US" sz="2400" dirty="0" err="1" smtClean="0">
                <a:solidFill>
                  <a:srgbClr val="FF0000"/>
                </a:solidFill>
              </a:rPr>
              <a:t>thuốc</a:t>
            </a:r>
            <a:r>
              <a:rPr lang="en-US" sz="2400" dirty="0" smtClean="0">
                <a:solidFill>
                  <a:srgbClr val="FF0000"/>
                </a:solidFill>
              </a:rPr>
              <a:t> </a:t>
            </a:r>
            <a:r>
              <a:rPr lang="en-US" sz="2400" dirty="0" err="1" smtClean="0">
                <a:solidFill>
                  <a:srgbClr val="FF0000"/>
                </a:solidFill>
              </a:rPr>
              <a:t>theo</a:t>
            </a:r>
            <a:r>
              <a:rPr lang="en-US" sz="2400" dirty="0" smtClean="0">
                <a:solidFill>
                  <a:srgbClr val="FF0000"/>
                </a:solidFill>
              </a:rPr>
              <a:t> TT20/2022</a:t>
            </a:r>
            <a:endParaRPr sz="2400" dirty="0">
              <a:solidFill>
                <a:srgbClr val="FF0000"/>
              </a:solidFill>
            </a:endParaRPr>
          </a:p>
        </p:txBody>
      </p:sp>
      <p:sp>
        <p:nvSpPr>
          <p:cNvPr id="128" name="Google Shape;128;p16"/>
          <p:cNvSpPr/>
          <p:nvPr/>
        </p:nvSpPr>
        <p:spPr>
          <a:xfrm>
            <a:off x="7664350" y="306375"/>
            <a:ext cx="1737000" cy="1737000"/>
          </a:xfrm>
          <a:prstGeom prst="chord">
            <a:avLst>
              <a:gd name="adj1" fmla="val 2700000"/>
              <a:gd name="adj2" fmla="val 18900274"/>
            </a:avLst>
          </a:prstGeom>
          <a:solidFill>
            <a:srgbClr val="00E1FF">
              <a:alpha val="22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ontent Placeholder 2"/>
          <p:cNvSpPr txBox="1">
            <a:spLocks/>
          </p:cNvSpPr>
          <p:nvPr/>
        </p:nvSpPr>
        <p:spPr>
          <a:xfrm>
            <a:off x="337856" y="1021275"/>
            <a:ext cx="8515350" cy="38312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latin typeface="Times New Roman" panose="02020603050405020304" pitchFamily="18" charset="0"/>
                <a:cs typeface="Times New Roman" panose="02020603050405020304" pitchFamily="18" charset="0"/>
              </a:rPr>
              <a:t>* </a:t>
            </a:r>
            <a:r>
              <a:rPr lang="vi-VN" sz="2000" b="1" dirty="0">
                <a:latin typeface="Times New Roman" panose="02020603050405020304" pitchFamily="18" charset="0"/>
                <a:cs typeface="Times New Roman" panose="02020603050405020304" pitchFamily="18" charset="0"/>
              </a:rPr>
              <a:t>Đối với các thuốc điều trị ung thư, thuốc điều hòa miễn dịch:</a:t>
            </a:r>
            <a:endParaRPr lang="en-US" sz="2000" b="1" dirty="0">
              <a:latin typeface="Times New Roman" panose="02020603050405020304" pitchFamily="18" charset="0"/>
              <a:cs typeface="Times New Roman" panose="02020603050405020304" pitchFamily="18" charset="0"/>
            </a:endParaRPr>
          </a:p>
          <a:p>
            <a:r>
              <a:rPr lang="vi-VN" sz="2000" dirty="0">
                <a:latin typeface="Times New Roman" panose="02020603050405020304" pitchFamily="18" charset="0"/>
                <a:cs typeface="Times New Roman" panose="02020603050405020304" pitchFamily="18" charset="0"/>
              </a:rPr>
              <a:t>a) Sử dụng để điều trị ung thư khi được chỉ định bởi bác sĩ được cấp chứng chỉ hành nghề khám bệnh, chữa bệnh và có phạm vi hành nghề là ung bướu hoặc y học hạt nhân hoặc huyết học truyền máu và sử dụng tại các cơ sở khám bệnh, chữa bệnh có chức năng điều trị ung thư.</a:t>
            </a:r>
            <a:endParaRPr lang="en-US" sz="2000" dirty="0">
              <a:latin typeface="Times New Roman" panose="02020603050405020304" pitchFamily="18" charset="0"/>
              <a:cs typeface="Times New Roman" panose="02020603050405020304" pitchFamily="18" charset="0"/>
            </a:endParaRPr>
          </a:p>
          <a:p>
            <a:r>
              <a:rPr lang="vi-VN" sz="2000" dirty="0" smtClean="0">
                <a:latin typeface="Times New Roman" panose="02020603050405020304" pitchFamily="18" charset="0"/>
                <a:cs typeface="Times New Roman" panose="02020603050405020304" pitchFamily="18" charset="0"/>
              </a:rPr>
              <a:t>b</a:t>
            </a:r>
            <a:r>
              <a:rPr lang="vi-VN" sz="2000" dirty="0">
                <a:latin typeface="Times New Roman" panose="02020603050405020304" pitchFamily="18" charset="0"/>
                <a:cs typeface="Times New Roman" panose="02020603050405020304" pitchFamily="18" charset="0"/>
              </a:rPr>
              <a:t>) Trường hợp sử dụng thuốc để điều trị các bệnh khác không phải ung thư: thanh toán khi có hướng dẫn chẩn đoán, điều trị của Bộ Y tế hoặc của cơ sở khám bệnh, chữa bệnh. Trường hợp chưa có hướng dẫn chẩn đoán, điều trị thì phải hội chẩn với bác sĩ chuyên khoa ung bướu. Trường hợp chưa có hướng dẫn chẩn đoán, điều trị, không có bác sĩ chuyên khoa ung bướu thì phải được hội chẩn dưới sự chủ trì của lãnh đạo cơ sở khám bệnh, chữa bệnh trước khi chỉ định sử dụng.</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62626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22219" y="306375"/>
            <a:ext cx="8084127"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Điều</a:t>
            </a:r>
            <a:r>
              <a:rPr lang="en-US" sz="2600" dirty="0" smtClean="0">
                <a:solidFill>
                  <a:srgbClr val="FF0000"/>
                </a:solidFill>
              </a:rPr>
              <a:t> </a:t>
            </a:r>
            <a:r>
              <a:rPr lang="en-US" sz="2600" dirty="0" err="1" smtClean="0">
                <a:solidFill>
                  <a:srgbClr val="FF0000"/>
                </a:solidFill>
              </a:rPr>
              <a:t>kiện</a:t>
            </a:r>
            <a:r>
              <a:rPr lang="en-US" sz="2600" dirty="0" smtClean="0">
                <a:solidFill>
                  <a:srgbClr val="FF0000"/>
                </a:solidFill>
              </a:rPr>
              <a:t>, </a:t>
            </a:r>
            <a:r>
              <a:rPr lang="en-US" sz="2600" dirty="0" err="1" smtClean="0">
                <a:solidFill>
                  <a:srgbClr val="FF0000"/>
                </a:solidFill>
              </a:rPr>
              <a:t>tỷ</a:t>
            </a:r>
            <a:r>
              <a:rPr lang="en-US" sz="2600" dirty="0" smtClean="0">
                <a:solidFill>
                  <a:srgbClr val="FF0000"/>
                </a:solidFill>
              </a:rPr>
              <a:t> </a:t>
            </a:r>
            <a:r>
              <a:rPr lang="en-US" sz="2600" dirty="0" err="1" smtClean="0">
                <a:solidFill>
                  <a:srgbClr val="FF0000"/>
                </a:solidFill>
              </a:rPr>
              <a:t>lệ</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cụ</a:t>
            </a:r>
            <a:r>
              <a:rPr lang="en-US" sz="2600" dirty="0" smtClean="0">
                <a:solidFill>
                  <a:srgbClr val="FF0000"/>
                </a:solidFill>
              </a:rPr>
              <a:t> </a:t>
            </a:r>
            <a:r>
              <a:rPr lang="en-US" sz="2600" dirty="0" err="1" smtClean="0">
                <a:solidFill>
                  <a:srgbClr val="FF0000"/>
                </a:solidFill>
              </a:rPr>
              <a:t>thể</a:t>
            </a:r>
            <a:r>
              <a:rPr lang="en-US" sz="2600" dirty="0" smtClean="0">
                <a:solidFill>
                  <a:srgbClr val="FF0000"/>
                </a:solidFill>
              </a:rPr>
              <a:t> </a:t>
            </a:r>
            <a:r>
              <a:rPr lang="en-US" sz="2600" dirty="0" err="1" smtClean="0">
                <a:solidFill>
                  <a:srgbClr val="FF0000"/>
                </a:solidFill>
              </a:rPr>
              <a:t>của</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thuốc</a:t>
            </a:r>
            <a:r>
              <a:rPr lang="en-US" sz="2600" dirty="0" smtClean="0">
                <a:solidFill>
                  <a:srgbClr val="FF0000"/>
                </a:solidFill>
              </a:rPr>
              <a:t> dung </a:t>
            </a:r>
            <a:r>
              <a:rPr lang="en-US" sz="2600" dirty="0" err="1" smtClean="0">
                <a:solidFill>
                  <a:srgbClr val="FF0000"/>
                </a:solidFill>
              </a:rPr>
              <a:t>trong</a:t>
            </a:r>
            <a:r>
              <a:rPr lang="en-US" sz="2600" dirty="0" smtClean="0">
                <a:solidFill>
                  <a:srgbClr val="FF0000"/>
                </a:solidFill>
              </a:rPr>
              <a:t> BV</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506875273"/>
              </p:ext>
            </p:extLst>
          </p:nvPr>
        </p:nvGraphicFramePr>
        <p:xfrm>
          <a:off x="182881" y="1138979"/>
          <a:ext cx="8885816" cy="3218841"/>
        </p:xfrm>
        <a:graphic>
          <a:graphicData uri="http://schemas.openxmlformats.org/drawingml/2006/table">
            <a:tbl>
              <a:tblPr firstRow="1" firstCol="1" bandRow="1">
                <a:tableStyleId>{41A5C919-1BB1-4913-8758-00A2290747ED}</a:tableStyleId>
              </a:tblPr>
              <a:tblGrid>
                <a:gridCol w="632276">
                  <a:extLst>
                    <a:ext uri="{9D8B030D-6E8A-4147-A177-3AD203B41FA5}">
                      <a16:colId xmlns="" xmlns:a16="http://schemas.microsoft.com/office/drawing/2014/main" val="4007083986"/>
                    </a:ext>
                  </a:extLst>
                </a:gridCol>
                <a:gridCol w="1673570">
                  <a:extLst>
                    <a:ext uri="{9D8B030D-6E8A-4147-A177-3AD203B41FA5}">
                      <a16:colId xmlns="" xmlns:a16="http://schemas.microsoft.com/office/drawing/2014/main" val="1632887720"/>
                    </a:ext>
                  </a:extLst>
                </a:gridCol>
                <a:gridCol w="1285988">
                  <a:extLst>
                    <a:ext uri="{9D8B030D-6E8A-4147-A177-3AD203B41FA5}">
                      <a16:colId xmlns="" xmlns:a16="http://schemas.microsoft.com/office/drawing/2014/main" val="1805519014"/>
                    </a:ext>
                  </a:extLst>
                </a:gridCol>
                <a:gridCol w="5293982">
                  <a:extLst>
                    <a:ext uri="{9D8B030D-6E8A-4147-A177-3AD203B41FA5}">
                      <a16:colId xmlns="" xmlns:a16="http://schemas.microsoft.com/office/drawing/2014/main" val="2254861651"/>
                    </a:ext>
                  </a:extLst>
                </a:gridCol>
              </a:tblGrid>
              <a:tr h="364045">
                <a:tc>
                  <a:txBody>
                    <a:bodyPr/>
                    <a:lstStyle/>
                    <a:p>
                      <a:pPr algn="ctr">
                        <a:lnSpc>
                          <a:spcPct val="107000"/>
                        </a:lnSpc>
                        <a:spcAft>
                          <a:spcPts val="0"/>
                        </a:spcAft>
                      </a:pPr>
                      <a:r>
                        <a:rPr lang="vi-VN" sz="1300" b="1" dirty="0">
                          <a:effectLst/>
                          <a:latin typeface="+mj-lt"/>
                        </a:rPr>
                        <a:t>STT</a:t>
                      </a:r>
                      <a:endParaRPr lang="en-US" sz="1300" b="1"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tc>
                  <a:txBody>
                    <a:bodyPr/>
                    <a:lstStyle/>
                    <a:p>
                      <a:pPr algn="ctr">
                        <a:lnSpc>
                          <a:spcPct val="107000"/>
                        </a:lnSpc>
                        <a:spcAft>
                          <a:spcPts val="0"/>
                        </a:spcAft>
                      </a:pPr>
                      <a:r>
                        <a:rPr lang="vi-VN" sz="1300" b="1" dirty="0">
                          <a:effectLst/>
                          <a:latin typeface="+mj-lt"/>
                        </a:rPr>
                        <a:t>Tên hoạt chất</a:t>
                      </a:r>
                      <a:endParaRPr lang="en-US" sz="1300" b="1"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tc>
                  <a:txBody>
                    <a:bodyPr/>
                    <a:lstStyle/>
                    <a:p>
                      <a:pPr algn="ctr">
                        <a:lnSpc>
                          <a:spcPct val="107000"/>
                        </a:lnSpc>
                        <a:spcAft>
                          <a:spcPts val="0"/>
                        </a:spcAft>
                      </a:pPr>
                      <a:r>
                        <a:rPr lang="vi-VN" sz="1300" b="1" dirty="0">
                          <a:effectLst/>
                          <a:latin typeface="+mj-lt"/>
                        </a:rPr>
                        <a:t>Đường dùng, dạng dùng</a:t>
                      </a:r>
                      <a:endParaRPr lang="en-US" sz="1300" b="1"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tc>
                  <a:txBody>
                    <a:bodyPr/>
                    <a:lstStyle/>
                    <a:p>
                      <a:pPr algn="ctr">
                        <a:lnSpc>
                          <a:spcPct val="107000"/>
                        </a:lnSpc>
                        <a:spcAft>
                          <a:spcPts val="0"/>
                        </a:spcAft>
                      </a:pPr>
                      <a:r>
                        <a:rPr lang="vi-VN" sz="1300" b="1" dirty="0">
                          <a:effectLst/>
                          <a:latin typeface="+mj-lt"/>
                        </a:rPr>
                        <a:t>Ghi chú</a:t>
                      </a:r>
                      <a:endParaRPr lang="en-US" sz="1300" b="1"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extLst>
                  <a:ext uri="{0D108BD9-81ED-4DB2-BD59-A6C34878D82A}">
                    <a16:rowId xmlns="" xmlns:a16="http://schemas.microsoft.com/office/drawing/2014/main" val="605971678"/>
                  </a:ext>
                </a:extLst>
              </a:tr>
              <a:tr h="463322">
                <a:tc>
                  <a:txBody>
                    <a:bodyPr/>
                    <a:lstStyle/>
                    <a:p>
                      <a:pPr algn="ctr">
                        <a:lnSpc>
                          <a:spcPct val="107000"/>
                        </a:lnSpc>
                        <a:spcAft>
                          <a:spcPts val="0"/>
                        </a:spcAft>
                      </a:pPr>
                      <a:r>
                        <a:rPr lang="en-US" sz="1300">
                          <a:effectLst/>
                          <a:latin typeface="+mj-lt"/>
                        </a:rPr>
                        <a:t>40</a:t>
                      </a:r>
                      <a:endParaRPr lang="en-US" sz="130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tc>
                  <a:txBody>
                    <a:bodyPr/>
                    <a:lstStyle/>
                    <a:p>
                      <a:pPr>
                        <a:lnSpc>
                          <a:spcPct val="107000"/>
                        </a:lnSpc>
                        <a:spcAft>
                          <a:spcPts val="0"/>
                        </a:spcAft>
                      </a:pPr>
                      <a:r>
                        <a:rPr lang="en-US" sz="1300" dirty="0">
                          <a:effectLst/>
                          <a:latin typeface="Times New Roman" pitchFamily="18" charset="0"/>
                          <a:cs typeface="Times New Roman" pitchFamily="18" charset="0"/>
                        </a:rPr>
                        <a:t>Fentanyl</a:t>
                      </a:r>
                      <a:endParaRPr lang="en-US" sz="1300" dirty="0">
                        <a:effectLst/>
                        <a:latin typeface="Times New Roman" pitchFamily="18" charset="0"/>
                        <a:ea typeface="Times New Roman" panose="02020603050405020304" pitchFamily="18" charset="0"/>
                        <a:cs typeface="Times New Roman" pitchFamily="18" charset="0"/>
                      </a:endParaRPr>
                    </a:p>
                  </a:txBody>
                  <a:tcPr marL="3937" marR="3937" marT="0" marB="0">
                    <a:solidFill>
                      <a:schemeClr val="bg2"/>
                    </a:solidFill>
                  </a:tcPr>
                </a:tc>
                <a:tc>
                  <a:txBody>
                    <a:bodyPr/>
                    <a:lstStyle/>
                    <a:p>
                      <a:pPr>
                        <a:lnSpc>
                          <a:spcPct val="107000"/>
                        </a:lnSpc>
                        <a:spcAft>
                          <a:spcPts val="0"/>
                        </a:spcAft>
                      </a:pPr>
                      <a:r>
                        <a:rPr lang="vi-VN" sz="1300" dirty="0">
                          <a:effectLst/>
                          <a:latin typeface="+mj-lt"/>
                        </a:rPr>
                        <a:t>Dán ngoài da</a:t>
                      </a:r>
                      <a:endParaRPr lang="en-US" sz="1300"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tc>
                  <a:txBody>
                    <a:bodyPr/>
                    <a:lstStyle/>
                    <a:p>
                      <a:pPr>
                        <a:lnSpc>
                          <a:spcPct val="107000"/>
                        </a:lnSpc>
                        <a:spcAft>
                          <a:spcPts val="0"/>
                        </a:spcAft>
                      </a:pPr>
                      <a:r>
                        <a:rPr lang="vi-VN" sz="1300" dirty="0">
                          <a:effectLst/>
                          <a:latin typeface="+mj-lt"/>
                        </a:rPr>
                        <a:t>Quỹ bảo hiểm y tế thanh toán điều trị giảm đau do ung thư.</a:t>
                      </a:r>
                      <a:endParaRPr lang="en-US" sz="1300"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extLst>
                  <a:ext uri="{0D108BD9-81ED-4DB2-BD59-A6C34878D82A}">
                    <a16:rowId xmlns="" xmlns:a16="http://schemas.microsoft.com/office/drawing/2014/main" val="2556887597"/>
                  </a:ext>
                </a:extLst>
              </a:tr>
              <a:tr h="364045">
                <a:tc>
                  <a:txBody>
                    <a:bodyPr/>
                    <a:lstStyle/>
                    <a:p>
                      <a:pPr algn="ctr">
                        <a:lnSpc>
                          <a:spcPct val="107000"/>
                        </a:lnSpc>
                        <a:spcAft>
                          <a:spcPts val="0"/>
                        </a:spcAft>
                      </a:pPr>
                      <a:r>
                        <a:rPr lang="en-US" sz="1300" dirty="0">
                          <a:effectLst/>
                          <a:latin typeface="+mj-lt"/>
                        </a:rPr>
                        <a:t>93</a:t>
                      </a:r>
                      <a:endParaRPr lang="en-US" sz="1300"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tc>
                  <a:txBody>
                    <a:bodyPr/>
                    <a:lstStyle/>
                    <a:p>
                      <a:pPr>
                        <a:lnSpc>
                          <a:spcPct val="107000"/>
                        </a:lnSpc>
                        <a:spcAft>
                          <a:spcPts val="0"/>
                        </a:spcAft>
                      </a:pPr>
                      <a:r>
                        <a:rPr lang="en-US" sz="1300" dirty="0" err="1">
                          <a:effectLst/>
                          <a:latin typeface="Times New Roman" pitchFamily="18" charset="0"/>
                          <a:cs typeface="Times New Roman" pitchFamily="18" charset="0"/>
                        </a:rPr>
                        <a:t>Zoledronic</a:t>
                      </a:r>
                      <a:r>
                        <a:rPr lang="en-US" sz="1300" dirty="0">
                          <a:effectLst/>
                          <a:latin typeface="Times New Roman" pitchFamily="18" charset="0"/>
                          <a:cs typeface="Times New Roman" pitchFamily="18" charset="0"/>
                        </a:rPr>
                        <a:t> acid</a:t>
                      </a:r>
                      <a:endParaRPr lang="en-US" sz="1300" dirty="0">
                        <a:effectLst/>
                        <a:latin typeface="Times New Roman" pitchFamily="18" charset="0"/>
                        <a:ea typeface="Times New Roman" panose="02020603050405020304" pitchFamily="18" charset="0"/>
                        <a:cs typeface="Times New Roman" pitchFamily="18" charset="0"/>
                      </a:endParaRPr>
                    </a:p>
                  </a:txBody>
                  <a:tcPr marL="3937" marR="3937" marT="0" marB="0">
                    <a:solidFill>
                      <a:schemeClr val="bg2"/>
                    </a:solidFill>
                  </a:tcPr>
                </a:tc>
                <a:tc>
                  <a:txBody>
                    <a:bodyPr/>
                    <a:lstStyle/>
                    <a:p>
                      <a:pPr>
                        <a:lnSpc>
                          <a:spcPct val="107000"/>
                        </a:lnSpc>
                        <a:spcAft>
                          <a:spcPts val="0"/>
                        </a:spcAft>
                      </a:pPr>
                      <a:r>
                        <a:rPr lang="vi-VN" sz="1300" dirty="0">
                          <a:effectLst/>
                          <a:latin typeface="+mj-lt"/>
                        </a:rPr>
                        <a:t>Tiêm</a:t>
                      </a:r>
                      <a:endParaRPr lang="en-US" sz="1300"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tc>
                  <a:txBody>
                    <a:bodyPr/>
                    <a:lstStyle/>
                    <a:p>
                      <a:pPr>
                        <a:lnSpc>
                          <a:spcPct val="107000"/>
                        </a:lnSpc>
                        <a:spcAft>
                          <a:spcPts val="0"/>
                        </a:spcAft>
                      </a:pPr>
                      <a:r>
                        <a:rPr lang="vi-VN" sz="1300" dirty="0">
                          <a:effectLst/>
                          <a:latin typeface="+mj-lt"/>
                        </a:rPr>
                        <a:t>Quỹ b</a:t>
                      </a:r>
                      <a:r>
                        <a:rPr lang="en-US" sz="1300" dirty="0">
                          <a:effectLst/>
                          <a:latin typeface="Times New Roman" pitchFamily="18" charset="0"/>
                          <a:cs typeface="Times New Roman" pitchFamily="18" charset="0"/>
                        </a:rPr>
                        <a:t>ả</a:t>
                      </a:r>
                      <a:r>
                        <a:rPr lang="vi-VN" sz="1300" dirty="0">
                          <a:effectLst/>
                          <a:latin typeface="+mj-lt"/>
                        </a:rPr>
                        <a:t>o hiểm y tế thanh toán:</a:t>
                      </a:r>
                      <a:endParaRPr lang="en-US" sz="1300" dirty="0">
                        <a:effectLst/>
                        <a:latin typeface="+mj-lt"/>
                      </a:endParaRPr>
                    </a:p>
                    <a:p>
                      <a:pPr>
                        <a:lnSpc>
                          <a:spcPct val="107000"/>
                        </a:lnSpc>
                        <a:spcAft>
                          <a:spcPts val="0"/>
                        </a:spcAft>
                      </a:pPr>
                      <a:r>
                        <a:rPr lang="en-US" sz="1300" dirty="0">
                          <a:effectLst/>
                          <a:latin typeface="+mj-lt"/>
                        </a:rPr>
                        <a:t>- </a:t>
                      </a:r>
                      <a:r>
                        <a:rPr lang="vi-VN" sz="1300" dirty="0">
                          <a:effectLst/>
                          <a:latin typeface="+mj-lt"/>
                        </a:rPr>
                        <a:t>Điều trị ung thư di căn xương tại Bệnh viện hạng đặc biệt, hạng </a:t>
                      </a:r>
                      <a:r>
                        <a:rPr lang="en-US" sz="1300" dirty="0">
                          <a:effectLst/>
                          <a:latin typeface="+mj-lt"/>
                        </a:rPr>
                        <a:t>I, II</a:t>
                      </a:r>
                      <a:r>
                        <a:rPr lang="vi-VN" sz="1300" dirty="0">
                          <a:effectLst/>
                          <a:latin typeface="+mj-lt"/>
                        </a:rPr>
                        <a:t>;</a:t>
                      </a:r>
                      <a:endParaRPr lang="en-US" sz="1300"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extLst>
                  <a:ext uri="{0D108BD9-81ED-4DB2-BD59-A6C34878D82A}">
                    <a16:rowId xmlns="" xmlns:a16="http://schemas.microsoft.com/office/drawing/2014/main" val="239652463"/>
                  </a:ext>
                </a:extLst>
              </a:tr>
              <a:tr h="364045">
                <a:tc>
                  <a:txBody>
                    <a:bodyPr/>
                    <a:lstStyle/>
                    <a:p>
                      <a:pPr algn="ctr">
                        <a:lnSpc>
                          <a:spcPct val="107000"/>
                        </a:lnSpc>
                        <a:spcAft>
                          <a:spcPts val="0"/>
                        </a:spcAft>
                      </a:pPr>
                      <a:r>
                        <a:rPr lang="en-US" sz="1300">
                          <a:effectLst/>
                          <a:latin typeface="+mj-lt"/>
                        </a:rPr>
                        <a:t>126</a:t>
                      </a:r>
                      <a:endParaRPr lang="en-US" sz="130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tc>
                  <a:txBody>
                    <a:bodyPr/>
                    <a:lstStyle/>
                    <a:p>
                      <a:pPr>
                        <a:lnSpc>
                          <a:spcPct val="107000"/>
                        </a:lnSpc>
                        <a:spcAft>
                          <a:spcPts val="0"/>
                        </a:spcAft>
                      </a:pPr>
                      <a:r>
                        <a:rPr lang="vi-VN" sz="1300" dirty="0">
                          <a:effectLst/>
                          <a:latin typeface="Times New Roman" pitchFamily="18" charset="0"/>
                          <a:cs typeface="Times New Roman" pitchFamily="18" charset="0"/>
                        </a:rPr>
                        <a:t>Glutathion</a:t>
                      </a:r>
                      <a:endParaRPr lang="en-US" sz="1300" dirty="0">
                        <a:effectLst/>
                        <a:latin typeface="Times New Roman" pitchFamily="18" charset="0"/>
                        <a:ea typeface="Times New Roman" panose="02020603050405020304" pitchFamily="18" charset="0"/>
                        <a:cs typeface="Times New Roman" pitchFamily="18" charset="0"/>
                      </a:endParaRPr>
                    </a:p>
                  </a:txBody>
                  <a:tcPr marL="3937" marR="3937" marT="0" marB="0">
                    <a:solidFill>
                      <a:schemeClr val="bg2"/>
                    </a:solidFill>
                  </a:tcPr>
                </a:tc>
                <a:tc>
                  <a:txBody>
                    <a:bodyPr/>
                    <a:lstStyle/>
                    <a:p>
                      <a:pPr>
                        <a:lnSpc>
                          <a:spcPct val="107000"/>
                        </a:lnSpc>
                        <a:spcAft>
                          <a:spcPts val="0"/>
                        </a:spcAft>
                      </a:pPr>
                      <a:r>
                        <a:rPr lang="vi-VN" sz="1300" dirty="0">
                          <a:effectLst/>
                          <a:latin typeface="+mj-lt"/>
                        </a:rPr>
                        <a:t>Tiêm</a:t>
                      </a:r>
                      <a:endParaRPr lang="en-US" sz="1300"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tc>
                  <a:txBody>
                    <a:bodyPr/>
                    <a:lstStyle/>
                    <a:p>
                      <a:pPr>
                        <a:lnSpc>
                          <a:spcPct val="107000"/>
                        </a:lnSpc>
                        <a:spcAft>
                          <a:spcPts val="0"/>
                        </a:spcAft>
                      </a:pPr>
                      <a:r>
                        <a:rPr lang="vi-VN" sz="1300" dirty="0">
                          <a:effectLst/>
                          <a:latin typeface="+mj-lt"/>
                        </a:rPr>
                        <a:t>Quỹ bảo hiểm y tế thanh toán cho bệnh nhân sau xạ trị, bệnh nhân điều trị ung thư bằng </a:t>
                      </a:r>
                      <a:r>
                        <a:rPr lang="en-US" sz="1300" dirty="0" err="1">
                          <a:effectLst/>
                          <a:latin typeface="Times New Roman" pitchFamily="18" charset="0"/>
                          <a:cs typeface="Times New Roman" pitchFamily="18" charset="0"/>
                        </a:rPr>
                        <a:t>cisplatin</a:t>
                      </a:r>
                      <a:r>
                        <a:rPr lang="en-US" sz="1300" dirty="0">
                          <a:effectLst/>
                          <a:latin typeface="+mj-lt"/>
                        </a:rPr>
                        <a:t> </a:t>
                      </a:r>
                      <a:r>
                        <a:rPr lang="vi-VN" sz="1300" dirty="0">
                          <a:effectLst/>
                          <a:latin typeface="+mj-lt"/>
                        </a:rPr>
                        <a:t>hoặc carboplatin; thanh toán 50%.</a:t>
                      </a:r>
                      <a:endParaRPr lang="en-US" sz="1300"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extLst>
                  <a:ext uri="{0D108BD9-81ED-4DB2-BD59-A6C34878D82A}">
                    <a16:rowId xmlns="" xmlns:a16="http://schemas.microsoft.com/office/drawing/2014/main" val="2935773711"/>
                  </a:ext>
                </a:extLst>
              </a:tr>
              <a:tr h="364045">
                <a:tc>
                  <a:txBody>
                    <a:bodyPr/>
                    <a:lstStyle/>
                    <a:p>
                      <a:pPr algn="ctr">
                        <a:lnSpc>
                          <a:spcPct val="107000"/>
                        </a:lnSpc>
                        <a:spcAft>
                          <a:spcPts val="0"/>
                        </a:spcAft>
                      </a:pPr>
                      <a:r>
                        <a:rPr lang="en-US" sz="1300" dirty="0">
                          <a:effectLst/>
                          <a:latin typeface="+mj-lt"/>
                        </a:rPr>
                        <a:t>287</a:t>
                      </a:r>
                      <a:endParaRPr lang="en-US" sz="1300"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tc>
                  <a:txBody>
                    <a:bodyPr/>
                    <a:lstStyle/>
                    <a:p>
                      <a:pPr>
                        <a:lnSpc>
                          <a:spcPct val="107000"/>
                        </a:lnSpc>
                        <a:spcAft>
                          <a:spcPts val="0"/>
                        </a:spcAft>
                      </a:pPr>
                      <a:r>
                        <a:rPr lang="vi-VN" sz="1300" dirty="0">
                          <a:effectLst/>
                          <a:latin typeface="Times New Roman" pitchFamily="18" charset="0"/>
                          <a:cs typeface="Times New Roman" pitchFamily="18" charset="0"/>
                        </a:rPr>
                        <a:t>Molnupiravir</a:t>
                      </a:r>
                      <a:endParaRPr lang="en-US" sz="1300" dirty="0">
                        <a:effectLst/>
                        <a:latin typeface="Times New Roman" pitchFamily="18" charset="0"/>
                        <a:ea typeface="Times New Roman" panose="02020603050405020304" pitchFamily="18" charset="0"/>
                        <a:cs typeface="Times New Roman" pitchFamily="18" charset="0"/>
                      </a:endParaRPr>
                    </a:p>
                  </a:txBody>
                  <a:tcPr marL="3937" marR="3937" marT="0" marB="0">
                    <a:solidFill>
                      <a:schemeClr val="bg2"/>
                    </a:solidFill>
                  </a:tcPr>
                </a:tc>
                <a:tc>
                  <a:txBody>
                    <a:bodyPr/>
                    <a:lstStyle/>
                    <a:p>
                      <a:pPr>
                        <a:lnSpc>
                          <a:spcPct val="107000"/>
                        </a:lnSpc>
                        <a:spcAft>
                          <a:spcPts val="0"/>
                        </a:spcAft>
                      </a:pPr>
                      <a:r>
                        <a:rPr lang="vi-VN" sz="1300" dirty="0">
                          <a:effectLst/>
                          <a:latin typeface="+mj-lt"/>
                        </a:rPr>
                        <a:t>Uống</a:t>
                      </a:r>
                      <a:endParaRPr lang="en-US" sz="1300"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tc>
                  <a:txBody>
                    <a:bodyPr/>
                    <a:lstStyle/>
                    <a:p>
                      <a:pPr>
                        <a:lnSpc>
                          <a:spcPct val="107000"/>
                        </a:lnSpc>
                        <a:spcAft>
                          <a:spcPts val="0"/>
                        </a:spcAft>
                      </a:pPr>
                      <a:r>
                        <a:rPr lang="vi-VN" sz="1300" dirty="0">
                          <a:effectLst/>
                          <a:latin typeface="+mj-lt"/>
                        </a:rPr>
                        <a:t>Quỹ bảo </a:t>
                      </a:r>
                      <a:r>
                        <a:rPr lang="vi-VN" sz="1300" dirty="0">
                          <a:effectLst/>
                          <a:latin typeface="Times New Roman" pitchFamily="18" charset="0"/>
                          <a:cs typeface="Times New Roman" pitchFamily="18" charset="0"/>
                        </a:rPr>
                        <a:t>hi</a:t>
                      </a:r>
                      <a:r>
                        <a:rPr lang="en-US" sz="1300" dirty="0">
                          <a:effectLst/>
                          <a:latin typeface="Times New Roman" pitchFamily="18" charset="0"/>
                          <a:cs typeface="Times New Roman" pitchFamily="18" charset="0"/>
                        </a:rPr>
                        <a:t>ể</a:t>
                      </a:r>
                      <a:r>
                        <a:rPr lang="vi-VN" sz="1300" dirty="0">
                          <a:effectLst/>
                          <a:latin typeface="Times New Roman" pitchFamily="18" charset="0"/>
                          <a:cs typeface="Times New Roman" pitchFamily="18" charset="0"/>
                        </a:rPr>
                        <a:t>m </a:t>
                      </a:r>
                      <a:r>
                        <a:rPr lang="vi-VN" sz="1300" dirty="0">
                          <a:effectLst/>
                          <a:latin typeface="+mj-lt"/>
                        </a:rPr>
                        <a:t>y tế thanh toán trong điều trị COVID-19 theo hướng dẫn ch</a:t>
                      </a:r>
                      <a:r>
                        <a:rPr lang="en-US" sz="1300" dirty="0">
                          <a:effectLst/>
                          <a:latin typeface="Times New Roman" pitchFamily="18" charset="0"/>
                          <a:cs typeface="Times New Roman" pitchFamily="18" charset="0"/>
                        </a:rPr>
                        <a:t>ẩ</a:t>
                      </a:r>
                      <a:r>
                        <a:rPr lang="vi-VN" sz="1300" dirty="0">
                          <a:effectLst/>
                          <a:latin typeface="+mj-lt"/>
                        </a:rPr>
                        <a:t>n đoán và </a:t>
                      </a:r>
                      <a:r>
                        <a:rPr lang="vi-VN" sz="1300" b="0" i="0" u="none" strike="noStrike" cap="none" dirty="0">
                          <a:solidFill>
                            <a:srgbClr val="000000"/>
                          </a:solidFill>
                          <a:effectLst/>
                          <a:latin typeface="+mj-lt"/>
                          <a:ea typeface="Arial"/>
                          <a:cs typeface="Arial"/>
                          <a:sym typeface="Arial"/>
                        </a:rPr>
                        <a:t>đi</a:t>
                      </a:r>
                      <a:r>
                        <a:rPr lang="en-US" sz="1300" b="0" i="0" u="none" strike="noStrike" cap="none" dirty="0">
                          <a:solidFill>
                            <a:srgbClr val="000000"/>
                          </a:solidFill>
                          <a:effectLst/>
                          <a:latin typeface="Times New Roman" pitchFamily="18" charset="0"/>
                          <a:ea typeface="Arial"/>
                          <a:cs typeface="Times New Roman" pitchFamily="18" charset="0"/>
                          <a:sym typeface="Arial"/>
                        </a:rPr>
                        <a:t>ề</a:t>
                      </a:r>
                      <a:r>
                        <a:rPr lang="vi-VN" sz="1300" b="0" i="0" u="none" strike="noStrike" cap="none" dirty="0">
                          <a:solidFill>
                            <a:srgbClr val="000000"/>
                          </a:solidFill>
                          <a:effectLst/>
                          <a:latin typeface="+mj-lt"/>
                          <a:ea typeface="Arial"/>
                          <a:cs typeface="Arial"/>
                          <a:sym typeface="Arial"/>
                        </a:rPr>
                        <a:t>u</a:t>
                      </a:r>
                      <a:r>
                        <a:rPr lang="vi-VN" sz="1300" dirty="0">
                          <a:effectLst/>
                          <a:latin typeface="+mj-lt"/>
                        </a:rPr>
                        <a:t> trị </a:t>
                      </a:r>
                      <a:r>
                        <a:rPr lang="en-US" sz="1300" dirty="0">
                          <a:effectLst/>
                          <a:latin typeface="Times New Roman" pitchFamily="18" charset="0"/>
                          <a:cs typeface="Times New Roman" pitchFamily="18" charset="0"/>
                        </a:rPr>
                        <a:t>COVID-19</a:t>
                      </a:r>
                      <a:r>
                        <a:rPr lang="en-US" sz="1300" dirty="0">
                          <a:effectLst/>
                          <a:latin typeface="+mj-lt"/>
                        </a:rPr>
                        <a:t> </a:t>
                      </a:r>
                      <a:r>
                        <a:rPr lang="vi-VN" sz="1300" dirty="0">
                          <a:effectLst/>
                          <a:latin typeface="+mj-lt"/>
                        </a:rPr>
                        <a:t>c</a:t>
                      </a:r>
                      <a:r>
                        <a:rPr lang="en-US" sz="1300" dirty="0">
                          <a:effectLst/>
                          <a:latin typeface="+mj-lt"/>
                        </a:rPr>
                        <a:t>ủ</a:t>
                      </a:r>
                      <a:r>
                        <a:rPr lang="vi-VN" sz="1300" dirty="0">
                          <a:effectLst/>
                          <a:latin typeface="+mj-lt"/>
                        </a:rPr>
                        <a:t>a Bộ Y tế.</a:t>
                      </a:r>
                      <a:endParaRPr lang="en-US" sz="1300" dirty="0">
                        <a:effectLst/>
                        <a:latin typeface="+mj-lt"/>
                        <a:ea typeface="Times New Roman" panose="02020603050405020304" pitchFamily="18" charset="0"/>
                        <a:cs typeface="Times New Roman" panose="02020603050405020304" pitchFamily="18" charset="0"/>
                      </a:endParaRPr>
                    </a:p>
                  </a:txBody>
                  <a:tcPr marL="3937" marR="3937" marT="0" marB="0">
                    <a:solidFill>
                      <a:schemeClr val="bg2"/>
                    </a:solidFill>
                  </a:tcPr>
                </a:tc>
                <a:extLst>
                  <a:ext uri="{0D108BD9-81ED-4DB2-BD59-A6C34878D82A}">
                    <a16:rowId xmlns="" xmlns:a16="http://schemas.microsoft.com/office/drawing/2014/main" val="3228418997"/>
                  </a:ext>
                </a:extLst>
              </a:tr>
              <a:tr h="121348">
                <a:tc>
                  <a:txBody>
                    <a:bodyPr/>
                    <a:lstStyle/>
                    <a:p>
                      <a:pPr algn="ctr">
                        <a:lnSpc>
                          <a:spcPct val="107000"/>
                        </a:lnSpc>
                        <a:spcAft>
                          <a:spcPts val="0"/>
                        </a:spcAft>
                      </a:pPr>
                      <a:r>
                        <a:rPr lang="en-US" sz="1300" dirty="0">
                          <a:effectLst/>
                          <a:latin typeface="+mj-lt"/>
                        </a:rPr>
                        <a:t>990</a:t>
                      </a:r>
                      <a:endParaRPr lang="en-US" sz="1300" dirty="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a:txBody>
                    <a:bodyPr/>
                    <a:lstStyle/>
                    <a:p>
                      <a:pPr>
                        <a:lnSpc>
                          <a:spcPct val="107000"/>
                        </a:lnSpc>
                        <a:spcAft>
                          <a:spcPts val="0"/>
                        </a:spcAft>
                      </a:pPr>
                      <a:r>
                        <a:rPr lang="en-US" sz="1300" dirty="0">
                          <a:effectLst/>
                          <a:latin typeface="Times New Roman" pitchFamily="18" charset="0"/>
                          <a:cs typeface="Times New Roman" pitchFamily="18" charset="0"/>
                        </a:rPr>
                        <a:t>Acid </a:t>
                      </a:r>
                      <a:r>
                        <a:rPr lang="vi-VN" sz="1300" dirty="0">
                          <a:effectLst/>
                          <a:latin typeface="Times New Roman" pitchFamily="18" charset="0"/>
                          <a:cs typeface="Times New Roman" pitchFamily="18" charset="0"/>
                        </a:rPr>
                        <a:t>amin + </a:t>
                      </a:r>
                      <a:r>
                        <a:rPr lang="en-US" sz="1300" dirty="0">
                          <a:effectLst/>
                          <a:latin typeface="Times New Roman" pitchFamily="18" charset="0"/>
                          <a:cs typeface="Times New Roman" pitchFamily="18" charset="0"/>
                        </a:rPr>
                        <a:t>glucose </a:t>
                      </a:r>
                      <a:r>
                        <a:rPr lang="vi-VN" sz="1300" dirty="0">
                          <a:effectLst/>
                          <a:latin typeface="Times New Roman" pitchFamily="18" charset="0"/>
                          <a:cs typeface="Times New Roman" pitchFamily="18" charset="0"/>
                        </a:rPr>
                        <a:t>+ </a:t>
                      </a:r>
                      <a:r>
                        <a:rPr lang="en-US" sz="1300" dirty="0">
                          <a:effectLst/>
                          <a:latin typeface="Times New Roman" pitchFamily="18" charset="0"/>
                          <a:cs typeface="Times New Roman" pitchFamily="18" charset="0"/>
                        </a:rPr>
                        <a:t>lipid </a:t>
                      </a:r>
                      <a:r>
                        <a:rPr lang="vi-VN" sz="1300" dirty="0">
                          <a:effectLst/>
                          <a:latin typeface="Times New Roman" pitchFamily="18" charset="0"/>
                          <a:cs typeface="Times New Roman" pitchFamily="18" charset="0"/>
                        </a:rPr>
                        <a:t>(*)</a:t>
                      </a:r>
                      <a:endParaRPr lang="en-US" sz="1300" dirty="0">
                        <a:effectLst/>
                        <a:latin typeface="Times New Roman" pitchFamily="18" charset="0"/>
                        <a:ea typeface="Times New Roman" panose="02020603050405020304" pitchFamily="18" charset="0"/>
                        <a:cs typeface="Times New Roman" pitchFamily="18" charset="0"/>
                      </a:endParaRPr>
                    </a:p>
                  </a:txBody>
                  <a:tcPr marL="2461" marR="2461" marT="0" marB="0">
                    <a:solidFill>
                      <a:schemeClr val="bg2"/>
                    </a:solidFill>
                  </a:tcPr>
                </a:tc>
                <a:tc>
                  <a:txBody>
                    <a:bodyPr/>
                    <a:lstStyle/>
                    <a:p>
                      <a:pPr>
                        <a:lnSpc>
                          <a:spcPct val="107000"/>
                        </a:lnSpc>
                        <a:spcAft>
                          <a:spcPts val="0"/>
                        </a:spcAft>
                      </a:pPr>
                      <a:r>
                        <a:rPr lang="vi-VN" sz="1300" dirty="0">
                          <a:effectLst/>
                          <a:latin typeface="+mj-lt"/>
                        </a:rPr>
                        <a:t>Tiêm truyền</a:t>
                      </a:r>
                      <a:endParaRPr lang="en-US" sz="1300" dirty="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a:txBody>
                    <a:bodyPr/>
                    <a:lstStyle/>
                    <a:p>
                      <a:pPr>
                        <a:lnSpc>
                          <a:spcPct val="107000"/>
                        </a:lnSpc>
                        <a:spcAft>
                          <a:spcPts val="0"/>
                        </a:spcAft>
                      </a:pPr>
                      <a:r>
                        <a:rPr lang="vi-VN" sz="1300" dirty="0">
                          <a:effectLst/>
                          <a:latin typeface="+mj-lt"/>
                        </a:rPr>
                        <a:t>Quỹ bảo hiểm y tế thanh toán: </a:t>
                      </a:r>
                      <a:r>
                        <a:rPr lang="en-US" sz="1300" dirty="0">
                          <a:effectLst/>
                          <a:latin typeface="Times New Roman" pitchFamily="18" charset="0"/>
                          <a:cs typeface="Times New Roman" pitchFamily="18" charset="0"/>
                        </a:rPr>
                        <a:t>Acid </a:t>
                      </a:r>
                      <a:r>
                        <a:rPr lang="vi-VN" sz="1300" dirty="0">
                          <a:effectLst/>
                          <a:latin typeface="Times New Roman" pitchFamily="18" charset="0"/>
                          <a:cs typeface="Times New Roman" pitchFamily="18" charset="0"/>
                        </a:rPr>
                        <a:t>amin + </a:t>
                      </a:r>
                      <a:r>
                        <a:rPr lang="en-US" sz="1300" dirty="0">
                          <a:effectLst/>
                          <a:latin typeface="Times New Roman" pitchFamily="18" charset="0"/>
                          <a:cs typeface="Times New Roman" pitchFamily="18" charset="0"/>
                        </a:rPr>
                        <a:t>glucose </a:t>
                      </a:r>
                      <a:r>
                        <a:rPr lang="vi-VN" sz="1300" dirty="0">
                          <a:effectLst/>
                          <a:latin typeface="Times New Roman" pitchFamily="18" charset="0"/>
                          <a:cs typeface="Times New Roman" pitchFamily="18" charset="0"/>
                        </a:rPr>
                        <a:t>+ </a:t>
                      </a:r>
                      <a:r>
                        <a:rPr lang="en-US" sz="1300" dirty="0">
                          <a:effectLst/>
                          <a:latin typeface="Times New Roman" pitchFamily="18" charset="0"/>
                          <a:cs typeface="Times New Roman" pitchFamily="18" charset="0"/>
                        </a:rPr>
                        <a:t>lipid </a:t>
                      </a:r>
                      <a:r>
                        <a:rPr lang="vi-VN" sz="1300" dirty="0">
                          <a:effectLst/>
                          <a:latin typeface="Times New Roman" pitchFamily="18" charset="0"/>
                          <a:cs typeface="Times New Roman" pitchFamily="18" charset="0"/>
                        </a:rPr>
                        <a:t>(*); </a:t>
                      </a:r>
                      <a:r>
                        <a:rPr lang="en-US" sz="1300" dirty="0">
                          <a:effectLst/>
                          <a:latin typeface="Times New Roman" pitchFamily="18" charset="0"/>
                          <a:cs typeface="Times New Roman" pitchFamily="18" charset="0"/>
                        </a:rPr>
                        <a:t>Acid </a:t>
                      </a:r>
                      <a:r>
                        <a:rPr lang="vi-VN" sz="1300" dirty="0">
                          <a:effectLst/>
                          <a:latin typeface="Times New Roman" pitchFamily="18" charset="0"/>
                          <a:cs typeface="Times New Roman" pitchFamily="18" charset="0"/>
                        </a:rPr>
                        <a:t>amin + </a:t>
                      </a:r>
                      <a:r>
                        <a:rPr lang="en-US" sz="1300" dirty="0">
                          <a:effectLst/>
                          <a:latin typeface="Times New Roman" pitchFamily="18" charset="0"/>
                          <a:cs typeface="Times New Roman" pitchFamily="18" charset="0"/>
                        </a:rPr>
                        <a:t>glucose </a:t>
                      </a:r>
                      <a:r>
                        <a:rPr lang="vi-VN" sz="1300" dirty="0">
                          <a:effectLst/>
                          <a:latin typeface="Times New Roman" pitchFamily="18" charset="0"/>
                          <a:cs typeface="Times New Roman" pitchFamily="18" charset="0"/>
                        </a:rPr>
                        <a:t>+ </a:t>
                      </a:r>
                      <a:r>
                        <a:rPr lang="en-US" sz="1300" dirty="0">
                          <a:effectLst/>
                          <a:latin typeface="Times New Roman" pitchFamily="18" charset="0"/>
                          <a:cs typeface="Times New Roman" pitchFamily="18" charset="0"/>
                        </a:rPr>
                        <a:t>lipid + </a:t>
                      </a:r>
                      <a:r>
                        <a:rPr lang="vi-VN" sz="1300" dirty="0">
                          <a:effectLst/>
                          <a:latin typeface="Times New Roman" pitchFamily="18" charset="0"/>
                          <a:cs typeface="Times New Roman" pitchFamily="18" charset="0"/>
                        </a:rPr>
                        <a:t>điện giải (*); </a:t>
                      </a:r>
                      <a:r>
                        <a:rPr lang="vi-VN" sz="1300" dirty="0">
                          <a:effectLst/>
                          <a:latin typeface="+mj-lt"/>
                        </a:rPr>
                        <a:t>đối với trường hợp bệnh nặng không nuôi dưỡng được bằng đường tiêu hóa hoặc qua ống xông mà phải nuôi dưỡng đường tĩnh mạch trong: hồi sức</a:t>
                      </a:r>
                      <a:r>
                        <a:rPr lang="en-GB" sz="1300" dirty="0">
                          <a:effectLst/>
                          <a:latin typeface="+mj-lt"/>
                        </a:rPr>
                        <a:t>, </a:t>
                      </a:r>
                      <a:r>
                        <a:rPr lang="vi-VN" sz="1300" dirty="0">
                          <a:effectLst/>
                          <a:latin typeface="+mj-lt"/>
                        </a:rPr>
                        <a:t>cấp cứu</a:t>
                      </a:r>
                      <a:r>
                        <a:rPr lang="en-GB" sz="1300" dirty="0">
                          <a:effectLst/>
                          <a:latin typeface="+mj-lt"/>
                        </a:rPr>
                        <a:t>, </a:t>
                      </a:r>
                      <a:r>
                        <a:rPr lang="vi-VN" sz="1300" dirty="0">
                          <a:effectLst/>
                          <a:latin typeface="+mj-lt"/>
                        </a:rPr>
                        <a:t>ung thư, bệnh đường tiêu hóa, suy dinh dưỡng nặng; thanh toán 50%.</a:t>
                      </a:r>
                      <a:endParaRPr lang="en-US" sz="1300" dirty="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extLst>
                  <a:ext uri="{0D108BD9-81ED-4DB2-BD59-A6C34878D82A}">
                    <a16:rowId xmlns="" xmlns:a16="http://schemas.microsoft.com/office/drawing/2014/main" val="3108236297"/>
                  </a:ext>
                </a:extLst>
              </a:tr>
            </a:tbl>
          </a:graphicData>
        </a:graphic>
      </p:graphicFrame>
    </p:spTree>
    <p:extLst>
      <p:ext uri="{BB962C8B-B14F-4D97-AF65-F5344CB8AC3E}">
        <p14:creationId xmlns:p14="http://schemas.microsoft.com/office/powerpoint/2010/main" val="3795356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22219" y="306375"/>
            <a:ext cx="8084127"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Điều</a:t>
            </a:r>
            <a:r>
              <a:rPr lang="en-US" sz="2600" dirty="0" smtClean="0">
                <a:solidFill>
                  <a:srgbClr val="FF0000"/>
                </a:solidFill>
              </a:rPr>
              <a:t> </a:t>
            </a:r>
            <a:r>
              <a:rPr lang="en-US" sz="2600" dirty="0" err="1" smtClean="0">
                <a:solidFill>
                  <a:srgbClr val="FF0000"/>
                </a:solidFill>
              </a:rPr>
              <a:t>kiện</a:t>
            </a:r>
            <a:r>
              <a:rPr lang="en-US" sz="2600" dirty="0" smtClean="0">
                <a:solidFill>
                  <a:srgbClr val="FF0000"/>
                </a:solidFill>
              </a:rPr>
              <a:t>, </a:t>
            </a:r>
            <a:r>
              <a:rPr lang="en-US" sz="2600" dirty="0" err="1" smtClean="0">
                <a:solidFill>
                  <a:srgbClr val="FF0000"/>
                </a:solidFill>
              </a:rPr>
              <a:t>tỷ</a:t>
            </a:r>
            <a:r>
              <a:rPr lang="en-US" sz="2600" dirty="0" smtClean="0">
                <a:solidFill>
                  <a:srgbClr val="FF0000"/>
                </a:solidFill>
              </a:rPr>
              <a:t> </a:t>
            </a:r>
            <a:r>
              <a:rPr lang="en-US" sz="2600" dirty="0" err="1" smtClean="0">
                <a:solidFill>
                  <a:srgbClr val="FF0000"/>
                </a:solidFill>
              </a:rPr>
              <a:t>lệ</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cụ</a:t>
            </a:r>
            <a:r>
              <a:rPr lang="en-US" sz="2600" dirty="0" smtClean="0">
                <a:solidFill>
                  <a:srgbClr val="FF0000"/>
                </a:solidFill>
              </a:rPr>
              <a:t> </a:t>
            </a:r>
            <a:r>
              <a:rPr lang="en-US" sz="2600" dirty="0" err="1" smtClean="0">
                <a:solidFill>
                  <a:srgbClr val="FF0000"/>
                </a:solidFill>
              </a:rPr>
              <a:t>thể</a:t>
            </a:r>
            <a:r>
              <a:rPr lang="en-US" sz="2600" dirty="0" smtClean="0">
                <a:solidFill>
                  <a:srgbClr val="FF0000"/>
                </a:solidFill>
              </a:rPr>
              <a:t> </a:t>
            </a:r>
            <a:r>
              <a:rPr lang="en-US" sz="2600" dirty="0" err="1" smtClean="0">
                <a:solidFill>
                  <a:srgbClr val="FF0000"/>
                </a:solidFill>
              </a:rPr>
              <a:t>của</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thuốc</a:t>
            </a:r>
            <a:r>
              <a:rPr lang="en-US" sz="2600" dirty="0" smtClean="0">
                <a:solidFill>
                  <a:srgbClr val="FF0000"/>
                </a:solidFill>
              </a:rPr>
              <a:t> dung </a:t>
            </a:r>
            <a:r>
              <a:rPr lang="en-US" sz="2600" dirty="0" err="1" smtClean="0">
                <a:solidFill>
                  <a:srgbClr val="FF0000"/>
                </a:solidFill>
              </a:rPr>
              <a:t>trong</a:t>
            </a:r>
            <a:r>
              <a:rPr lang="en-US" sz="2600" dirty="0" smtClean="0">
                <a:solidFill>
                  <a:srgbClr val="FF0000"/>
                </a:solidFill>
              </a:rPr>
              <a:t> BV</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053318259"/>
              </p:ext>
            </p:extLst>
          </p:nvPr>
        </p:nvGraphicFramePr>
        <p:xfrm>
          <a:off x="107575" y="1150938"/>
          <a:ext cx="8875060" cy="3608102"/>
        </p:xfrm>
        <a:graphic>
          <a:graphicData uri="http://schemas.openxmlformats.org/drawingml/2006/table">
            <a:tbl>
              <a:tblPr firstRow="1" firstCol="1" bandRow="1">
                <a:tableStyleId>{41A5C919-1BB1-4913-8758-00A2290747ED}</a:tableStyleId>
              </a:tblPr>
              <a:tblGrid>
                <a:gridCol w="631513">
                  <a:extLst>
                    <a:ext uri="{9D8B030D-6E8A-4147-A177-3AD203B41FA5}">
                      <a16:colId xmlns="" xmlns:a16="http://schemas.microsoft.com/office/drawing/2014/main" val="1505754358"/>
                    </a:ext>
                  </a:extLst>
                </a:gridCol>
                <a:gridCol w="1671542">
                  <a:extLst>
                    <a:ext uri="{9D8B030D-6E8A-4147-A177-3AD203B41FA5}">
                      <a16:colId xmlns="" xmlns:a16="http://schemas.microsoft.com/office/drawing/2014/main" val="1309637187"/>
                    </a:ext>
                  </a:extLst>
                </a:gridCol>
                <a:gridCol w="1284431">
                  <a:extLst>
                    <a:ext uri="{9D8B030D-6E8A-4147-A177-3AD203B41FA5}">
                      <a16:colId xmlns="" xmlns:a16="http://schemas.microsoft.com/office/drawing/2014/main" val="1069978934"/>
                    </a:ext>
                  </a:extLst>
                </a:gridCol>
                <a:gridCol w="5287574">
                  <a:extLst>
                    <a:ext uri="{9D8B030D-6E8A-4147-A177-3AD203B41FA5}">
                      <a16:colId xmlns="" xmlns:a16="http://schemas.microsoft.com/office/drawing/2014/main" val="2234729048"/>
                    </a:ext>
                  </a:extLst>
                </a:gridCol>
              </a:tblGrid>
              <a:tr h="325041">
                <a:tc>
                  <a:txBody>
                    <a:bodyPr/>
                    <a:lstStyle/>
                    <a:p>
                      <a:pPr algn="ctr">
                        <a:lnSpc>
                          <a:spcPct val="107000"/>
                        </a:lnSpc>
                        <a:spcAft>
                          <a:spcPts val="0"/>
                        </a:spcAft>
                      </a:pPr>
                      <a:r>
                        <a:rPr lang="vi-VN" sz="1300" b="1" dirty="0">
                          <a:effectLst/>
                          <a:latin typeface="+mj-lt"/>
                        </a:rPr>
                        <a:t>STT</a:t>
                      </a:r>
                      <a:endParaRPr lang="en-US" sz="1300" b="1" dirty="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gn="ctr">
                        <a:lnSpc>
                          <a:spcPct val="107000"/>
                        </a:lnSpc>
                        <a:spcAft>
                          <a:spcPts val="0"/>
                        </a:spcAft>
                      </a:pPr>
                      <a:r>
                        <a:rPr lang="vi-VN" sz="1300" b="1" dirty="0">
                          <a:effectLst/>
                          <a:latin typeface="+mj-lt"/>
                        </a:rPr>
                        <a:t>Tên hoạt chất</a:t>
                      </a:r>
                      <a:endParaRPr lang="en-US" sz="1300" b="1" dirty="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gn="ctr">
                        <a:lnSpc>
                          <a:spcPct val="107000"/>
                        </a:lnSpc>
                        <a:spcAft>
                          <a:spcPts val="0"/>
                        </a:spcAft>
                      </a:pPr>
                      <a:r>
                        <a:rPr lang="vi-VN" sz="1300" b="1" dirty="0">
                          <a:effectLst/>
                          <a:latin typeface="+mj-lt"/>
                        </a:rPr>
                        <a:t>Đường dùng, dạng dùng</a:t>
                      </a:r>
                      <a:endParaRPr lang="en-US" sz="1300" b="1" dirty="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gn="ctr">
                        <a:lnSpc>
                          <a:spcPct val="107000"/>
                        </a:lnSpc>
                        <a:spcAft>
                          <a:spcPts val="0"/>
                        </a:spcAft>
                      </a:pPr>
                      <a:r>
                        <a:rPr lang="vi-VN" sz="1300" b="1" dirty="0">
                          <a:effectLst/>
                          <a:latin typeface="+mj-lt"/>
                        </a:rPr>
                        <a:t>Ghi chú</a:t>
                      </a:r>
                      <a:endParaRPr lang="en-US" sz="1300" b="1" dirty="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extLst>
                  <a:ext uri="{0D108BD9-81ED-4DB2-BD59-A6C34878D82A}">
                    <a16:rowId xmlns="" xmlns:a16="http://schemas.microsoft.com/office/drawing/2014/main" val="438625978"/>
                  </a:ext>
                </a:extLst>
              </a:tr>
              <a:tr h="325041">
                <a:tc>
                  <a:txBody>
                    <a:bodyPr/>
                    <a:lstStyle/>
                    <a:p>
                      <a:pPr algn="ctr">
                        <a:lnSpc>
                          <a:spcPct val="107000"/>
                        </a:lnSpc>
                        <a:spcAft>
                          <a:spcPts val="0"/>
                        </a:spcAft>
                      </a:pPr>
                      <a:r>
                        <a:rPr lang="en-US" sz="1300">
                          <a:effectLst/>
                          <a:latin typeface="+mj-lt"/>
                        </a:rPr>
                        <a:t>362</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en-US" sz="1300" dirty="0">
                          <a:effectLst/>
                          <a:latin typeface="Times New Roman" pitchFamily="18" charset="0"/>
                          <a:cs typeface="Times New Roman" pitchFamily="18" charset="0"/>
                        </a:rPr>
                        <a:t>Doxorubicin</a:t>
                      </a:r>
                      <a:endParaRPr lang="en-US" sz="1300" dirty="0">
                        <a:effectLst/>
                        <a:latin typeface="Times New Roman" pitchFamily="18" charset="0"/>
                        <a:ea typeface="Times New Roman" panose="02020603050405020304" pitchFamily="18" charset="0"/>
                        <a:cs typeface="Times New Roman" pitchFamily="18" charset="0"/>
                      </a:endParaRPr>
                    </a:p>
                  </a:txBody>
                  <a:tcPr marL="3515" marR="3515" marT="0" marB="0">
                    <a:solidFill>
                      <a:schemeClr val="bg2"/>
                    </a:solidFill>
                  </a:tcPr>
                </a:tc>
                <a:tc>
                  <a:txBody>
                    <a:bodyPr/>
                    <a:lstStyle/>
                    <a:p>
                      <a:pPr>
                        <a:lnSpc>
                          <a:spcPct val="107000"/>
                        </a:lnSpc>
                        <a:spcAft>
                          <a:spcPts val="0"/>
                        </a:spcAft>
                      </a:pPr>
                      <a:r>
                        <a:rPr lang="vi-VN" sz="1300">
                          <a:effectLst/>
                          <a:latin typeface="+mj-lt"/>
                        </a:rPr>
                        <a:t>Tiêm</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vi-VN" sz="1300" dirty="0">
                          <a:effectLst/>
                          <a:latin typeface="+mj-lt"/>
                        </a:rPr>
                        <a:t>Quỹ bảo hiểm y tế thanh toán 50% đối với dạng </a:t>
                      </a:r>
                      <a:r>
                        <a:rPr lang="en-US" sz="1300" dirty="0">
                          <a:effectLst/>
                          <a:latin typeface="Times New Roman" pitchFamily="18" charset="0"/>
                          <a:cs typeface="Times New Roman" pitchFamily="18" charset="0"/>
                        </a:rPr>
                        <a:t>liposome</a:t>
                      </a:r>
                      <a:r>
                        <a:rPr lang="en-US" sz="1300" dirty="0">
                          <a:effectLst/>
                          <a:latin typeface="+mj-lt"/>
                        </a:rPr>
                        <a:t>; </a:t>
                      </a:r>
                      <a:r>
                        <a:rPr lang="vi-VN" sz="1300" dirty="0">
                          <a:effectLst/>
                          <a:latin typeface="+mj-lt"/>
                        </a:rPr>
                        <a:t>thanh toán 100% đối với các dạng khác.</a:t>
                      </a:r>
                      <a:endParaRPr lang="en-US" sz="1300" dirty="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extLst>
                  <a:ext uri="{0D108BD9-81ED-4DB2-BD59-A6C34878D82A}">
                    <a16:rowId xmlns="" xmlns:a16="http://schemas.microsoft.com/office/drawing/2014/main" val="1516439267"/>
                  </a:ext>
                </a:extLst>
              </a:tr>
              <a:tr h="325041">
                <a:tc>
                  <a:txBody>
                    <a:bodyPr/>
                    <a:lstStyle/>
                    <a:p>
                      <a:pPr algn="ctr">
                        <a:lnSpc>
                          <a:spcPct val="107000"/>
                        </a:lnSpc>
                        <a:spcAft>
                          <a:spcPts val="0"/>
                        </a:spcAft>
                      </a:pPr>
                      <a:r>
                        <a:rPr lang="en-US" sz="1300" dirty="0">
                          <a:effectLst/>
                          <a:latin typeface="+mj-lt"/>
                        </a:rPr>
                        <a:t>381</a:t>
                      </a:r>
                      <a:endParaRPr lang="en-US" sz="1300" dirty="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en-US" sz="1300" dirty="0">
                          <a:effectLst/>
                          <a:latin typeface="Times New Roman" pitchFamily="18" charset="0"/>
                          <a:cs typeface="Times New Roman" pitchFamily="18" charset="0"/>
                        </a:rPr>
                        <a:t>Paclitaxel</a:t>
                      </a:r>
                      <a:endParaRPr lang="en-US" sz="1300" dirty="0">
                        <a:effectLst/>
                        <a:latin typeface="Times New Roman" pitchFamily="18" charset="0"/>
                        <a:ea typeface="Times New Roman" panose="02020603050405020304" pitchFamily="18" charset="0"/>
                        <a:cs typeface="Times New Roman" pitchFamily="18" charset="0"/>
                      </a:endParaRPr>
                    </a:p>
                  </a:txBody>
                  <a:tcPr marL="3515" marR="3515" marT="0" marB="0">
                    <a:solidFill>
                      <a:schemeClr val="bg2"/>
                    </a:solidFill>
                  </a:tcPr>
                </a:tc>
                <a:tc>
                  <a:txBody>
                    <a:bodyPr/>
                    <a:lstStyle/>
                    <a:p>
                      <a:pPr>
                        <a:lnSpc>
                          <a:spcPct val="107000"/>
                        </a:lnSpc>
                        <a:spcAft>
                          <a:spcPts val="0"/>
                        </a:spcAft>
                      </a:pPr>
                      <a:r>
                        <a:rPr lang="vi-VN" sz="1300">
                          <a:effectLst/>
                          <a:latin typeface="+mj-lt"/>
                        </a:rPr>
                        <a:t>Tiêm</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vi-VN" sz="1300" dirty="0">
                          <a:effectLst/>
                          <a:latin typeface="+mj-lt"/>
                        </a:rPr>
                        <a:t>Quỹ bảo hiểm y tế thanh toán 50% đối với dạng </a:t>
                      </a:r>
                      <a:r>
                        <a:rPr lang="en-US" sz="1300" dirty="0">
                          <a:effectLst/>
                          <a:latin typeface="Times New Roman" pitchFamily="18" charset="0"/>
                          <a:cs typeface="Times New Roman" pitchFamily="18" charset="0"/>
                        </a:rPr>
                        <a:t>liposome </a:t>
                      </a:r>
                      <a:r>
                        <a:rPr lang="vi-VN" sz="1300" dirty="0">
                          <a:effectLst/>
                          <a:latin typeface="Times New Roman" pitchFamily="18" charset="0"/>
                          <a:cs typeface="Times New Roman" pitchFamily="18" charset="0"/>
                        </a:rPr>
                        <a:t>và dạng </a:t>
                      </a:r>
                      <a:r>
                        <a:rPr lang="en-US" sz="1300" dirty="0">
                          <a:effectLst/>
                          <a:latin typeface="Times New Roman" pitchFamily="18" charset="0"/>
                          <a:cs typeface="Times New Roman" pitchFamily="18" charset="0"/>
                        </a:rPr>
                        <a:t>polymeric micelle</a:t>
                      </a:r>
                      <a:r>
                        <a:rPr lang="en-US" sz="1300" dirty="0">
                          <a:effectLst/>
                          <a:latin typeface="+mj-lt"/>
                        </a:rPr>
                        <a:t>; </a:t>
                      </a:r>
                      <a:r>
                        <a:rPr lang="vi-VN" sz="1300" dirty="0">
                          <a:effectLst/>
                          <a:latin typeface="+mj-lt"/>
                        </a:rPr>
                        <a:t>thanh toán 100% đối với các dạng khác.</a:t>
                      </a:r>
                      <a:endParaRPr lang="en-US" sz="1300" dirty="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extLst>
                  <a:ext uri="{0D108BD9-81ED-4DB2-BD59-A6C34878D82A}">
                    <a16:rowId xmlns="" xmlns:a16="http://schemas.microsoft.com/office/drawing/2014/main" val="762902191"/>
                  </a:ext>
                </a:extLst>
              </a:tr>
              <a:tr h="325041">
                <a:tc>
                  <a:txBody>
                    <a:bodyPr/>
                    <a:lstStyle/>
                    <a:p>
                      <a:pPr algn="ctr">
                        <a:lnSpc>
                          <a:spcPct val="107000"/>
                        </a:lnSpc>
                        <a:spcAft>
                          <a:spcPts val="0"/>
                        </a:spcAft>
                      </a:pPr>
                      <a:r>
                        <a:rPr lang="en-US" sz="1300">
                          <a:effectLst/>
                          <a:latin typeface="+mj-lt"/>
                        </a:rPr>
                        <a:t>382</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vi-VN" sz="1300" dirty="0">
                          <a:effectLst/>
                          <a:latin typeface="Times New Roman" pitchFamily="18" charset="0"/>
                          <a:cs typeface="Times New Roman" pitchFamily="18" charset="0"/>
                        </a:rPr>
                        <a:t>Peme</a:t>
                      </a:r>
                      <a:r>
                        <a:rPr lang="en-US" sz="1300" dirty="0" err="1">
                          <a:effectLst/>
                          <a:latin typeface="Times New Roman" pitchFamily="18" charset="0"/>
                          <a:cs typeface="Times New Roman" pitchFamily="18" charset="0"/>
                        </a:rPr>
                        <a:t>tr</a:t>
                      </a:r>
                      <a:r>
                        <a:rPr lang="vi-VN" sz="1300" dirty="0">
                          <a:effectLst/>
                          <a:latin typeface="Times New Roman" pitchFamily="18" charset="0"/>
                          <a:cs typeface="Times New Roman" pitchFamily="18" charset="0"/>
                        </a:rPr>
                        <a:t>exed</a:t>
                      </a:r>
                      <a:endParaRPr lang="en-US" sz="1300" dirty="0">
                        <a:effectLst/>
                        <a:latin typeface="Times New Roman" pitchFamily="18" charset="0"/>
                        <a:ea typeface="Times New Roman" panose="02020603050405020304" pitchFamily="18" charset="0"/>
                        <a:cs typeface="Times New Roman" pitchFamily="18" charset="0"/>
                      </a:endParaRPr>
                    </a:p>
                  </a:txBody>
                  <a:tcPr marL="3515" marR="3515" marT="0" marB="0">
                    <a:solidFill>
                      <a:schemeClr val="bg2"/>
                    </a:solidFill>
                  </a:tcPr>
                </a:tc>
                <a:tc>
                  <a:txBody>
                    <a:bodyPr/>
                    <a:lstStyle/>
                    <a:p>
                      <a:pPr>
                        <a:lnSpc>
                          <a:spcPct val="107000"/>
                        </a:lnSpc>
                        <a:spcAft>
                          <a:spcPts val="0"/>
                        </a:spcAft>
                      </a:pPr>
                      <a:r>
                        <a:rPr lang="vi-VN" sz="1300">
                          <a:effectLst/>
                          <a:latin typeface="+mj-lt"/>
                        </a:rPr>
                        <a:t>Tiêm</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vi-VN" sz="1300" dirty="0">
                          <a:effectLst/>
                          <a:latin typeface="+mj-lt"/>
                        </a:rPr>
                        <a:t>Quỹ bảo hiểm y tế thanh toán ung thư phổi không tế bào nhỏ, ung thư trung biểu mô màng phổi ác tính; thanh toán 50%</a:t>
                      </a:r>
                      <a:r>
                        <a:rPr lang="en-GB" sz="1300" dirty="0">
                          <a:effectLst/>
                          <a:latin typeface="+mj-lt"/>
                        </a:rPr>
                        <a:t>.</a:t>
                      </a:r>
                      <a:endParaRPr lang="en-US" sz="1300" dirty="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extLst>
                  <a:ext uri="{0D108BD9-81ED-4DB2-BD59-A6C34878D82A}">
                    <a16:rowId xmlns="" xmlns:a16="http://schemas.microsoft.com/office/drawing/2014/main" val="2099760321"/>
                  </a:ext>
                </a:extLst>
              </a:tr>
              <a:tr h="216694">
                <a:tc>
                  <a:txBody>
                    <a:bodyPr/>
                    <a:lstStyle/>
                    <a:p>
                      <a:pPr algn="ctr">
                        <a:lnSpc>
                          <a:spcPct val="107000"/>
                        </a:lnSpc>
                        <a:spcAft>
                          <a:spcPts val="0"/>
                        </a:spcAft>
                      </a:pPr>
                      <a:r>
                        <a:rPr lang="en-US" sz="1300">
                          <a:effectLst/>
                          <a:latin typeface="+mj-lt"/>
                        </a:rPr>
                        <a:t>391</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en-US" sz="1300" dirty="0" err="1">
                          <a:effectLst/>
                          <a:latin typeface="Times New Roman" pitchFamily="18" charset="0"/>
                          <a:cs typeface="Times New Roman" pitchFamily="18" charset="0"/>
                        </a:rPr>
                        <a:t>Afatinib</a:t>
                      </a:r>
                      <a:r>
                        <a:rPr lang="en-US" sz="1300" dirty="0">
                          <a:effectLst/>
                          <a:latin typeface="Times New Roman" pitchFamily="18" charset="0"/>
                          <a:cs typeface="Times New Roman" pitchFamily="18" charset="0"/>
                        </a:rPr>
                        <a:t> </a:t>
                      </a:r>
                      <a:r>
                        <a:rPr lang="en-US" sz="1300" dirty="0" err="1">
                          <a:effectLst/>
                          <a:latin typeface="Times New Roman" pitchFamily="18" charset="0"/>
                          <a:cs typeface="Times New Roman" pitchFamily="18" charset="0"/>
                        </a:rPr>
                        <a:t>dimaleate</a:t>
                      </a:r>
                      <a:endParaRPr lang="en-US" sz="1300" dirty="0">
                        <a:effectLst/>
                        <a:latin typeface="Times New Roman" pitchFamily="18" charset="0"/>
                        <a:ea typeface="Times New Roman" panose="02020603050405020304" pitchFamily="18" charset="0"/>
                        <a:cs typeface="Times New Roman" pitchFamily="18" charset="0"/>
                      </a:endParaRPr>
                    </a:p>
                  </a:txBody>
                  <a:tcPr marL="3515" marR="3515" marT="0" marB="0">
                    <a:solidFill>
                      <a:schemeClr val="bg2"/>
                    </a:solidFill>
                  </a:tcPr>
                </a:tc>
                <a:tc>
                  <a:txBody>
                    <a:bodyPr/>
                    <a:lstStyle/>
                    <a:p>
                      <a:pPr>
                        <a:lnSpc>
                          <a:spcPct val="107000"/>
                        </a:lnSpc>
                        <a:spcAft>
                          <a:spcPts val="0"/>
                        </a:spcAft>
                      </a:pPr>
                      <a:r>
                        <a:rPr lang="vi-VN" sz="1300">
                          <a:effectLst/>
                          <a:latin typeface="+mj-lt"/>
                        </a:rPr>
                        <a:t>Uống</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vi-VN" sz="1300" dirty="0">
                          <a:effectLst/>
                          <a:latin typeface="+mj-lt"/>
                        </a:rPr>
                        <a:t>Quỹ bảo hiểm y tế thanh toán 50%.</a:t>
                      </a:r>
                      <a:endParaRPr lang="en-US" sz="1300" dirty="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extLst>
                  <a:ext uri="{0D108BD9-81ED-4DB2-BD59-A6C34878D82A}">
                    <a16:rowId xmlns="" xmlns:a16="http://schemas.microsoft.com/office/drawing/2014/main" val="194124524"/>
                  </a:ext>
                </a:extLst>
              </a:tr>
              <a:tr h="325041">
                <a:tc>
                  <a:txBody>
                    <a:bodyPr/>
                    <a:lstStyle/>
                    <a:p>
                      <a:pPr algn="ctr">
                        <a:lnSpc>
                          <a:spcPct val="107000"/>
                        </a:lnSpc>
                        <a:spcAft>
                          <a:spcPts val="0"/>
                        </a:spcAft>
                      </a:pPr>
                      <a:r>
                        <a:rPr lang="en-US" sz="1300">
                          <a:effectLst/>
                          <a:latin typeface="+mj-lt"/>
                        </a:rPr>
                        <a:t>392</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en-US" sz="1300" dirty="0" err="1">
                          <a:effectLst/>
                          <a:latin typeface="Times New Roman" pitchFamily="18" charset="0"/>
                          <a:cs typeface="Times New Roman" pitchFamily="18" charset="0"/>
                        </a:rPr>
                        <a:t>Bevacizumab</a:t>
                      </a:r>
                      <a:endParaRPr lang="en-US" sz="1300" dirty="0">
                        <a:effectLst/>
                        <a:latin typeface="Times New Roman" pitchFamily="18" charset="0"/>
                        <a:ea typeface="Times New Roman" panose="02020603050405020304" pitchFamily="18" charset="0"/>
                        <a:cs typeface="Times New Roman" pitchFamily="18" charset="0"/>
                      </a:endParaRPr>
                    </a:p>
                  </a:txBody>
                  <a:tcPr marL="3515" marR="3515" marT="0" marB="0">
                    <a:solidFill>
                      <a:schemeClr val="bg2"/>
                    </a:solidFill>
                  </a:tcPr>
                </a:tc>
                <a:tc>
                  <a:txBody>
                    <a:bodyPr/>
                    <a:lstStyle/>
                    <a:p>
                      <a:pPr>
                        <a:lnSpc>
                          <a:spcPct val="107000"/>
                        </a:lnSpc>
                        <a:spcAft>
                          <a:spcPts val="0"/>
                        </a:spcAft>
                      </a:pPr>
                      <a:r>
                        <a:rPr lang="vi-VN" sz="1300">
                          <a:effectLst/>
                          <a:latin typeface="+mj-lt"/>
                        </a:rPr>
                        <a:t>Tiêm</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vi-VN" sz="1300">
                          <a:effectLst/>
                          <a:latin typeface="+mj-lt"/>
                        </a:rPr>
                        <a:t>Quỹ bảo hiểm y tế thanh toán tại bệnh viện hạng đặc biệt, hạng I và bệnh viện chuyên khoa ung bướu hạng </a:t>
                      </a:r>
                      <a:r>
                        <a:rPr lang="en-US" sz="1300">
                          <a:effectLst/>
                          <a:latin typeface="+mj-lt"/>
                        </a:rPr>
                        <a:t>II</a:t>
                      </a:r>
                      <a:r>
                        <a:rPr lang="vi-VN" sz="1300">
                          <a:effectLst/>
                          <a:latin typeface="+mj-lt"/>
                        </a:rPr>
                        <a:t>; thanh toán 50%.</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extLst>
                  <a:ext uri="{0D108BD9-81ED-4DB2-BD59-A6C34878D82A}">
                    <a16:rowId xmlns="" xmlns:a16="http://schemas.microsoft.com/office/drawing/2014/main" val="620514837"/>
                  </a:ext>
                </a:extLst>
              </a:tr>
              <a:tr h="433387">
                <a:tc>
                  <a:txBody>
                    <a:bodyPr/>
                    <a:lstStyle/>
                    <a:p>
                      <a:pPr algn="ctr">
                        <a:lnSpc>
                          <a:spcPct val="107000"/>
                        </a:lnSpc>
                        <a:spcAft>
                          <a:spcPts val="0"/>
                        </a:spcAft>
                      </a:pPr>
                      <a:r>
                        <a:rPr lang="en-US" sz="1300">
                          <a:effectLst/>
                          <a:latin typeface="+mj-lt"/>
                        </a:rPr>
                        <a:t>394</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en-US" sz="1300" dirty="0" err="1">
                          <a:effectLst/>
                          <a:latin typeface="Times New Roman" pitchFamily="18" charset="0"/>
                          <a:cs typeface="Times New Roman" pitchFamily="18" charset="0"/>
                        </a:rPr>
                        <a:t>Erlotinib</a:t>
                      </a:r>
                      <a:endParaRPr lang="en-US" sz="1300" dirty="0">
                        <a:effectLst/>
                        <a:latin typeface="Times New Roman" pitchFamily="18" charset="0"/>
                        <a:ea typeface="Times New Roman" panose="02020603050405020304" pitchFamily="18" charset="0"/>
                        <a:cs typeface="Times New Roman" pitchFamily="18" charset="0"/>
                      </a:endParaRPr>
                    </a:p>
                  </a:txBody>
                  <a:tcPr marL="3515" marR="3515" marT="0" marB="0">
                    <a:solidFill>
                      <a:schemeClr val="bg2"/>
                    </a:solidFill>
                  </a:tcPr>
                </a:tc>
                <a:tc>
                  <a:txBody>
                    <a:bodyPr/>
                    <a:lstStyle/>
                    <a:p>
                      <a:pPr>
                        <a:lnSpc>
                          <a:spcPct val="107000"/>
                        </a:lnSpc>
                        <a:spcAft>
                          <a:spcPts val="0"/>
                        </a:spcAft>
                      </a:pPr>
                      <a:r>
                        <a:rPr lang="vi-VN" sz="1300">
                          <a:effectLst/>
                          <a:latin typeface="+mj-lt"/>
                        </a:rPr>
                        <a:t>Uống</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vi-VN" sz="1300" dirty="0">
                          <a:effectLst/>
                          <a:latin typeface="+mj-lt"/>
                        </a:rPr>
                        <a:t>Quỹ bảo hiểm y tế thanh toán điều trị ung thư phổi thể không phải tế bào nhỏ </a:t>
                      </a:r>
                      <a:r>
                        <a:rPr lang="en-US" sz="1300" dirty="0">
                          <a:effectLst/>
                          <a:latin typeface="Times New Roman" pitchFamily="18" charset="0"/>
                          <a:cs typeface="Times New Roman" pitchFamily="18" charset="0"/>
                        </a:rPr>
                        <a:t>(non-­small cell lung cancer) </a:t>
                      </a:r>
                      <a:r>
                        <a:rPr lang="vi-VN" sz="1300" dirty="0">
                          <a:effectLst/>
                          <a:latin typeface="+mj-lt"/>
                        </a:rPr>
                        <a:t>có </a:t>
                      </a:r>
                      <a:r>
                        <a:rPr lang="en-US" sz="1300" dirty="0">
                          <a:effectLst/>
                          <a:latin typeface="Times New Roman" pitchFamily="18" charset="0"/>
                          <a:cs typeface="Times New Roman" pitchFamily="18" charset="0"/>
                        </a:rPr>
                        <a:t>EGFR</a:t>
                      </a:r>
                      <a:r>
                        <a:rPr lang="en-US" sz="1300" dirty="0">
                          <a:effectLst/>
                          <a:latin typeface="+mj-lt"/>
                        </a:rPr>
                        <a:t> </a:t>
                      </a:r>
                      <a:r>
                        <a:rPr lang="vi-VN" sz="1300" dirty="0">
                          <a:effectLst/>
                          <a:latin typeface="+mj-lt"/>
                        </a:rPr>
                        <a:t>dương tính </a:t>
                      </a:r>
                      <a:r>
                        <a:rPr lang="en-US" sz="1300" dirty="0">
                          <a:effectLst/>
                          <a:latin typeface="Times New Roman" pitchFamily="18" charset="0"/>
                          <a:cs typeface="Times New Roman" pitchFamily="18" charset="0"/>
                        </a:rPr>
                        <a:t>(</a:t>
                      </a:r>
                      <a:r>
                        <a:rPr lang="en-US" sz="1300" dirty="0" err="1">
                          <a:effectLst/>
                          <a:latin typeface="Times New Roman" pitchFamily="18" charset="0"/>
                          <a:cs typeface="Times New Roman" pitchFamily="18" charset="0"/>
                        </a:rPr>
                        <a:t>epidermall</a:t>
                      </a:r>
                      <a:r>
                        <a:rPr lang="en-US" sz="1300" dirty="0">
                          <a:effectLst/>
                          <a:latin typeface="Times New Roman" pitchFamily="18" charset="0"/>
                          <a:cs typeface="Times New Roman" pitchFamily="18" charset="0"/>
                        </a:rPr>
                        <a:t> growth factor receptor)</a:t>
                      </a:r>
                      <a:r>
                        <a:rPr lang="en-US" sz="1300" dirty="0">
                          <a:effectLst/>
                          <a:latin typeface="+mj-lt"/>
                        </a:rPr>
                        <a:t>; </a:t>
                      </a:r>
                      <a:r>
                        <a:rPr lang="vi-VN" sz="1300" dirty="0">
                          <a:effectLst/>
                          <a:latin typeface="+mj-lt"/>
                        </a:rPr>
                        <a:t>thanh toán 50%.</a:t>
                      </a:r>
                      <a:endParaRPr lang="en-US" sz="1300" dirty="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extLst>
                  <a:ext uri="{0D108BD9-81ED-4DB2-BD59-A6C34878D82A}">
                    <a16:rowId xmlns="" xmlns:a16="http://schemas.microsoft.com/office/drawing/2014/main" val="1317036451"/>
                  </a:ext>
                </a:extLst>
              </a:tr>
              <a:tr h="433387">
                <a:tc>
                  <a:txBody>
                    <a:bodyPr/>
                    <a:lstStyle/>
                    <a:p>
                      <a:pPr algn="ctr">
                        <a:lnSpc>
                          <a:spcPct val="107000"/>
                        </a:lnSpc>
                        <a:spcAft>
                          <a:spcPts val="0"/>
                        </a:spcAft>
                      </a:pPr>
                      <a:r>
                        <a:rPr lang="en-US" sz="1300">
                          <a:effectLst/>
                          <a:latin typeface="+mj-lt"/>
                        </a:rPr>
                        <a:t>395</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en-US" sz="1300" dirty="0" err="1">
                          <a:effectLst/>
                          <a:latin typeface="Times New Roman" pitchFamily="18" charset="0"/>
                          <a:cs typeface="Times New Roman" pitchFamily="18" charset="0"/>
                        </a:rPr>
                        <a:t>Gefitinib</a:t>
                      </a:r>
                      <a:endParaRPr lang="en-US" sz="1300" dirty="0">
                        <a:effectLst/>
                        <a:latin typeface="Times New Roman" pitchFamily="18" charset="0"/>
                        <a:ea typeface="Times New Roman" panose="02020603050405020304" pitchFamily="18" charset="0"/>
                        <a:cs typeface="Times New Roman" pitchFamily="18" charset="0"/>
                      </a:endParaRPr>
                    </a:p>
                  </a:txBody>
                  <a:tcPr marL="3515" marR="3515" marT="0" marB="0">
                    <a:solidFill>
                      <a:schemeClr val="bg2"/>
                    </a:solidFill>
                  </a:tcPr>
                </a:tc>
                <a:tc>
                  <a:txBody>
                    <a:bodyPr/>
                    <a:lstStyle/>
                    <a:p>
                      <a:pPr>
                        <a:lnSpc>
                          <a:spcPct val="107000"/>
                        </a:lnSpc>
                        <a:spcAft>
                          <a:spcPts val="0"/>
                        </a:spcAft>
                      </a:pPr>
                      <a:r>
                        <a:rPr lang="vi-VN" sz="1300">
                          <a:effectLst/>
                          <a:latin typeface="+mj-lt"/>
                        </a:rPr>
                        <a:t>Uống</a:t>
                      </a:r>
                      <a:endParaRPr lang="en-US" sz="130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tc>
                  <a:txBody>
                    <a:bodyPr/>
                    <a:lstStyle/>
                    <a:p>
                      <a:pPr>
                        <a:lnSpc>
                          <a:spcPct val="107000"/>
                        </a:lnSpc>
                        <a:spcAft>
                          <a:spcPts val="0"/>
                        </a:spcAft>
                      </a:pPr>
                      <a:r>
                        <a:rPr lang="vi-VN" sz="1300" dirty="0">
                          <a:effectLst/>
                          <a:latin typeface="+mj-lt"/>
                        </a:rPr>
                        <a:t>Quỹ bảo hiểm y tế thanh toán điều trị ung thư phổi thể không phải tế bào nhỏ </a:t>
                      </a:r>
                      <a:r>
                        <a:rPr lang="en-US" sz="1300" dirty="0">
                          <a:effectLst/>
                          <a:latin typeface="Times New Roman" pitchFamily="18" charset="0"/>
                          <a:cs typeface="Times New Roman" pitchFamily="18" charset="0"/>
                        </a:rPr>
                        <a:t>(non­-small cell lung cancer)</a:t>
                      </a:r>
                      <a:r>
                        <a:rPr lang="en-US" sz="1300" dirty="0">
                          <a:effectLst/>
                          <a:latin typeface="+mj-lt"/>
                        </a:rPr>
                        <a:t> </a:t>
                      </a:r>
                      <a:r>
                        <a:rPr lang="vi-VN" sz="1300" dirty="0">
                          <a:effectLst/>
                          <a:latin typeface="+mj-lt"/>
                        </a:rPr>
                        <a:t>có </a:t>
                      </a:r>
                      <a:r>
                        <a:rPr lang="en-US" sz="1300" dirty="0">
                          <a:effectLst/>
                          <a:latin typeface="Times New Roman" pitchFamily="18" charset="0"/>
                          <a:cs typeface="Times New Roman" pitchFamily="18" charset="0"/>
                        </a:rPr>
                        <a:t>EGFR</a:t>
                      </a:r>
                      <a:r>
                        <a:rPr lang="en-US" sz="1300" dirty="0">
                          <a:effectLst/>
                          <a:latin typeface="+mj-lt"/>
                        </a:rPr>
                        <a:t> </a:t>
                      </a:r>
                      <a:r>
                        <a:rPr lang="vi-VN" sz="1300" dirty="0">
                          <a:effectLst/>
                          <a:latin typeface="+mj-lt"/>
                        </a:rPr>
                        <a:t>dương tính (epidermall </a:t>
                      </a:r>
                      <a:r>
                        <a:rPr lang="en-US" sz="1300" dirty="0">
                          <a:effectLst/>
                          <a:latin typeface="Times New Roman" pitchFamily="18" charset="0"/>
                          <a:cs typeface="Times New Roman" pitchFamily="18" charset="0"/>
                        </a:rPr>
                        <a:t>growth factor receptor</a:t>
                      </a:r>
                      <a:r>
                        <a:rPr lang="en-US" sz="1300" dirty="0">
                          <a:effectLst/>
                          <a:latin typeface="+mj-lt"/>
                        </a:rPr>
                        <a:t>); </a:t>
                      </a:r>
                      <a:r>
                        <a:rPr lang="vi-VN" sz="1300" dirty="0">
                          <a:effectLst/>
                          <a:latin typeface="+mj-lt"/>
                        </a:rPr>
                        <a:t>thanh toán 50%.</a:t>
                      </a:r>
                      <a:endParaRPr lang="en-US" sz="1300" dirty="0">
                        <a:effectLst/>
                        <a:latin typeface="+mj-lt"/>
                        <a:ea typeface="Times New Roman" panose="02020603050405020304" pitchFamily="18" charset="0"/>
                        <a:cs typeface="Times New Roman" panose="02020603050405020304" pitchFamily="18" charset="0"/>
                      </a:endParaRPr>
                    </a:p>
                  </a:txBody>
                  <a:tcPr marL="3515" marR="3515" marT="0" marB="0">
                    <a:solidFill>
                      <a:schemeClr val="bg2"/>
                    </a:solidFill>
                  </a:tcPr>
                </a:tc>
                <a:extLst>
                  <a:ext uri="{0D108BD9-81ED-4DB2-BD59-A6C34878D82A}">
                    <a16:rowId xmlns="" xmlns:a16="http://schemas.microsoft.com/office/drawing/2014/main" val="3865975685"/>
                  </a:ext>
                </a:extLst>
              </a:tr>
            </a:tbl>
          </a:graphicData>
        </a:graphic>
      </p:graphicFrame>
    </p:spTree>
    <p:extLst>
      <p:ext uri="{BB962C8B-B14F-4D97-AF65-F5344CB8AC3E}">
        <p14:creationId xmlns:p14="http://schemas.microsoft.com/office/powerpoint/2010/main" val="3073036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22219" y="306375"/>
            <a:ext cx="8084127"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Điều</a:t>
            </a:r>
            <a:r>
              <a:rPr lang="en-US" sz="2600" dirty="0" smtClean="0">
                <a:solidFill>
                  <a:srgbClr val="FF0000"/>
                </a:solidFill>
              </a:rPr>
              <a:t> </a:t>
            </a:r>
            <a:r>
              <a:rPr lang="en-US" sz="2600" dirty="0" err="1" smtClean="0">
                <a:solidFill>
                  <a:srgbClr val="FF0000"/>
                </a:solidFill>
              </a:rPr>
              <a:t>kiện</a:t>
            </a:r>
            <a:r>
              <a:rPr lang="en-US" sz="2600" dirty="0" smtClean="0">
                <a:solidFill>
                  <a:srgbClr val="FF0000"/>
                </a:solidFill>
              </a:rPr>
              <a:t>, </a:t>
            </a:r>
            <a:r>
              <a:rPr lang="en-US" sz="2600" dirty="0" err="1" smtClean="0">
                <a:solidFill>
                  <a:srgbClr val="FF0000"/>
                </a:solidFill>
              </a:rPr>
              <a:t>tỷ</a:t>
            </a:r>
            <a:r>
              <a:rPr lang="en-US" sz="2600" dirty="0" smtClean="0">
                <a:solidFill>
                  <a:srgbClr val="FF0000"/>
                </a:solidFill>
              </a:rPr>
              <a:t> </a:t>
            </a:r>
            <a:r>
              <a:rPr lang="en-US" sz="2600" dirty="0" err="1" smtClean="0">
                <a:solidFill>
                  <a:srgbClr val="FF0000"/>
                </a:solidFill>
              </a:rPr>
              <a:t>lệ</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cụ</a:t>
            </a:r>
            <a:r>
              <a:rPr lang="en-US" sz="2600" dirty="0" smtClean="0">
                <a:solidFill>
                  <a:srgbClr val="FF0000"/>
                </a:solidFill>
              </a:rPr>
              <a:t> </a:t>
            </a:r>
            <a:r>
              <a:rPr lang="en-US" sz="2600" dirty="0" err="1" smtClean="0">
                <a:solidFill>
                  <a:srgbClr val="FF0000"/>
                </a:solidFill>
              </a:rPr>
              <a:t>thể</a:t>
            </a:r>
            <a:r>
              <a:rPr lang="en-US" sz="2600" dirty="0" smtClean="0">
                <a:solidFill>
                  <a:srgbClr val="FF0000"/>
                </a:solidFill>
              </a:rPr>
              <a:t> </a:t>
            </a:r>
            <a:r>
              <a:rPr lang="en-US" sz="2600" dirty="0" err="1" smtClean="0">
                <a:solidFill>
                  <a:srgbClr val="FF0000"/>
                </a:solidFill>
              </a:rPr>
              <a:t>của</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thuốc</a:t>
            </a:r>
            <a:r>
              <a:rPr lang="en-US" sz="2600" dirty="0" smtClean="0">
                <a:solidFill>
                  <a:srgbClr val="FF0000"/>
                </a:solidFill>
              </a:rPr>
              <a:t> dung </a:t>
            </a:r>
            <a:r>
              <a:rPr lang="en-US" sz="2600" dirty="0" err="1" smtClean="0">
                <a:solidFill>
                  <a:srgbClr val="FF0000"/>
                </a:solidFill>
              </a:rPr>
              <a:t>trong</a:t>
            </a:r>
            <a:r>
              <a:rPr lang="en-US" sz="2600" dirty="0" smtClean="0">
                <a:solidFill>
                  <a:srgbClr val="FF0000"/>
                </a:solidFill>
              </a:rPr>
              <a:t> BV</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547458435"/>
              </p:ext>
            </p:extLst>
          </p:nvPr>
        </p:nvGraphicFramePr>
        <p:xfrm>
          <a:off x="96819" y="1158557"/>
          <a:ext cx="8939605" cy="3718433"/>
        </p:xfrm>
        <a:graphic>
          <a:graphicData uri="http://schemas.openxmlformats.org/drawingml/2006/table">
            <a:tbl>
              <a:tblPr firstRow="1" firstCol="1" bandRow="1">
                <a:tableStyleId>{41A5C919-1BB1-4913-8758-00A2290747ED}</a:tableStyleId>
              </a:tblPr>
              <a:tblGrid>
                <a:gridCol w="636103">
                  <a:extLst>
                    <a:ext uri="{9D8B030D-6E8A-4147-A177-3AD203B41FA5}">
                      <a16:colId xmlns="" xmlns:a16="http://schemas.microsoft.com/office/drawing/2014/main" val="2921744138"/>
                    </a:ext>
                  </a:extLst>
                </a:gridCol>
                <a:gridCol w="1683702">
                  <a:extLst>
                    <a:ext uri="{9D8B030D-6E8A-4147-A177-3AD203B41FA5}">
                      <a16:colId xmlns="" xmlns:a16="http://schemas.microsoft.com/office/drawing/2014/main" val="575406329"/>
                    </a:ext>
                  </a:extLst>
                </a:gridCol>
                <a:gridCol w="1293772">
                  <a:extLst>
                    <a:ext uri="{9D8B030D-6E8A-4147-A177-3AD203B41FA5}">
                      <a16:colId xmlns="" xmlns:a16="http://schemas.microsoft.com/office/drawing/2014/main" val="245783813"/>
                    </a:ext>
                  </a:extLst>
                </a:gridCol>
                <a:gridCol w="5326028">
                  <a:extLst>
                    <a:ext uri="{9D8B030D-6E8A-4147-A177-3AD203B41FA5}">
                      <a16:colId xmlns="" xmlns:a16="http://schemas.microsoft.com/office/drawing/2014/main" val="2998339567"/>
                    </a:ext>
                  </a:extLst>
                </a:gridCol>
              </a:tblGrid>
              <a:tr h="275792">
                <a:tc>
                  <a:txBody>
                    <a:bodyPr/>
                    <a:lstStyle/>
                    <a:p>
                      <a:pPr algn="ctr">
                        <a:lnSpc>
                          <a:spcPct val="107000"/>
                        </a:lnSpc>
                        <a:spcAft>
                          <a:spcPts val="0"/>
                        </a:spcAft>
                      </a:pPr>
                      <a:r>
                        <a:rPr lang="vi-VN" sz="1200" b="1" dirty="0">
                          <a:effectLst/>
                          <a:latin typeface="+mj-lt"/>
                        </a:rPr>
                        <a:t>STT</a:t>
                      </a:r>
                      <a:endParaRPr lang="en-US" sz="1200" b="1" dirty="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gn="ctr">
                        <a:lnSpc>
                          <a:spcPct val="107000"/>
                        </a:lnSpc>
                        <a:spcAft>
                          <a:spcPts val="0"/>
                        </a:spcAft>
                      </a:pPr>
                      <a:r>
                        <a:rPr lang="vi-VN" sz="1200" b="1" dirty="0">
                          <a:effectLst/>
                          <a:latin typeface="+mj-lt"/>
                        </a:rPr>
                        <a:t>Tên hoạt chất</a:t>
                      </a:r>
                      <a:endParaRPr lang="en-US" sz="1200" b="1" dirty="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gn="ctr">
                        <a:lnSpc>
                          <a:spcPct val="107000"/>
                        </a:lnSpc>
                        <a:spcAft>
                          <a:spcPts val="0"/>
                        </a:spcAft>
                      </a:pPr>
                      <a:r>
                        <a:rPr lang="vi-VN" sz="1200" b="1" dirty="0">
                          <a:effectLst/>
                          <a:latin typeface="+mj-lt"/>
                        </a:rPr>
                        <a:t>Đường dùng, dạng dùng</a:t>
                      </a:r>
                      <a:endParaRPr lang="en-US" sz="1200" b="1" dirty="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gn="ctr">
                        <a:lnSpc>
                          <a:spcPct val="107000"/>
                        </a:lnSpc>
                        <a:spcAft>
                          <a:spcPts val="0"/>
                        </a:spcAft>
                      </a:pPr>
                      <a:r>
                        <a:rPr lang="vi-VN" sz="1200" b="1" dirty="0">
                          <a:effectLst/>
                          <a:latin typeface="+mj-lt"/>
                        </a:rPr>
                        <a:t>Ghi chú</a:t>
                      </a:r>
                      <a:endParaRPr lang="en-US" sz="1200" b="1" dirty="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extLst>
                  <a:ext uri="{0D108BD9-81ED-4DB2-BD59-A6C34878D82A}">
                    <a16:rowId xmlns="" xmlns:a16="http://schemas.microsoft.com/office/drawing/2014/main" val="1104426208"/>
                  </a:ext>
                </a:extLst>
              </a:tr>
              <a:tr h="275792">
                <a:tc>
                  <a:txBody>
                    <a:bodyPr/>
                    <a:lstStyle/>
                    <a:p>
                      <a:pPr algn="ctr">
                        <a:lnSpc>
                          <a:spcPct val="107000"/>
                        </a:lnSpc>
                        <a:spcAft>
                          <a:spcPts val="0"/>
                        </a:spcAft>
                      </a:pPr>
                      <a:r>
                        <a:rPr lang="en-US" sz="1200">
                          <a:effectLst/>
                          <a:latin typeface="+mj-lt"/>
                        </a:rPr>
                        <a:t>396</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en-US" sz="1200" dirty="0" err="1">
                          <a:effectLst/>
                          <a:latin typeface="Times New Roman" pitchFamily="18" charset="0"/>
                          <a:cs typeface="Times New Roman" pitchFamily="18" charset="0"/>
                        </a:rPr>
                        <a:t>Imatinib</a:t>
                      </a:r>
                      <a:endParaRPr lang="en-US" sz="1200" dirty="0">
                        <a:effectLst/>
                        <a:latin typeface="Times New Roman" pitchFamily="18" charset="0"/>
                        <a:ea typeface="Times New Roman" panose="02020603050405020304" pitchFamily="18" charset="0"/>
                        <a:cs typeface="Times New Roman" pitchFamily="18" charset="0"/>
                      </a:endParaRPr>
                    </a:p>
                  </a:txBody>
                  <a:tcPr marL="2983" marR="2983" marT="0" marB="0">
                    <a:solidFill>
                      <a:schemeClr val="bg2"/>
                    </a:solidFill>
                  </a:tcPr>
                </a:tc>
                <a:tc>
                  <a:txBody>
                    <a:bodyPr/>
                    <a:lstStyle/>
                    <a:p>
                      <a:pPr>
                        <a:lnSpc>
                          <a:spcPct val="107000"/>
                        </a:lnSpc>
                        <a:spcAft>
                          <a:spcPts val="0"/>
                        </a:spcAft>
                      </a:pPr>
                      <a:r>
                        <a:rPr lang="vi-VN" sz="1200">
                          <a:effectLst/>
                          <a:latin typeface="+mj-lt"/>
                        </a:rPr>
                        <a:t>Uống</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vi-VN" sz="1200" dirty="0">
                          <a:effectLst/>
                          <a:latin typeface="+mj-lt"/>
                        </a:rPr>
                        <a:t>Quỹ bảo hiểm y tế thanh toán điều trị bệnh bạch cầu tủy mạn (CML); u mô đệm dạ dày ruột </a:t>
                      </a:r>
                      <a:r>
                        <a:rPr lang="en-US" sz="1200" dirty="0">
                          <a:effectLst/>
                          <a:latin typeface="Times New Roman" pitchFamily="18" charset="0"/>
                          <a:cs typeface="Times New Roman" pitchFamily="18" charset="0"/>
                        </a:rPr>
                        <a:t>(GIST). </a:t>
                      </a:r>
                      <a:r>
                        <a:rPr lang="vi-VN" sz="1200" dirty="0">
                          <a:effectLst/>
                          <a:latin typeface="+mj-lt"/>
                        </a:rPr>
                        <a:t>Thanh toán 80%.</a:t>
                      </a:r>
                      <a:endParaRPr lang="en-US" sz="1200" dirty="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extLst>
                  <a:ext uri="{0D108BD9-81ED-4DB2-BD59-A6C34878D82A}">
                    <a16:rowId xmlns="" xmlns:a16="http://schemas.microsoft.com/office/drawing/2014/main" val="4197124536"/>
                  </a:ext>
                </a:extLst>
              </a:tr>
              <a:tr h="275792">
                <a:tc>
                  <a:txBody>
                    <a:bodyPr/>
                    <a:lstStyle/>
                    <a:p>
                      <a:pPr algn="ctr">
                        <a:lnSpc>
                          <a:spcPct val="107000"/>
                        </a:lnSpc>
                        <a:spcAft>
                          <a:spcPts val="0"/>
                        </a:spcAft>
                      </a:pPr>
                      <a:r>
                        <a:rPr lang="en-US" sz="1200">
                          <a:effectLst/>
                          <a:latin typeface="+mj-lt"/>
                        </a:rPr>
                        <a:t>400</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en-US" sz="1200" dirty="0">
                          <a:effectLst/>
                          <a:latin typeface="Times New Roman" pitchFamily="18" charset="0"/>
                          <a:cs typeface="Times New Roman" pitchFamily="18" charset="0"/>
                        </a:rPr>
                        <a:t>Rituximab</a:t>
                      </a:r>
                      <a:endParaRPr lang="en-US" sz="1200" dirty="0">
                        <a:effectLst/>
                        <a:latin typeface="Times New Roman" pitchFamily="18" charset="0"/>
                        <a:ea typeface="Times New Roman" panose="02020603050405020304" pitchFamily="18" charset="0"/>
                        <a:cs typeface="Times New Roman" pitchFamily="18" charset="0"/>
                      </a:endParaRPr>
                    </a:p>
                  </a:txBody>
                  <a:tcPr marL="2983" marR="2983" marT="0" marB="0">
                    <a:solidFill>
                      <a:schemeClr val="bg2"/>
                    </a:solidFill>
                  </a:tcPr>
                </a:tc>
                <a:tc>
                  <a:txBody>
                    <a:bodyPr/>
                    <a:lstStyle/>
                    <a:p>
                      <a:pPr>
                        <a:lnSpc>
                          <a:spcPct val="107000"/>
                        </a:lnSpc>
                        <a:spcAft>
                          <a:spcPts val="0"/>
                        </a:spcAft>
                      </a:pPr>
                      <a:r>
                        <a:rPr lang="vi-VN" sz="1200">
                          <a:effectLst/>
                          <a:latin typeface="+mj-lt"/>
                        </a:rPr>
                        <a:t>Tiêm</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vi-VN" sz="1200" dirty="0">
                          <a:effectLst/>
                          <a:latin typeface="+mj-lt"/>
                        </a:rPr>
                        <a:t>Quỹ bảo hiểm y tế thanh toán điều trị u lympho không ph</a:t>
                      </a:r>
                      <a:r>
                        <a:rPr lang="en-US" sz="1200" dirty="0">
                          <a:effectLst/>
                          <a:latin typeface="Times New Roman" pitchFamily="18" charset="0"/>
                          <a:cs typeface="Times New Roman" pitchFamily="18" charset="0"/>
                        </a:rPr>
                        <a:t>ả</a:t>
                      </a:r>
                      <a:r>
                        <a:rPr lang="vi-VN" sz="1200" dirty="0">
                          <a:effectLst/>
                          <a:latin typeface="Times New Roman" pitchFamily="18" charset="0"/>
                          <a:cs typeface="Times New Roman" pitchFamily="18" charset="0"/>
                        </a:rPr>
                        <a:t>i </a:t>
                      </a:r>
                      <a:r>
                        <a:rPr lang="en-US" sz="1200" dirty="0">
                          <a:effectLst/>
                          <a:latin typeface="Times New Roman" pitchFamily="18" charset="0"/>
                          <a:cs typeface="Times New Roman" pitchFamily="18" charset="0"/>
                        </a:rPr>
                        <a:t>Hodgkin </a:t>
                      </a:r>
                      <a:r>
                        <a:rPr lang="vi-VN" sz="1200" dirty="0">
                          <a:effectLst/>
                          <a:latin typeface="Times New Roman" pitchFamily="18" charset="0"/>
                          <a:cs typeface="Times New Roman" pitchFamily="18" charset="0"/>
                        </a:rPr>
                        <a:t>(non-Hodgkin </a:t>
                      </a:r>
                      <a:r>
                        <a:rPr lang="en-US" sz="1200" dirty="0">
                          <a:effectLst/>
                          <a:latin typeface="Times New Roman" pitchFamily="18" charset="0"/>
                          <a:cs typeface="Times New Roman" pitchFamily="18" charset="0"/>
                        </a:rPr>
                        <a:t>lymphoma) </a:t>
                      </a:r>
                      <a:r>
                        <a:rPr lang="en-US" sz="1200" dirty="0" err="1">
                          <a:effectLst/>
                          <a:latin typeface="Times New Roman" pitchFamily="18" charset="0"/>
                          <a:cs typeface="Times New Roman" pitchFamily="18" charset="0"/>
                        </a:rPr>
                        <a:t>tế</a:t>
                      </a:r>
                      <a:r>
                        <a:rPr lang="en-US" sz="1200" dirty="0">
                          <a:effectLst/>
                          <a:latin typeface="Times New Roman" pitchFamily="18" charset="0"/>
                          <a:cs typeface="Times New Roman" pitchFamily="18" charset="0"/>
                        </a:rPr>
                        <a:t> </a:t>
                      </a:r>
                      <a:r>
                        <a:rPr lang="en-US" sz="1200" dirty="0" err="1">
                          <a:effectLst/>
                          <a:latin typeface="Times New Roman" pitchFamily="18" charset="0"/>
                          <a:cs typeface="Times New Roman" pitchFamily="18" charset="0"/>
                        </a:rPr>
                        <a:t>bào</a:t>
                      </a:r>
                      <a:r>
                        <a:rPr lang="vi-VN" sz="1200" dirty="0">
                          <a:effectLst/>
                          <a:latin typeface="Times New Roman" pitchFamily="18" charset="0"/>
                          <a:cs typeface="Times New Roman" pitchFamily="18" charset="0"/>
                        </a:rPr>
                        <a:t> </a:t>
                      </a:r>
                      <a:r>
                        <a:rPr lang="vi-VN" sz="1200" dirty="0">
                          <a:effectLst/>
                          <a:latin typeface="+mj-lt"/>
                        </a:rPr>
                        <a:t>B có CD20 dương tính.</a:t>
                      </a:r>
                      <a:endParaRPr lang="en-US" sz="1200" dirty="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extLst>
                  <a:ext uri="{0D108BD9-81ED-4DB2-BD59-A6C34878D82A}">
                    <a16:rowId xmlns="" xmlns:a16="http://schemas.microsoft.com/office/drawing/2014/main" val="1235692286"/>
                  </a:ext>
                </a:extLst>
              </a:tr>
              <a:tr h="551584">
                <a:tc>
                  <a:txBody>
                    <a:bodyPr/>
                    <a:lstStyle/>
                    <a:p>
                      <a:pPr algn="ctr">
                        <a:lnSpc>
                          <a:spcPct val="107000"/>
                        </a:lnSpc>
                        <a:spcAft>
                          <a:spcPts val="0"/>
                        </a:spcAft>
                      </a:pPr>
                      <a:r>
                        <a:rPr lang="en-US" sz="1200">
                          <a:effectLst/>
                          <a:latin typeface="+mj-lt"/>
                        </a:rPr>
                        <a:t>401</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en-US" sz="1200" dirty="0" err="1">
                          <a:effectLst/>
                          <a:latin typeface="Times New Roman" pitchFamily="18" charset="0"/>
                          <a:cs typeface="Times New Roman" pitchFamily="18" charset="0"/>
                        </a:rPr>
                        <a:t>Sorafenib</a:t>
                      </a:r>
                      <a:endParaRPr lang="en-US" sz="1200" dirty="0">
                        <a:effectLst/>
                        <a:latin typeface="Times New Roman" pitchFamily="18" charset="0"/>
                        <a:ea typeface="Times New Roman" panose="02020603050405020304" pitchFamily="18" charset="0"/>
                        <a:cs typeface="Times New Roman" pitchFamily="18" charset="0"/>
                      </a:endParaRPr>
                    </a:p>
                  </a:txBody>
                  <a:tcPr marL="2983" marR="2983" marT="0" marB="0">
                    <a:solidFill>
                      <a:schemeClr val="bg2"/>
                    </a:solidFill>
                  </a:tcPr>
                </a:tc>
                <a:tc>
                  <a:txBody>
                    <a:bodyPr/>
                    <a:lstStyle/>
                    <a:p>
                      <a:pPr>
                        <a:lnSpc>
                          <a:spcPct val="107000"/>
                        </a:lnSpc>
                        <a:spcAft>
                          <a:spcPts val="0"/>
                        </a:spcAft>
                      </a:pPr>
                      <a:r>
                        <a:rPr lang="vi-VN" sz="1200">
                          <a:effectLst/>
                          <a:latin typeface="+mj-lt"/>
                        </a:rPr>
                        <a:t>Uống</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vi-VN" sz="1200" dirty="0">
                          <a:effectLst/>
                          <a:latin typeface="+mj-lt"/>
                        </a:rPr>
                        <a:t>Quỹ bảo hiểm </a:t>
                      </a:r>
                      <a:r>
                        <a:rPr lang="en-US" sz="1200" dirty="0">
                          <a:effectLst/>
                          <a:latin typeface="+mj-lt"/>
                        </a:rPr>
                        <a:t>y </a:t>
                      </a:r>
                      <a:r>
                        <a:rPr lang="vi-VN" sz="1200" dirty="0">
                          <a:effectLst/>
                          <a:latin typeface="+mj-lt"/>
                        </a:rPr>
                        <a:t>tế thanh toán 50% đối với điều trị ung thư tế bào biểu mô gan</a:t>
                      </a:r>
                      <a:r>
                        <a:rPr lang="en-GB" sz="1200" dirty="0">
                          <a:effectLst/>
                          <a:latin typeface="+mj-lt"/>
                        </a:rPr>
                        <a:t>, </a:t>
                      </a:r>
                      <a:r>
                        <a:rPr lang="vi-VN" sz="1200" dirty="0">
                          <a:effectLst/>
                          <a:latin typeface="+mj-lt"/>
                        </a:rPr>
                        <a:t>ung thư biểu mô tuyến giáp biệt hóa tiến triển tại chỗ hoặc di căn đã thất bại điều trị với iod phóng xạ; thanh toán 30% đối với điều trị ung thư tế bào biểu mô thận tiến triển.</a:t>
                      </a:r>
                      <a:endParaRPr lang="en-US" sz="1200" dirty="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extLst>
                  <a:ext uri="{0D108BD9-81ED-4DB2-BD59-A6C34878D82A}">
                    <a16:rowId xmlns="" xmlns:a16="http://schemas.microsoft.com/office/drawing/2014/main" val="514791253"/>
                  </a:ext>
                </a:extLst>
              </a:tr>
              <a:tr h="551584">
                <a:tc>
                  <a:txBody>
                    <a:bodyPr/>
                    <a:lstStyle/>
                    <a:p>
                      <a:pPr algn="ctr">
                        <a:lnSpc>
                          <a:spcPct val="107000"/>
                        </a:lnSpc>
                        <a:spcAft>
                          <a:spcPts val="0"/>
                        </a:spcAft>
                      </a:pPr>
                      <a:r>
                        <a:rPr lang="en-US" sz="1200">
                          <a:effectLst/>
                          <a:latin typeface="+mj-lt"/>
                        </a:rPr>
                        <a:t>402</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en-US" sz="1200" dirty="0" err="1">
                          <a:effectLst/>
                          <a:latin typeface="Times New Roman" pitchFamily="18" charset="0"/>
                          <a:cs typeface="Times New Roman" pitchFamily="18" charset="0"/>
                        </a:rPr>
                        <a:t>Trastuzumab</a:t>
                      </a:r>
                      <a:endParaRPr lang="en-US" sz="1200" dirty="0">
                        <a:effectLst/>
                        <a:latin typeface="Times New Roman" pitchFamily="18" charset="0"/>
                        <a:ea typeface="Times New Roman" panose="02020603050405020304" pitchFamily="18" charset="0"/>
                        <a:cs typeface="Times New Roman" pitchFamily="18" charset="0"/>
                      </a:endParaRPr>
                    </a:p>
                  </a:txBody>
                  <a:tcPr marL="2983" marR="2983" marT="0" marB="0">
                    <a:solidFill>
                      <a:schemeClr val="bg2"/>
                    </a:solidFill>
                  </a:tcPr>
                </a:tc>
                <a:tc>
                  <a:txBody>
                    <a:bodyPr/>
                    <a:lstStyle/>
                    <a:p>
                      <a:pPr>
                        <a:lnSpc>
                          <a:spcPct val="107000"/>
                        </a:lnSpc>
                        <a:spcAft>
                          <a:spcPts val="0"/>
                        </a:spcAft>
                      </a:pPr>
                      <a:r>
                        <a:rPr lang="vi-VN" sz="1200">
                          <a:effectLst/>
                          <a:latin typeface="+mj-lt"/>
                        </a:rPr>
                        <a:t>Tiêm</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vi-VN" sz="1200" dirty="0">
                          <a:effectLst/>
                          <a:latin typeface="+mj-lt"/>
                        </a:rPr>
                        <a:t>Quỹ bảo hiểm y tế thanh toán tại bệnh viện hạng đặc biệt, hạng I và bệnh viện chuyên khoa ung bướu hạng II. Thanh toán 60% đối với ung thư vú có HER2 dương tính; thanh toán 50% đối với ung thư dạ dày tiến xa hoặc di căn có HER2 dương tính.</a:t>
                      </a:r>
                      <a:endParaRPr lang="en-US" sz="1200" dirty="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extLst>
                  <a:ext uri="{0D108BD9-81ED-4DB2-BD59-A6C34878D82A}">
                    <a16:rowId xmlns="" xmlns:a16="http://schemas.microsoft.com/office/drawing/2014/main" val="3789680135"/>
                  </a:ext>
                </a:extLst>
              </a:tr>
              <a:tr h="275792">
                <a:tc>
                  <a:txBody>
                    <a:bodyPr/>
                    <a:lstStyle/>
                    <a:p>
                      <a:pPr algn="ctr">
                        <a:lnSpc>
                          <a:spcPct val="107000"/>
                        </a:lnSpc>
                        <a:spcAft>
                          <a:spcPts val="0"/>
                        </a:spcAft>
                      </a:pPr>
                      <a:r>
                        <a:rPr lang="en-US" sz="1200">
                          <a:effectLst/>
                          <a:latin typeface="+mj-lt"/>
                        </a:rPr>
                        <a:t>420</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en-US" sz="1200" dirty="0" err="1">
                          <a:effectLst/>
                          <a:latin typeface="Times New Roman" pitchFamily="18" charset="0"/>
                          <a:cs typeface="Times New Roman" pitchFamily="18" charset="0"/>
                        </a:rPr>
                        <a:t>Glycyl</a:t>
                      </a:r>
                      <a:r>
                        <a:rPr lang="en-US" sz="1200" dirty="0">
                          <a:effectLst/>
                          <a:latin typeface="Times New Roman" pitchFamily="18" charset="0"/>
                          <a:cs typeface="Times New Roman" pitchFamily="18" charset="0"/>
                        </a:rPr>
                        <a:t> </a:t>
                      </a:r>
                      <a:r>
                        <a:rPr lang="en-US" sz="1200" dirty="0" err="1">
                          <a:effectLst/>
                          <a:latin typeface="Times New Roman" pitchFamily="18" charset="0"/>
                          <a:cs typeface="Times New Roman" pitchFamily="18" charset="0"/>
                        </a:rPr>
                        <a:t>funtumin</a:t>
                      </a:r>
                      <a:r>
                        <a:rPr lang="en-US" sz="1200" dirty="0">
                          <a:effectLst/>
                          <a:latin typeface="Times New Roman" pitchFamily="18" charset="0"/>
                          <a:cs typeface="Times New Roman" pitchFamily="18" charset="0"/>
                        </a:rPr>
                        <a:t> </a:t>
                      </a:r>
                      <a:r>
                        <a:rPr lang="vi-VN" sz="1200" dirty="0">
                          <a:effectLst/>
                          <a:latin typeface="Times New Roman" pitchFamily="18" charset="0"/>
                          <a:cs typeface="Times New Roman" pitchFamily="18" charset="0"/>
                        </a:rPr>
                        <a:t>(hydroclorid)</a:t>
                      </a:r>
                      <a:endParaRPr lang="en-US" sz="1200" dirty="0">
                        <a:effectLst/>
                        <a:latin typeface="Times New Roman" pitchFamily="18" charset="0"/>
                        <a:ea typeface="Times New Roman" panose="02020603050405020304" pitchFamily="18" charset="0"/>
                        <a:cs typeface="Times New Roman" pitchFamily="18" charset="0"/>
                      </a:endParaRPr>
                    </a:p>
                  </a:txBody>
                  <a:tcPr marL="2983" marR="2983" marT="0" marB="0">
                    <a:solidFill>
                      <a:schemeClr val="bg2"/>
                    </a:solidFill>
                  </a:tcPr>
                </a:tc>
                <a:tc>
                  <a:txBody>
                    <a:bodyPr/>
                    <a:lstStyle/>
                    <a:p>
                      <a:pPr>
                        <a:lnSpc>
                          <a:spcPct val="107000"/>
                        </a:lnSpc>
                        <a:spcAft>
                          <a:spcPts val="0"/>
                        </a:spcAft>
                      </a:pPr>
                      <a:r>
                        <a:rPr lang="vi-VN" sz="1200">
                          <a:effectLst/>
                          <a:latin typeface="+mj-lt"/>
                        </a:rPr>
                        <a:t>Tiêm</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vi-VN" sz="1200" dirty="0">
                          <a:effectLst/>
                          <a:latin typeface="+mj-lt"/>
                        </a:rPr>
                        <a:t>Quỹ bảo hiểm y tế thanh toán cho chỉ định bổ </a:t>
                      </a:r>
                      <a:r>
                        <a:rPr lang="en-US" sz="1200" dirty="0" err="1">
                          <a:effectLst/>
                          <a:latin typeface="+mj-lt"/>
                        </a:rPr>
                        <a:t>tr</a:t>
                      </a:r>
                      <a:r>
                        <a:rPr lang="vi-VN" sz="1200" dirty="0">
                          <a:effectLst/>
                          <a:latin typeface="+mj-lt"/>
                        </a:rPr>
                        <a:t>ợ </a:t>
                      </a:r>
                      <a:r>
                        <a:rPr lang="en-US" sz="1200" dirty="0" err="1">
                          <a:effectLst/>
                          <a:latin typeface="+mj-lt"/>
                        </a:rPr>
                        <a:t>trong</a:t>
                      </a:r>
                      <a:r>
                        <a:rPr lang="en-US" sz="1200" dirty="0">
                          <a:effectLst/>
                          <a:latin typeface="+mj-lt"/>
                        </a:rPr>
                        <a:t> </a:t>
                      </a:r>
                      <a:r>
                        <a:rPr lang="vi-VN" sz="1200" dirty="0">
                          <a:effectLst/>
                          <a:latin typeface="+mj-lt"/>
                        </a:rPr>
                        <a:t>điều trị ung thư.</a:t>
                      </a:r>
                      <a:endParaRPr lang="en-US" sz="1200" dirty="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extLst>
                  <a:ext uri="{0D108BD9-81ED-4DB2-BD59-A6C34878D82A}">
                    <a16:rowId xmlns="" xmlns:a16="http://schemas.microsoft.com/office/drawing/2014/main" val="3594308438"/>
                  </a:ext>
                </a:extLst>
              </a:tr>
              <a:tr h="275792">
                <a:tc>
                  <a:txBody>
                    <a:bodyPr/>
                    <a:lstStyle/>
                    <a:p>
                      <a:pPr algn="ctr">
                        <a:lnSpc>
                          <a:spcPct val="107000"/>
                        </a:lnSpc>
                        <a:spcAft>
                          <a:spcPts val="0"/>
                        </a:spcAft>
                      </a:pPr>
                      <a:r>
                        <a:rPr lang="en-US" sz="1200">
                          <a:effectLst/>
                          <a:latin typeface="+mj-lt"/>
                        </a:rPr>
                        <a:t>463</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en-US" sz="1200" dirty="0">
                          <a:effectLst/>
                          <a:latin typeface="Times New Roman" pitchFamily="18" charset="0"/>
                          <a:cs typeface="Times New Roman" pitchFamily="18" charset="0"/>
                        </a:rPr>
                        <a:t>Albumin</a:t>
                      </a:r>
                      <a:endParaRPr lang="en-US" sz="1200" dirty="0">
                        <a:effectLst/>
                        <a:latin typeface="Times New Roman" pitchFamily="18" charset="0"/>
                        <a:ea typeface="Times New Roman" panose="02020603050405020304" pitchFamily="18" charset="0"/>
                        <a:cs typeface="Times New Roman" pitchFamily="18" charset="0"/>
                      </a:endParaRPr>
                    </a:p>
                  </a:txBody>
                  <a:tcPr marL="2983" marR="2983" marT="0" marB="0">
                    <a:solidFill>
                      <a:schemeClr val="bg2"/>
                    </a:solidFill>
                  </a:tcPr>
                </a:tc>
                <a:tc>
                  <a:txBody>
                    <a:bodyPr/>
                    <a:lstStyle/>
                    <a:p>
                      <a:pPr>
                        <a:lnSpc>
                          <a:spcPct val="107000"/>
                        </a:lnSpc>
                        <a:spcAft>
                          <a:spcPts val="0"/>
                        </a:spcAft>
                      </a:pPr>
                      <a:r>
                        <a:rPr lang="vi-VN" sz="1200">
                          <a:effectLst/>
                          <a:latin typeface="+mj-lt"/>
                        </a:rPr>
                        <a:t>Tiêm truyền</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vi-VN" sz="1200" dirty="0">
                          <a:effectLst/>
                          <a:latin typeface="+mj-lt"/>
                        </a:rPr>
                        <a:t>Quỹ bảo hiểm y tế thanh toán trong trường hợp: Nồng độ </a:t>
                      </a:r>
                      <a:r>
                        <a:rPr lang="en-US" sz="1200" dirty="0">
                          <a:effectLst/>
                          <a:latin typeface="+mj-lt"/>
                        </a:rPr>
                        <a:t>albumin </a:t>
                      </a:r>
                      <a:r>
                        <a:rPr lang="vi-VN" sz="1200" dirty="0">
                          <a:effectLst/>
                          <a:latin typeface="+mj-lt"/>
                        </a:rPr>
                        <a:t>máu ≤ 2,5 g/dl hoặc sốc hoặc hội chứng suy hô hấp tiến triển; thanh toán 70%.</a:t>
                      </a:r>
                      <a:endParaRPr lang="en-US" sz="1200" dirty="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extLst>
                  <a:ext uri="{0D108BD9-81ED-4DB2-BD59-A6C34878D82A}">
                    <a16:rowId xmlns="" xmlns:a16="http://schemas.microsoft.com/office/drawing/2014/main" val="2696500598"/>
                  </a:ext>
                </a:extLst>
              </a:tr>
              <a:tr h="551584">
                <a:tc>
                  <a:txBody>
                    <a:bodyPr/>
                    <a:lstStyle/>
                    <a:p>
                      <a:pPr algn="ctr">
                        <a:lnSpc>
                          <a:spcPct val="107000"/>
                        </a:lnSpc>
                        <a:spcAft>
                          <a:spcPts val="0"/>
                        </a:spcAft>
                      </a:pPr>
                      <a:r>
                        <a:rPr lang="en-US" sz="1200">
                          <a:effectLst/>
                          <a:latin typeface="+mj-lt"/>
                        </a:rPr>
                        <a:t>480</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vi-VN" sz="1200" dirty="0">
                          <a:effectLst/>
                          <a:latin typeface="+mj-lt"/>
                        </a:rPr>
                        <a:t>Tinh bột </a:t>
                      </a:r>
                      <a:r>
                        <a:rPr lang="en-US" sz="1200" dirty="0" err="1">
                          <a:effectLst/>
                          <a:latin typeface="Times New Roman" pitchFamily="18" charset="0"/>
                          <a:cs typeface="Times New Roman" pitchFamily="18" charset="0"/>
                        </a:rPr>
                        <a:t>este</a:t>
                      </a:r>
                      <a:r>
                        <a:rPr lang="en-US" sz="1200" dirty="0">
                          <a:effectLst/>
                          <a:latin typeface="Times New Roman" pitchFamily="18" charset="0"/>
                          <a:cs typeface="Times New Roman" pitchFamily="18" charset="0"/>
                        </a:rPr>
                        <a:t> </a:t>
                      </a:r>
                      <a:r>
                        <a:rPr lang="en-US" sz="1200" dirty="0" err="1">
                          <a:effectLst/>
                          <a:latin typeface="Times New Roman" pitchFamily="18" charset="0"/>
                          <a:cs typeface="Times New Roman" pitchFamily="18" charset="0"/>
                        </a:rPr>
                        <a:t>hóa</a:t>
                      </a:r>
                      <a:r>
                        <a:rPr lang="en-US" sz="1200" dirty="0">
                          <a:effectLst/>
                          <a:latin typeface="Times New Roman" pitchFamily="18" charset="0"/>
                          <a:cs typeface="Times New Roman" pitchFamily="18" charset="0"/>
                        </a:rPr>
                        <a:t> (hydroxyethyl starch)</a:t>
                      </a:r>
                      <a:endParaRPr lang="en-US" sz="1200" dirty="0">
                        <a:effectLst/>
                        <a:latin typeface="Times New Roman" pitchFamily="18" charset="0"/>
                        <a:ea typeface="Times New Roman" panose="02020603050405020304" pitchFamily="18" charset="0"/>
                        <a:cs typeface="Times New Roman" pitchFamily="18" charset="0"/>
                      </a:endParaRPr>
                    </a:p>
                  </a:txBody>
                  <a:tcPr marL="2983" marR="2983" marT="0" marB="0">
                    <a:solidFill>
                      <a:schemeClr val="bg2"/>
                    </a:solidFill>
                  </a:tcPr>
                </a:tc>
                <a:tc>
                  <a:txBody>
                    <a:bodyPr/>
                    <a:lstStyle/>
                    <a:p>
                      <a:pPr>
                        <a:lnSpc>
                          <a:spcPct val="107000"/>
                        </a:lnSpc>
                        <a:spcAft>
                          <a:spcPts val="0"/>
                        </a:spcAft>
                      </a:pPr>
                      <a:r>
                        <a:rPr lang="vi-VN" sz="1200">
                          <a:effectLst/>
                          <a:latin typeface="+mj-lt"/>
                        </a:rPr>
                        <a:t>Tiêm truyền</a:t>
                      </a:r>
                      <a:endParaRPr lang="en-US" sz="120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tc>
                  <a:txBody>
                    <a:bodyPr/>
                    <a:lstStyle/>
                    <a:p>
                      <a:pPr>
                        <a:lnSpc>
                          <a:spcPct val="107000"/>
                        </a:lnSpc>
                        <a:spcAft>
                          <a:spcPts val="0"/>
                        </a:spcAft>
                      </a:pPr>
                      <a:r>
                        <a:rPr lang="vi-VN" sz="1200" dirty="0">
                          <a:effectLst/>
                          <a:latin typeface="+mj-lt"/>
                        </a:rPr>
                        <a:t>Quỹ bảo hiểm y tế thanh toán điều trị giảm thể tích tuần hoàn do mất máu cấp khi sử dụng dịch truyền đơn thuần không c</a:t>
                      </a:r>
                      <a:r>
                        <a:rPr lang="en-US" sz="1200" dirty="0">
                          <a:effectLst/>
                          <a:latin typeface="+mj-lt"/>
                        </a:rPr>
                        <a:t>ả</a:t>
                      </a:r>
                      <a:r>
                        <a:rPr lang="vi-VN" sz="1200" dirty="0">
                          <a:effectLst/>
                          <a:latin typeface="+mj-lt"/>
                        </a:rPr>
                        <a:t>i thiện lâm sàng; điều trị sốt xuất huyết </a:t>
                      </a:r>
                      <a:r>
                        <a:rPr lang="en-US" sz="1200" dirty="0">
                          <a:effectLst/>
                          <a:latin typeface="+mj-lt"/>
                        </a:rPr>
                        <a:t>Dengue </a:t>
                      </a:r>
                      <a:r>
                        <a:rPr lang="vi-VN" sz="1200" dirty="0">
                          <a:effectLst/>
                          <a:latin typeface="+mj-lt"/>
                        </a:rPr>
                        <a:t>nặng theo Hướng dẫn chẩn đoán và điều trị sốt xuất huyết </a:t>
                      </a:r>
                      <a:r>
                        <a:rPr lang="en-US" sz="1200" dirty="0">
                          <a:effectLst/>
                          <a:latin typeface="+mj-lt"/>
                        </a:rPr>
                        <a:t>Dengue </a:t>
                      </a:r>
                      <a:r>
                        <a:rPr lang="vi-VN" sz="1200" dirty="0">
                          <a:effectLst/>
                          <a:latin typeface="+mj-lt"/>
                        </a:rPr>
                        <a:t>của Bộ Y tế.</a:t>
                      </a:r>
                      <a:endParaRPr lang="en-US" sz="1200" dirty="0">
                        <a:effectLst/>
                        <a:latin typeface="+mj-lt"/>
                        <a:ea typeface="Times New Roman" panose="02020603050405020304" pitchFamily="18" charset="0"/>
                        <a:cs typeface="Times New Roman" panose="02020603050405020304" pitchFamily="18" charset="0"/>
                      </a:endParaRPr>
                    </a:p>
                  </a:txBody>
                  <a:tcPr marL="2983" marR="2983" marT="0" marB="0">
                    <a:solidFill>
                      <a:schemeClr val="bg2"/>
                    </a:solidFill>
                  </a:tcPr>
                </a:tc>
                <a:extLst>
                  <a:ext uri="{0D108BD9-81ED-4DB2-BD59-A6C34878D82A}">
                    <a16:rowId xmlns="" xmlns:a16="http://schemas.microsoft.com/office/drawing/2014/main" val="2921715689"/>
                  </a:ext>
                </a:extLst>
              </a:tr>
            </a:tbl>
          </a:graphicData>
        </a:graphic>
      </p:graphicFrame>
    </p:spTree>
    <p:extLst>
      <p:ext uri="{BB962C8B-B14F-4D97-AF65-F5344CB8AC3E}">
        <p14:creationId xmlns:p14="http://schemas.microsoft.com/office/powerpoint/2010/main" val="3704349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164515" y="357817"/>
            <a:ext cx="8084127"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Điều</a:t>
            </a:r>
            <a:r>
              <a:rPr lang="en-US" sz="2600" dirty="0" smtClean="0">
                <a:solidFill>
                  <a:srgbClr val="FF0000"/>
                </a:solidFill>
              </a:rPr>
              <a:t> </a:t>
            </a:r>
            <a:r>
              <a:rPr lang="en-US" sz="2600" dirty="0" err="1" smtClean="0">
                <a:solidFill>
                  <a:srgbClr val="FF0000"/>
                </a:solidFill>
              </a:rPr>
              <a:t>kiện</a:t>
            </a:r>
            <a:r>
              <a:rPr lang="en-US" sz="2600" dirty="0" smtClean="0">
                <a:solidFill>
                  <a:srgbClr val="FF0000"/>
                </a:solidFill>
              </a:rPr>
              <a:t>, </a:t>
            </a:r>
            <a:r>
              <a:rPr lang="en-US" sz="2600" dirty="0" err="1" smtClean="0">
                <a:solidFill>
                  <a:srgbClr val="FF0000"/>
                </a:solidFill>
              </a:rPr>
              <a:t>tỷ</a:t>
            </a:r>
            <a:r>
              <a:rPr lang="en-US" sz="2600" dirty="0" smtClean="0">
                <a:solidFill>
                  <a:srgbClr val="FF0000"/>
                </a:solidFill>
              </a:rPr>
              <a:t> </a:t>
            </a:r>
            <a:r>
              <a:rPr lang="en-US" sz="2600" dirty="0" err="1" smtClean="0">
                <a:solidFill>
                  <a:srgbClr val="FF0000"/>
                </a:solidFill>
              </a:rPr>
              <a:t>lệ</a:t>
            </a:r>
            <a:r>
              <a:rPr lang="en-US" sz="2600" dirty="0" smtClean="0">
                <a:solidFill>
                  <a:srgbClr val="FF0000"/>
                </a:solidFill>
              </a:rPr>
              <a:t> </a:t>
            </a:r>
            <a:r>
              <a:rPr lang="en-US" sz="2600" dirty="0" err="1" smtClean="0">
                <a:solidFill>
                  <a:srgbClr val="FF0000"/>
                </a:solidFill>
              </a:rPr>
              <a:t>thanh</a:t>
            </a:r>
            <a:r>
              <a:rPr lang="en-US" sz="2600" dirty="0" smtClean="0">
                <a:solidFill>
                  <a:srgbClr val="FF0000"/>
                </a:solidFill>
              </a:rPr>
              <a:t> </a:t>
            </a:r>
            <a:r>
              <a:rPr lang="en-US" sz="2600" dirty="0" err="1" smtClean="0">
                <a:solidFill>
                  <a:srgbClr val="FF0000"/>
                </a:solidFill>
              </a:rPr>
              <a:t>toán</a:t>
            </a:r>
            <a:r>
              <a:rPr lang="en-US" sz="2600" dirty="0" smtClean="0">
                <a:solidFill>
                  <a:srgbClr val="FF0000"/>
                </a:solidFill>
              </a:rPr>
              <a:t> </a:t>
            </a:r>
            <a:r>
              <a:rPr lang="en-US" sz="2600" dirty="0" err="1" smtClean="0">
                <a:solidFill>
                  <a:srgbClr val="FF0000"/>
                </a:solidFill>
              </a:rPr>
              <a:t>cụ</a:t>
            </a:r>
            <a:r>
              <a:rPr lang="en-US" sz="2600" dirty="0" smtClean="0">
                <a:solidFill>
                  <a:srgbClr val="FF0000"/>
                </a:solidFill>
              </a:rPr>
              <a:t> </a:t>
            </a:r>
            <a:r>
              <a:rPr lang="en-US" sz="2600" dirty="0" err="1" smtClean="0">
                <a:solidFill>
                  <a:srgbClr val="FF0000"/>
                </a:solidFill>
              </a:rPr>
              <a:t>thể</a:t>
            </a:r>
            <a:r>
              <a:rPr lang="en-US" sz="2600" dirty="0" smtClean="0">
                <a:solidFill>
                  <a:srgbClr val="FF0000"/>
                </a:solidFill>
              </a:rPr>
              <a:t> </a:t>
            </a:r>
            <a:r>
              <a:rPr lang="en-US" sz="2600" dirty="0" err="1" smtClean="0">
                <a:solidFill>
                  <a:srgbClr val="FF0000"/>
                </a:solidFill>
              </a:rPr>
              <a:t>của</a:t>
            </a:r>
            <a:r>
              <a:rPr lang="en-US" sz="2600" dirty="0" smtClean="0">
                <a:solidFill>
                  <a:srgbClr val="FF0000"/>
                </a:solidFill>
              </a:rPr>
              <a:t> </a:t>
            </a:r>
            <a:r>
              <a:rPr lang="en-US" sz="2600" dirty="0" err="1" smtClean="0">
                <a:solidFill>
                  <a:srgbClr val="FF0000"/>
                </a:solidFill>
              </a:rPr>
              <a:t>một</a:t>
            </a:r>
            <a:r>
              <a:rPr lang="en-US" sz="2600" dirty="0" smtClean="0">
                <a:solidFill>
                  <a:srgbClr val="FF0000"/>
                </a:solidFill>
              </a:rPr>
              <a:t> </a:t>
            </a:r>
            <a:r>
              <a:rPr lang="en-US" sz="2600" dirty="0" err="1" smtClean="0">
                <a:solidFill>
                  <a:srgbClr val="FF0000"/>
                </a:solidFill>
              </a:rPr>
              <a:t>số</a:t>
            </a:r>
            <a:r>
              <a:rPr lang="en-US" sz="2600" dirty="0" smtClean="0">
                <a:solidFill>
                  <a:srgbClr val="FF0000"/>
                </a:solidFill>
              </a:rPr>
              <a:t> </a:t>
            </a:r>
            <a:r>
              <a:rPr lang="en-US" sz="2600" dirty="0" err="1" smtClean="0">
                <a:solidFill>
                  <a:srgbClr val="FF0000"/>
                </a:solidFill>
              </a:rPr>
              <a:t>thuốc</a:t>
            </a:r>
            <a:r>
              <a:rPr lang="en-US" sz="2600" dirty="0" smtClean="0">
                <a:solidFill>
                  <a:srgbClr val="FF0000"/>
                </a:solidFill>
              </a:rPr>
              <a:t> dung </a:t>
            </a:r>
            <a:r>
              <a:rPr lang="en-US" sz="2600" dirty="0" err="1" smtClean="0">
                <a:solidFill>
                  <a:srgbClr val="FF0000"/>
                </a:solidFill>
              </a:rPr>
              <a:t>trong</a:t>
            </a:r>
            <a:r>
              <a:rPr lang="en-US" sz="2600" dirty="0" smtClean="0">
                <a:solidFill>
                  <a:srgbClr val="FF0000"/>
                </a:solidFill>
              </a:rPr>
              <a:t> BV</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317057148"/>
              </p:ext>
            </p:extLst>
          </p:nvPr>
        </p:nvGraphicFramePr>
        <p:xfrm>
          <a:off x="72738" y="1072718"/>
          <a:ext cx="8988135" cy="3728634"/>
        </p:xfrm>
        <a:graphic>
          <a:graphicData uri="http://schemas.openxmlformats.org/drawingml/2006/table">
            <a:tbl>
              <a:tblPr firstRow="1" firstCol="1" bandRow="1">
                <a:tableStyleId>{41A5C919-1BB1-4913-8758-00A2290747ED}</a:tableStyleId>
              </a:tblPr>
              <a:tblGrid>
                <a:gridCol w="446682">
                  <a:extLst>
                    <a:ext uri="{9D8B030D-6E8A-4147-A177-3AD203B41FA5}">
                      <a16:colId xmlns="" xmlns:a16="http://schemas.microsoft.com/office/drawing/2014/main" val="3812825116"/>
                    </a:ext>
                  </a:extLst>
                </a:gridCol>
                <a:gridCol w="1296471">
                  <a:extLst>
                    <a:ext uri="{9D8B030D-6E8A-4147-A177-3AD203B41FA5}">
                      <a16:colId xmlns="" xmlns:a16="http://schemas.microsoft.com/office/drawing/2014/main" val="2064956260"/>
                    </a:ext>
                  </a:extLst>
                </a:gridCol>
                <a:gridCol w="1176629">
                  <a:extLst>
                    <a:ext uri="{9D8B030D-6E8A-4147-A177-3AD203B41FA5}">
                      <a16:colId xmlns="" xmlns:a16="http://schemas.microsoft.com/office/drawing/2014/main" val="1918032520"/>
                    </a:ext>
                  </a:extLst>
                </a:gridCol>
                <a:gridCol w="6068353">
                  <a:extLst>
                    <a:ext uri="{9D8B030D-6E8A-4147-A177-3AD203B41FA5}">
                      <a16:colId xmlns="" xmlns:a16="http://schemas.microsoft.com/office/drawing/2014/main" val="3209376368"/>
                    </a:ext>
                  </a:extLst>
                </a:gridCol>
              </a:tblGrid>
              <a:tr h="244713">
                <a:tc>
                  <a:txBody>
                    <a:bodyPr/>
                    <a:lstStyle/>
                    <a:p>
                      <a:pPr algn="ctr">
                        <a:lnSpc>
                          <a:spcPct val="107000"/>
                        </a:lnSpc>
                        <a:spcAft>
                          <a:spcPts val="0"/>
                        </a:spcAft>
                      </a:pPr>
                      <a:r>
                        <a:rPr lang="vi-VN" sz="1400" b="1" dirty="0">
                          <a:effectLst/>
                          <a:latin typeface="+mj-lt"/>
                        </a:rPr>
                        <a:t>STT</a:t>
                      </a:r>
                      <a:endParaRPr lang="en-US" sz="1400" b="1" dirty="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a:txBody>
                    <a:bodyPr/>
                    <a:lstStyle/>
                    <a:p>
                      <a:pPr algn="ctr">
                        <a:lnSpc>
                          <a:spcPct val="107000"/>
                        </a:lnSpc>
                        <a:spcAft>
                          <a:spcPts val="0"/>
                        </a:spcAft>
                      </a:pPr>
                      <a:r>
                        <a:rPr lang="vi-VN" sz="1400" b="1">
                          <a:effectLst/>
                          <a:latin typeface="+mj-lt"/>
                        </a:rPr>
                        <a:t>Tên hoạt chất</a:t>
                      </a:r>
                      <a:endParaRPr lang="en-US" sz="1400" b="1">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a:txBody>
                    <a:bodyPr/>
                    <a:lstStyle/>
                    <a:p>
                      <a:pPr algn="ctr">
                        <a:lnSpc>
                          <a:spcPct val="107000"/>
                        </a:lnSpc>
                        <a:spcAft>
                          <a:spcPts val="0"/>
                        </a:spcAft>
                      </a:pPr>
                      <a:r>
                        <a:rPr lang="vi-VN" sz="1400" b="1" dirty="0">
                          <a:effectLst/>
                          <a:latin typeface="+mj-lt"/>
                        </a:rPr>
                        <a:t>Đường </a:t>
                      </a:r>
                      <a:r>
                        <a:rPr lang="vi-VN" sz="1400" b="1" dirty="0" smtClean="0">
                          <a:effectLst/>
                          <a:latin typeface="+mj-lt"/>
                        </a:rPr>
                        <a:t>dùng</a:t>
                      </a:r>
                      <a:endParaRPr lang="en-US" sz="1400" b="1" dirty="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a:txBody>
                    <a:bodyPr/>
                    <a:lstStyle/>
                    <a:p>
                      <a:pPr algn="ctr">
                        <a:lnSpc>
                          <a:spcPct val="107000"/>
                        </a:lnSpc>
                        <a:spcAft>
                          <a:spcPts val="0"/>
                        </a:spcAft>
                      </a:pPr>
                      <a:r>
                        <a:rPr lang="vi-VN" sz="1400" b="1" dirty="0">
                          <a:effectLst/>
                          <a:latin typeface="+mj-lt"/>
                        </a:rPr>
                        <a:t>Ghi chú</a:t>
                      </a:r>
                      <a:endParaRPr lang="en-US" sz="1400" b="1" dirty="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extLst>
                  <a:ext uri="{0D108BD9-81ED-4DB2-BD59-A6C34878D82A}">
                    <a16:rowId xmlns="" xmlns:a16="http://schemas.microsoft.com/office/drawing/2014/main" val="125764216"/>
                  </a:ext>
                </a:extLst>
              </a:tr>
              <a:tr h="1114042">
                <a:tc>
                  <a:txBody>
                    <a:bodyPr/>
                    <a:lstStyle/>
                    <a:p>
                      <a:pPr algn="ctr">
                        <a:lnSpc>
                          <a:spcPct val="107000"/>
                        </a:lnSpc>
                        <a:spcAft>
                          <a:spcPts val="0"/>
                        </a:spcAft>
                      </a:pPr>
                      <a:r>
                        <a:rPr lang="en-US" sz="1400">
                          <a:effectLst/>
                          <a:latin typeface="+mj-lt"/>
                        </a:rPr>
                        <a:t>677</a:t>
                      </a:r>
                      <a:endParaRPr lang="en-US" sz="140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a:txBody>
                    <a:bodyPr/>
                    <a:lstStyle/>
                    <a:p>
                      <a:pPr>
                        <a:lnSpc>
                          <a:spcPct val="107000"/>
                        </a:lnSpc>
                        <a:spcAft>
                          <a:spcPts val="0"/>
                        </a:spcAft>
                      </a:pPr>
                      <a:r>
                        <a:rPr lang="en-US" sz="1400" dirty="0" err="1">
                          <a:effectLst/>
                          <a:latin typeface="Times New Roman" pitchFamily="18" charset="0"/>
                          <a:cs typeface="Times New Roman" pitchFamily="18" charset="0"/>
                        </a:rPr>
                        <a:t>Lansoprazol</a:t>
                      </a:r>
                      <a:endParaRPr lang="en-US" sz="1400" dirty="0">
                        <a:effectLst/>
                        <a:latin typeface="Times New Roman" pitchFamily="18" charset="0"/>
                        <a:ea typeface="Times New Roman" panose="02020603050405020304" pitchFamily="18" charset="0"/>
                        <a:cs typeface="Times New Roman" pitchFamily="18" charset="0"/>
                      </a:endParaRPr>
                    </a:p>
                  </a:txBody>
                  <a:tcPr marL="2461" marR="2461" marT="0" marB="0">
                    <a:solidFill>
                      <a:schemeClr val="bg2"/>
                    </a:solidFill>
                  </a:tcPr>
                </a:tc>
                <a:tc>
                  <a:txBody>
                    <a:bodyPr/>
                    <a:lstStyle/>
                    <a:p>
                      <a:pPr>
                        <a:lnSpc>
                          <a:spcPct val="107000"/>
                        </a:lnSpc>
                        <a:spcAft>
                          <a:spcPts val="0"/>
                        </a:spcAft>
                      </a:pPr>
                      <a:r>
                        <a:rPr lang="vi-VN" sz="1400">
                          <a:effectLst/>
                          <a:latin typeface="+mj-lt"/>
                        </a:rPr>
                        <a:t>Uống</a:t>
                      </a:r>
                      <a:endParaRPr lang="en-US" sz="140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a:txBody>
                    <a:bodyPr/>
                    <a:lstStyle/>
                    <a:p>
                      <a:pPr>
                        <a:lnSpc>
                          <a:spcPct val="107000"/>
                        </a:lnSpc>
                        <a:spcAft>
                          <a:spcPts val="0"/>
                        </a:spcAft>
                      </a:pPr>
                      <a:r>
                        <a:rPr lang="en-US" sz="1400" dirty="0" smtClean="0">
                          <a:effectLst/>
                          <a:latin typeface="+mj-lt"/>
                        </a:rPr>
                        <a:t>T</a:t>
                      </a:r>
                      <a:r>
                        <a:rPr lang="vi-VN" sz="1400" dirty="0" smtClean="0">
                          <a:effectLst/>
                          <a:latin typeface="+mj-lt"/>
                        </a:rPr>
                        <a:t>hanh </a:t>
                      </a:r>
                      <a:r>
                        <a:rPr lang="vi-VN" sz="1400" dirty="0">
                          <a:effectLst/>
                          <a:latin typeface="+mj-lt"/>
                        </a:rPr>
                        <a:t>toán theo chỉ định trong tờ hướng dẫn sử dụng thuốc kèm theo hồ sơ đăng ký thuốc đã được cấp phép hoặc hướng dẫn chẩn đoán và điều trị của Bộ Y tế hoặc chỉ định dự phòng loét dạ dày tá tràng, xuất huyết tiêu hóa tại dạ dày, tá </a:t>
                      </a:r>
                      <a:r>
                        <a:rPr lang="en-US" sz="1400" dirty="0" err="1">
                          <a:effectLst/>
                          <a:latin typeface="+mj-lt"/>
                        </a:rPr>
                        <a:t>tr</a:t>
                      </a:r>
                      <a:r>
                        <a:rPr lang="vi-VN" sz="1400" dirty="0">
                          <a:effectLst/>
                          <a:latin typeface="+mj-lt"/>
                        </a:rPr>
                        <a:t>àng </a:t>
                      </a:r>
                      <a:r>
                        <a:rPr lang="en-US" sz="1400" dirty="0">
                          <a:effectLst/>
                          <a:latin typeface="+mj-lt"/>
                        </a:rPr>
                        <a:t>do stress </a:t>
                      </a:r>
                      <a:r>
                        <a:rPr lang="vi-VN" sz="1400" dirty="0">
                          <a:effectLst/>
                          <a:latin typeface="+mj-lt"/>
                        </a:rPr>
                        <a:t>ở bệnh nhân hồi sức tích cực.</a:t>
                      </a:r>
                      <a:endParaRPr lang="en-US" sz="1400" dirty="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extLst>
                  <a:ext uri="{0D108BD9-81ED-4DB2-BD59-A6C34878D82A}">
                    <a16:rowId xmlns="" xmlns:a16="http://schemas.microsoft.com/office/drawing/2014/main" val="2694507270"/>
                  </a:ext>
                </a:extLst>
              </a:tr>
              <a:tr h="353291">
                <a:tc>
                  <a:txBody>
                    <a:bodyPr/>
                    <a:lstStyle/>
                    <a:p>
                      <a:pPr algn="ctr">
                        <a:lnSpc>
                          <a:spcPct val="107000"/>
                        </a:lnSpc>
                        <a:spcAft>
                          <a:spcPts val="0"/>
                        </a:spcAft>
                      </a:pPr>
                      <a:r>
                        <a:rPr lang="en-US" sz="1400">
                          <a:effectLst/>
                          <a:latin typeface="+mj-lt"/>
                        </a:rPr>
                        <a:t>682</a:t>
                      </a:r>
                      <a:endParaRPr lang="en-US" sz="140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a:txBody>
                    <a:bodyPr/>
                    <a:lstStyle/>
                    <a:p>
                      <a:pPr>
                        <a:lnSpc>
                          <a:spcPct val="107000"/>
                        </a:lnSpc>
                        <a:spcAft>
                          <a:spcPts val="0"/>
                        </a:spcAft>
                      </a:pPr>
                      <a:r>
                        <a:rPr lang="en-US" sz="1400">
                          <a:effectLst/>
                          <a:latin typeface="Times New Roman" pitchFamily="18" charset="0"/>
                          <a:cs typeface="Times New Roman" pitchFamily="18" charset="0"/>
                        </a:rPr>
                        <a:t>Omeprazol</a:t>
                      </a:r>
                      <a:endParaRPr lang="en-US" sz="1400">
                        <a:effectLst/>
                        <a:latin typeface="Times New Roman" pitchFamily="18" charset="0"/>
                        <a:ea typeface="Times New Roman" panose="02020603050405020304" pitchFamily="18" charset="0"/>
                        <a:cs typeface="Times New Roman" pitchFamily="18" charset="0"/>
                      </a:endParaRPr>
                    </a:p>
                  </a:txBody>
                  <a:tcPr marL="2461" marR="2461" marT="0" marB="0">
                    <a:solidFill>
                      <a:schemeClr val="bg2"/>
                    </a:solidFill>
                  </a:tcPr>
                </a:tc>
                <a:tc>
                  <a:txBody>
                    <a:bodyPr/>
                    <a:lstStyle/>
                    <a:p>
                      <a:pPr>
                        <a:lnSpc>
                          <a:spcPct val="107000"/>
                        </a:lnSpc>
                        <a:spcAft>
                          <a:spcPts val="0"/>
                        </a:spcAft>
                      </a:pPr>
                      <a:r>
                        <a:rPr lang="vi-VN" sz="1400" dirty="0">
                          <a:effectLst/>
                          <a:latin typeface="Times New Roman" panose="02020603050405020304" pitchFamily="18" charset="0"/>
                          <a:cs typeface="Times New Roman" panose="02020603050405020304" pitchFamily="18" charset="0"/>
                        </a:rPr>
                        <a:t>Tiêm</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Uống</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61" marR="2461" marT="0" marB="0">
                    <a:solidFill>
                      <a:schemeClr val="bg2"/>
                    </a:solidFill>
                  </a:tcPr>
                </a:tc>
                <a:tc rowSpan="4">
                  <a:txBody>
                    <a:bodyPr/>
                    <a:lstStyle/>
                    <a:p>
                      <a:pPr>
                        <a:lnSpc>
                          <a:spcPct val="107000"/>
                        </a:lnSpc>
                        <a:spcAft>
                          <a:spcPts val="0"/>
                        </a:spcAft>
                      </a:pPr>
                      <a:r>
                        <a:rPr lang="en-US" sz="1400" dirty="0" smtClean="0">
                          <a:effectLst/>
                          <a:latin typeface="+mj-lt"/>
                        </a:rPr>
                        <a:t>T</a:t>
                      </a:r>
                      <a:r>
                        <a:rPr lang="vi-VN" sz="1400" dirty="0" smtClean="0">
                          <a:effectLst/>
                          <a:latin typeface="+mj-lt"/>
                        </a:rPr>
                        <a:t>hanh </a:t>
                      </a:r>
                      <a:r>
                        <a:rPr lang="vi-VN" sz="1400" dirty="0">
                          <a:effectLst/>
                          <a:latin typeface="+mj-lt"/>
                        </a:rPr>
                        <a:t>toán theo chỉ định trong tờ hướng dẫn sử dụng thuốc kèm theo hồ sơ đăng ký thuốc đã được cấp phép hoặc hướng dẫn chẩn đoán và điều trị của Bộ Y tế hoặc chỉ định dự phòng loét dạ dày tá tràng, xuất huyết tiêu hóa tại dạ dày, </a:t>
                      </a:r>
                      <a:r>
                        <a:rPr lang="vi-VN" sz="1400" dirty="0">
                          <a:effectLst/>
                          <a:latin typeface="Times New Roman" panose="02020603050405020304" pitchFamily="18" charset="0"/>
                          <a:cs typeface="Times New Roman" panose="02020603050405020304" pitchFamily="18" charset="0"/>
                        </a:rPr>
                        <a:t>tá tràng </a:t>
                      </a:r>
                      <a:r>
                        <a:rPr lang="en-US" sz="1400" dirty="0">
                          <a:effectLst/>
                          <a:latin typeface="Times New Roman" panose="02020603050405020304" pitchFamily="18" charset="0"/>
                          <a:cs typeface="Times New Roman" panose="02020603050405020304" pitchFamily="18" charset="0"/>
                        </a:rPr>
                        <a:t>do stress </a:t>
                      </a:r>
                      <a:r>
                        <a:rPr lang="vi-VN" sz="1400" dirty="0">
                          <a:effectLst/>
                          <a:latin typeface="+mj-lt"/>
                        </a:rPr>
                        <a:t>ở bệnh nhân hồi sức tích cực.</a:t>
                      </a:r>
                      <a:endParaRPr lang="en-US" sz="1400" dirty="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extLst>
                  <a:ext uri="{0D108BD9-81ED-4DB2-BD59-A6C34878D82A}">
                    <a16:rowId xmlns="" xmlns:a16="http://schemas.microsoft.com/office/drawing/2014/main" val="1017571926"/>
                  </a:ext>
                </a:extLst>
              </a:tr>
              <a:tr h="358521">
                <a:tc>
                  <a:txBody>
                    <a:bodyPr/>
                    <a:lstStyle/>
                    <a:p>
                      <a:pPr algn="ctr">
                        <a:lnSpc>
                          <a:spcPct val="107000"/>
                        </a:lnSpc>
                        <a:spcAft>
                          <a:spcPts val="0"/>
                        </a:spcAft>
                      </a:pPr>
                      <a:r>
                        <a:rPr lang="en-US" sz="1400">
                          <a:effectLst/>
                          <a:latin typeface="+mj-lt"/>
                        </a:rPr>
                        <a:t>683</a:t>
                      </a:r>
                      <a:endParaRPr lang="en-US" sz="140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a:txBody>
                    <a:bodyPr/>
                    <a:lstStyle/>
                    <a:p>
                      <a:pPr>
                        <a:lnSpc>
                          <a:spcPct val="107000"/>
                        </a:lnSpc>
                        <a:spcAft>
                          <a:spcPts val="0"/>
                        </a:spcAft>
                      </a:pPr>
                      <a:r>
                        <a:rPr lang="en-US" sz="1400">
                          <a:effectLst/>
                          <a:latin typeface="Times New Roman" pitchFamily="18" charset="0"/>
                          <a:cs typeface="Times New Roman" pitchFamily="18" charset="0"/>
                        </a:rPr>
                        <a:t>Esomeprazol</a:t>
                      </a:r>
                      <a:endParaRPr lang="en-US" sz="1400">
                        <a:effectLst/>
                        <a:latin typeface="Times New Roman" pitchFamily="18" charset="0"/>
                        <a:ea typeface="Times New Roman" panose="02020603050405020304" pitchFamily="18" charset="0"/>
                        <a:cs typeface="Times New Roman" pitchFamily="18" charset="0"/>
                      </a:endParaRPr>
                    </a:p>
                  </a:txBody>
                  <a:tcPr marL="2461" marR="2461" marT="0" marB="0">
                    <a:solidFill>
                      <a:schemeClr val="bg2"/>
                    </a:solidFill>
                  </a:tcPr>
                </a:tc>
                <a:tc>
                  <a:txBody>
                    <a:bodyPr/>
                    <a:lstStyle/>
                    <a:p>
                      <a:pPr>
                        <a:lnSpc>
                          <a:spcPct val="107000"/>
                        </a:lnSpc>
                        <a:spcAft>
                          <a:spcPts val="0"/>
                        </a:spcAft>
                      </a:pPr>
                      <a:r>
                        <a:rPr lang="vi-VN" sz="1400" dirty="0">
                          <a:effectLst/>
                          <a:latin typeface="Times New Roman" panose="02020603050405020304" pitchFamily="18" charset="0"/>
                          <a:cs typeface="Times New Roman" panose="02020603050405020304" pitchFamily="18" charset="0"/>
                        </a:rPr>
                        <a:t>Tiêm</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Uống</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61" marR="2461" marT="0" marB="0">
                    <a:solidFill>
                      <a:schemeClr val="bg2"/>
                    </a:solidFill>
                  </a:tcPr>
                </a:tc>
                <a:tc vMerge="1">
                  <a:txBody>
                    <a:bodyPr/>
                    <a:lstStyle/>
                    <a:p>
                      <a:endParaRPr lang="en-US"/>
                    </a:p>
                  </a:txBody>
                  <a:tcPr/>
                </a:tc>
                <a:extLst>
                  <a:ext uri="{0D108BD9-81ED-4DB2-BD59-A6C34878D82A}">
                    <a16:rowId xmlns="" xmlns:a16="http://schemas.microsoft.com/office/drawing/2014/main" val="1490067940"/>
                  </a:ext>
                </a:extLst>
              </a:tr>
              <a:tr h="332578">
                <a:tc>
                  <a:txBody>
                    <a:bodyPr/>
                    <a:lstStyle/>
                    <a:p>
                      <a:pPr algn="ctr">
                        <a:lnSpc>
                          <a:spcPct val="107000"/>
                        </a:lnSpc>
                        <a:spcAft>
                          <a:spcPts val="0"/>
                        </a:spcAft>
                      </a:pPr>
                      <a:r>
                        <a:rPr lang="en-US" sz="1400">
                          <a:effectLst/>
                          <a:latin typeface="+mj-lt"/>
                        </a:rPr>
                        <a:t>684</a:t>
                      </a:r>
                      <a:endParaRPr lang="en-US" sz="140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a:txBody>
                    <a:bodyPr/>
                    <a:lstStyle/>
                    <a:p>
                      <a:pPr>
                        <a:lnSpc>
                          <a:spcPct val="107000"/>
                        </a:lnSpc>
                        <a:spcAft>
                          <a:spcPts val="0"/>
                        </a:spcAft>
                      </a:pPr>
                      <a:r>
                        <a:rPr lang="en-US" sz="1400" dirty="0" err="1">
                          <a:effectLst/>
                          <a:latin typeface="Times New Roman" pitchFamily="18" charset="0"/>
                          <a:cs typeface="Times New Roman" pitchFamily="18" charset="0"/>
                        </a:rPr>
                        <a:t>Pantoprazol</a:t>
                      </a:r>
                      <a:endParaRPr lang="en-US" sz="1400" dirty="0">
                        <a:effectLst/>
                        <a:latin typeface="Times New Roman" pitchFamily="18" charset="0"/>
                        <a:ea typeface="Times New Roman" panose="02020603050405020304" pitchFamily="18" charset="0"/>
                        <a:cs typeface="Times New Roman" pitchFamily="18" charset="0"/>
                      </a:endParaRPr>
                    </a:p>
                  </a:txBody>
                  <a:tcPr marL="2461" marR="2461" marT="0" marB="0">
                    <a:solidFill>
                      <a:schemeClr val="bg2"/>
                    </a:solidFill>
                  </a:tcPr>
                </a:tc>
                <a:tc>
                  <a:txBody>
                    <a:bodyPr/>
                    <a:lstStyle/>
                    <a:p>
                      <a:pPr>
                        <a:lnSpc>
                          <a:spcPct val="107000"/>
                        </a:lnSpc>
                        <a:spcAft>
                          <a:spcPts val="0"/>
                        </a:spcAft>
                      </a:pPr>
                      <a:r>
                        <a:rPr lang="vi-VN" sz="1400">
                          <a:effectLst/>
                          <a:latin typeface="+mj-lt"/>
                        </a:rPr>
                        <a:t>Tiêm, uống</a:t>
                      </a:r>
                      <a:endParaRPr lang="en-US" sz="140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vMerge="1">
                  <a:txBody>
                    <a:bodyPr/>
                    <a:lstStyle/>
                    <a:p>
                      <a:endParaRPr lang="en-US"/>
                    </a:p>
                  </a:txBody>
                  <a:tcPr/>
                </a:tc>
                <a:extLst>
                  <a:ext uri="{0D108BD9-81ED-4DB2-BD59-A6C34878D82A}">
                    <a16:rowId xmlns="" xmlns:a16="http://schemas.microsoft.com/office/drawing/2014/main" val="2967302118"/>
                  </a:ext>
                </a:extLst>
              </a:tr>
              <a:tr h="483535">
                <a:tc>
                  <a:txBody>
                    <a:bodyPr/>
                    <a:lstStyle/>
                    <a:p>
                      <a:pPr algn="ctr">
                        <a:lnSpc>
                          <a:spcPct val="107000"/>
                        </a:lnSpc>
                        <a:spcAft>
                          <a:spcPts val="0"/>
                        </a:spcAft>
                      </a:pPr>
                      <a:r>
                        <a:rPr lang="en-US" sz="1400">
                          <a:effectLst/>
                          <a:latin typeface="+mj-lt"/>
                        </a:rPr>
                        <a:t>685</a:t>
                      </a:r>
                      <a:endParaRPr lang="en-US" sz="140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a:txBody>
                    <a:bodyPr/>
                    <a:lstStyle/>
                    <a:p>
                      <a:pPr>
                        <a:lnSpc>
                          <a:spcPct val="107000"/>
                        </a:lnSpc>
                        <a:spcAft>
                          <a:spcPts val="0"/>
                        </a:spcAft>
                      </a:pPr>
                      <a:r>
                        <a:rPr lang="en-US" sz="1400" dirty="0" err="1">
                          <a:effectLst/>
                          <a:latin typeface="Times New Roman" pitchFamily="18" charset="0"/>
                          <a:cs typeface="Times New Roman" pitchFamily="18" charset="0"/>
                        </a:rPr>
                        <a:t>Rabeprazol</a:t>
                      </a:r>
                      <a:endParaRPr lang="en-US" sz="1400" dirty="0">
                        <a:effectLst/>
                        <a:latin typeface="Times New Roman" pitchFamily="18" charset="0"/>
                        <a:ea typeface="Times New Roman" panose="02020603050405020304" pitchFamily="18" charset="0"/>
                        <a:cs typeface="Times New Roman" pitchFamily="18" charset="0"/>
                      </a:endParaRPr>
                    </a:p>
                  </a:txBody>
                  <a:tcPr marL="2461" marR="2461" marT="0" marB="0">
                    <a:solidFill>
                      <a:schemeClr val="bg2"/>
                    </a:solidFill>
                  </a:tcPr>
                </a:tc>
                <a:tc>
                  <a:txBody>
                    <a:bodyPr/>
                    <a:lstStyle/>
                    <a:p>
                      <a:pPr>
                        <a:lnSpc>
                          <a:spcPct val="107000"/>
                        </a:lnSpc>
                        <a:spcAft>
                          <a:spcPts val="0"/>
                        </a:spcAft>
                      </a:pPr>
                      <a:r>
                        <a:rPr lang="vi-VN" sz="1400">
                          <a:effectLst/>
                          <a:latin typeface="+mj-lt"/>
                        </a:rPr>
                        <a:t>Tiêm, uống</a:t>
                      </a:r>
                      <a:endParaRPr lang="en-US" sz="1400">
                        <a:effectLst/>
                        <a:latin typeface="+mj-lt"/>
                        <a:ea typeface="Times New Roman" panose="02020603050405020304" pitchFamily="18" charset="0"/>
                        <a:cs typeface="Times New Roman" panose="02020603050405020304" pitchFamily="18" charset="0"/>
                      </a:endParaRPr>
                    </a:p>
                  </a:txBody>
                  <a:tcPr marL="2461" marR="2461" marT="0" marB="0">
                    <a:solidFill>
                      <a:schemeClr val="bg2"/>
                    </a:solidFill>
                  </a:tcPr>
                </a:tc>
                <a:tc vMerge="1">
                  <a:txBody>
                    <a:bodyPr/>
                    <a:lstStyle/>
                    <a:p>
                      <a:endParaRPr lang="en-US"/>
                    </a:p>
                  </a:txBody>
                  <a:tcPr/>
                </a:tc>
                <a:extLst>
                  <a:ext uri="{0D108BD9-81ED-4DB2-BD59-A6C34878D82A}">
                    <a16:rowId xmlns="" xmlns:a16="http://schemas.microsoft.com/office/drawing/2014/main" val="1346632927"/>
                  </a:ext>
                </a:extLst>
              </a:tr>
              <a:tr h="841954">
                <a:tc>
                  <a:txBody>
                    <a:bodyPr/>
                    <a:lstStyle/>
                    <a:p>
                      <a:pPr algn="ctr">
                        <a:spcBef>
                          <a:spcPts val="600"/>
                        </a:spcBef>
                        <a:spcAft>
                          <a:spcPts val="0"/>
                        </a:spcAft>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654</a:t>
                      </a:r>
                    </a:p>
                  </a:txBody>
                  <a:tcPr marL="6350" marR="6350" marT="0" marB="0">
                    <a:solidFill>
                      <a:schemeClr val="bg2"/>
                    </a:solidFill>
                  </a:tcPr>
                </a:tc>
                <a:tc>
                  <a:txBody>
                    <a:bodyPr/>
                    <a:lstStyle/>
                    <a:p>
                      <a:pPr>
                        <a:spcBef>
                          <a:spcPts val="600"/>
                        </a:spcBef>
                        <a:spcAft>
                          <a:spcPts val="0"/>
                        </a:spcAft>
                      </a:pPr>
                      <a:r>
                        <a:rPr lang="en-US" sz="1400" dirty="0" err="1">
                          <a:effectLst/>
                          <a:latin typeface="Times New Roman" panose="02020603050405020304" pitchFamily="18" charset="0"/>
                          <a:ea typeface="Times New Roman" panose="02020603050405020304" pitchFamily="18" charset="0"/>
                          <a:cs typeface="Times New Roman" panose="02020603050405020304" pitchFamily="18" charset="0"/>
                        </a:rPr>
                        <a:t>Iodixanol</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solidFill>
                      <a:schemeClr val="bg2"/>
                    </a:solidFill>
                  </a:tcPr>
                </a:tc>
                <a:tc>
                  <a:txBody>
                    <a:bodyPr/>
                    <a:lstStyle/>
                    <a:p>
                      <a:pPr>
                        <a:spcBef>
                          <a:spcPts val="600"/>
                        </a:spcBef>
                        <a:spcAft>
                          <a:spcPts val="0"/>
                        </a:spcAft>
                      </a:pPr>
                      <a:r>
                        <a:rPr lang="vi-VN" sz="1400" dirty="0">
                          <a:effectLst/>
                          <a:latin typeface="Times New Roman" panose="02020603050405020304" pitchFamily="18" charset="0"/>
                          <a:ea typeface="Times New Roman" panose="02020603050405020304" pitchFamily="18" charset="0"/>
                          <a:cs typeface="Times New Roman" panose="02020603050405020304" pitchFamily="18" charset="0"/>
                        </a:rPr>
                        <a:t>Tiêm</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solidFill>
                      <a:schemeClr val="bg2"/>
                    </a:solidFill>
                  </a:tcPr>
                </a:tc>
                <a:tc>
                  <a:txBody>
                    <a:bodyPr/>
                    <a:lstStyle/>
                    <a:p>
                      <a:pPr>
                        <a:lnSpc>
                          <a:spcPct val="107000"/>
                        </a:lnSpc>
                        <a:spcAft>
                          <a:spcPts val="0"/>
                        </a:spcAft>
                      </a:pPr>
                      <a:r>
                        <a:rPr lang="vi-VN" sz="1400" b="0" i="0" u="none" strike="noStrike" cap="none" dirty="0" smtClean="0">
                          <a:solidFill>
                            <a:srgbClr val="000000"/>
                          </a:solidFill>
                          <a:effectLst/>
                          <a:latin typeface="Times New Roman" panose="02020603050405020304" pitchFamily="18" charset="0"/>
                          <a:ea typeface="Arial"/>
                          <a:cs typeface="Times New Roman" panose="02020603050405020304" pitchFamily="18" charset="0"/>
                          <a:sym typeface="Arial"/>
                        </a:rPr>
                        <a:t>Quỹ bảo hiểm y tế thanh toán 50%.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461" marR="2461" marT="0" marB="0">
                    <a:solidFill>
                      <a:schemeClr val="bg2"/>
                    </a:solidFill>
                  </a:tcPr>
                </a:tc>
                <a:extLst>
                  <a:ext uri="{0D108BD9-81ED-4DB2-BD59-A6C34878D82A}">
                    <a16:rowId xmlns="" xmlns:a16="http://schemas.microsoft.com/office/drawing/2014/main" val="2669045651"/>
                  </a:ext>
                </a:extLst>
              </a:tr>
            </a:tbl>
          </a:graphicData>
        </a:graphic>
      </p:graphicFrame>
    </p:spTree>
    <p:extLst>
      <p:ext uri="{BB962C8B-B14F-4D97-AF65-F5344CB8AC3E}">
        <p14:creationId xmlns:p14="http://schemas.microsoft.com/office/powerpoint/2010/main" val="1630242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6"/>
          <p:cNvSpPr txBox="1">
            <a:spLocks noGrp="1"/>
          </p:cNvSpPr>
          <p:nvPr>
            <p:ph type="ctrTitle" idx="4294967295"/>
          </p:nvPr>
        </p:nvSpPr>
        <p:spPr>
          <a:xfrm>
            <a:off x="1312433" y="357817"/>
            <a:ext cx="7936209" cy="714900"/>
          </a:xfrm>
          <a:prstGeom prst="rect">
            <a:avLst/>
          </a:prstGeom>
        </p:spPr>
        <p:txBody>
          <a:bodyPr spcFirstLastPara="1" wrap="square" lIns="0" tIns="0" rIns="0" bIns="0" anchor="ctr" anchorCtr="0">
            <a:noAutofit/>
          </a:bodyPr>
          <a:lstStyle/>
          <a:p>
            <a:pPr lvl="0" algn="just"/>
            <a:r>
              <a:rPr lang="en-US" sz="2600" dirty="0" err="1" smtClean="0">
                <a:solidFill>
                  <a:srgbClr val="FF0000"/>
                </a:solidFill>
              </a:rPr>
              <a:t>Thông</a:t>
            </a:r>
            <a:r>
              <a:rPr lang="en-US" sz="2600" dirty="0" smtClean="0">
                <a:solidFill>
                  <a:srgbClr val="FF0000"/>
                </a:solidFill>
              </a:rPr>
              <a:t> </a:t>
            </a:r>
            <a:r>
              <a:rPr lang="en-US" sz="2600" dirty="0" err="1" smtClean="0">
                <a:solidFill>
                  <a:srgbClr val="FF0000"/>
                </a:solidFill>
              </a:rPr>
              <a:t>tư</a:t>
            </a:r>
            <a:r>
              <a:rPr lang="en-US" sz="2600" dirty="0" smtClean="0">
                <a:solidFill>
                  <a:srgbClr val="FF0000"/>
                </a:solidFill>
              </a:rPr>
              <a:t> 20/2022/TT-BYT</a:t>
            </a:r>
            <a:endParaRPr sz="2600" dirty="0">
              <a:solidFill>
                <a:srgbClr val="FF0000"/>
              </a:solidFill>
            </a:endParaRPr>
          </a:p>
        </p:txBody>
      </p:sp>
      <p:pic>
        <p:nvPicPr>
          <p:cNvPr id="7" name="Picture 10" descr="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5"/>
          <p:cNvSpPr>
            <a:spLocks noChangeArrowheads="1"/>
          </p:cNvSpPr>
          <p:nvPr/>
        </p:nvSpPr>
        <p:spPr bwMode="auto">
          <a:xfrm>
            <a:off x="3053620" y="1126329"/>
            <a:ext cx="3013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ES_tradnl" altLang="en-US" sz="2400" b="1" dirty="0">
                <a:solidFill>
                  <a:srgbClr val="FFFFFF"/>
                </a:solidFill>
                <a:latin typeface="Times New Roman" panose="02020603050405020304" pitchFamily="18" charset="0"/>
                <a:ea typeface="Tiffany"/>
                <a:cs typeface="Times New Roman" panose="02020603050405020304" pitchFamily="18" charset="0"/>
              </a:rPr>
              <a:t>THÔNG TƯ 30/2018</a:t>
            </a:r>
            <a:endParaRPr lang="en-US" altLang="en-US" sz="2400" dirty="0">
              <a:solidFill>
                <a:srgbClr val="4D4D4D"/>
              </a:solidFill>
              <a:ea typeface="Tiffany"/>
              <a:cs typeface="Times New Roman" panose="02020603050405020304" pitchFamily="18" charset="0"/>
            </a:endParaRPr>
          </a:p>
        </p:txBody>
      </p:sp>
      <p:sp>
        <p:nvSpPr>
          <p:cNvPr id="6" name="Content Placeholder 2"/>
          <p:cNvSpPr txBox="1">
            <a:spLocks/>
          </p:cNvSpPr>
          <p:nvPr/>
        </p:nvSpPr>
        <p:spPr>
          <a:xfrm>
            <a:off x="408791" y="1200149"/>
            <a:ext cx="8347934" cy="3275031"/>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20000"/>
              </a:lnSpc>
            </a:pPr>
            <a:r>
              <a:rPr lang="en-US" sz="2000" b="1" dirty="0" err="1" smtClean="0">
                <a:latin typeface="Times New Roman" panose="02020603050405020304" pitchFamily="18" charset="0"/>
                <a:cs typeface="Times New Roman" panose="02020603050405020304" pitchFamily="18" charset="0"/>
              </a:rPr>
              <a:t>Điều</a:t>
            </a:r>
            <a:r>
              <a:rPr lang="en-US" sz="2000" b="1" dirty="0" smtClean="0">
                <a:latin typeface="Times New Roman" panose="02020603050405020304" pitchFamily="18" charset="0"/>
                <a:cs typeface="Times New Roman" panose="02020603050405020304" pitchFamily="18" charset="0"/>
              </a:rPr>
              <a:t> 7. </a:t>
            </a:r>
            <a:r>
              <a:rPr lang="en-US" sz="2000" b="1" dirty="0" err="1" smtClean="0">
                <a:latin typeface="Times New Roman" panose="02020603050405020304" pitchFamily="18" charset="0"/>
                <a:cs typeface="Times New Roman" panose="02020603050405020304" pitchFamily="18" charset="0"/>
              </a:rPr>
              <a:t>Hiệu</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lực</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thi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hành</a:t>
            </a:r>
            <a:r>
              <a:rPr lang="en-US" sz="2000" b="1"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tư</a:t>
            </a:r>
            <a:r>
              <a:rPr lang="en-US" sz="2000" dirty="0" smtClean="0">
                <a:latin typeface="Times New Roman" panose="02020603050405020304" pitchFamily="18" charset="0"/>
                <a:cs typeface="Times New Roman" panose="02020603050405020304" pitchFamily="18" charset="0"/>
              </a:rPr>
              <a:t> 20/2022/TT-BYT </a:t>
            </a:r>
            <a:r>
              <a:rPr lang="en-US" sz="2000" dirty="0" err="1" smtClean="0">
                <a:latin typeface="Times New Roman" panose="02020603050405020304" pitchFamily="18" charset="0"/>
                <a:cs typeface="Times New Roman" panose="02020603050405020304" pitchFamily="18" charset="0"/>
              </a:rPr>
              <a:t>có</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hiệu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lực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từ</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ngày</a:t>
            </a:r>
            <a:r>
              <a:rPr lang="en-US" sz="2000" dirty="0" smtClean="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01/03/2023; </a:t>
            </a:r>
            <a:r>
              <a:rPr lang="en-US" sz="2000" dirty="0" err="1" smtClean="0">
                <a:latin typeface="Times New Roman" panose="02020603050405020304" pitchFamily="18" charset="0"/>
                <a:cs typeface="Times New Roman" panose="02020603050405020304" pitchFamily="18" charset="0"/>
              </a:rPr>
              <a:t>thông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tư</a:t>
            </a:r>
            <a:r>
              <a:rPr lang="en-US" sz="2000" dirty="0" smtClean="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30/2018/</a:t>
            </a:r>
            <a:r>
              <a:rPr lang="en-US" sz="2000" dirty="0" err="1" smtClean="0">
                <a:latin typeface="Times New Roman" panose="02020603050405020304" pitchFamily="18" charset="0"/>
                <a:cs typeface="Times New Roman" panose="02020603050405020304" pitchFamily="18" charset="0"/>
              </a:rPr>
              <a:t>TT-BYT</a:t>
            </a:r>
            <a:r>
              <a:rPr lang="en-US" sz="2000" dirty="0" smtClean="0">
                <a:latin typeface="Times New Roman" panose="02020603050405020304" pitchFamily="18" charset="0"/>
                <a:cs typeface="Times New Roman" panose="02020603050405020304" pitchFamily="18" charset="0"/>
              </a:rPr>
              <a:t>, </a:t>
            </a:r>
            <a:r>
              <a:rPr lang="vi-VN" sz="2000" dirty="0">
                <a:latin typeface="Times New Roman" pitchFamily="18" charset="0"/>
                <a:cs typeface="Times New Roman" pitchFamily="18" charset="0"/>
              </a:rPr>
              <a:t>Thông </a:t>
            </a:r>
            <a:r>
              <a:rPr lang="vi-VN" sz="2000" dirty="0" smtClean="0">
                <a:latin typeface="Times New Roman" pitchFamily="18" charset="0"/>
                <a:cs typeface="Times New Roman" pitchFamily="18" charset="0"/>
              </a:rPr>
              <a:t>tư </a:t>
            </a:r>
            <a:r>
              <a:rPr lang="vi-VN" sz="2000" dirty="0">
                <a:solidFill>
                  <a:schemeClr val="tx1"/>
                </a:solidFill>
                <a:latin typeface="Times New Roman" pitchFamily="18" charset="0"/>
                <a:cs typeface="Times New Roman" pitchFamily="18" charset="0"/>
              </a:rPr>
              <a:t>01/2020/TT-BYT</a:t>
            </a:r>
            <a:r>
              <a:rPr lang="vi-VN" sz="2000" dirty="0">
                <a:solidFill>
                  <a:srgbClr val="FF0000"/>
                </a:solidFill>
                <a:latin typeface="Times New Roman" pitchFamily="18" charset="0"/>
                <a:cs typeface="Times New Roman" pitchFamily="18" charset="0"/>
              </a:rPr>
              <a:t> </a:t>
            </a:r>
            <a:r>
              <a:rPr lang="vi-VN" sz="2000" dirty="0">
                <a:latin typeface="Times New Roman" pitchFamily="18" charset="0"/>
                <a:cs typeface="Times New Roman" pitchFamily="18" charset="0"/>
              </a:rPr>
              <a:t>ngày 16</a:t>
            </a:r>
            <a:r>
              <a:rPr lang="en-US" sz="2000" dirty="0">
                <a:latin typeface="Times New Roman" pitchFamily="18" charset="0"/>
                <a:cs typeface="Times New Roman" pitchFamily="18" charset="0"/>
              </a:rPr>
              <a:t>/</a:t>
            </a:r>
            <a:r>
              <a:rPr lang="vi-VN" sz="2000" dirty="0">
                <a:latin typeface="Times New Roman" pitchFamily="18" charset="0"/>
                <a:cs typeface="Times New Roman" pitchFamily="18" charset="0"/>
              </a:rPr>
              <a:t>01</a:t>
            </a:r>
            <a:r>
              <a:rPr lang="en-US" sz="2000" dirty="0">
                <a:latin typeface="Times New Roman" pitchFamily="18" charset="0"/>
                <a:cs typeface="Times New Roman" pitchFamily="18" charset="0"/>
              </a:rPr>
              <a:t>/</a:t>
            </a:r>
            <a:r>
              <a:rPr lang="vi-VN" sz="2000" dirty="0">
                <a:latin typeface="Times New Roman" pitchFamily="18" charset="0"/>
                <a:cs typeface="Times New Roman" pitchFamily="18" charset="0"/>
              </a:rPr>
              <a:t>2020 của Bộ trưởng BYT sửa đổi, bổ sung Thông tư số 30/2018/TT-BYT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hết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hiệu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lực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kể</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từ</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ngày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tư</a:t>
            </a:r>
            <a:r>
              <a:rPr lang="en-US" sz="2000" dirty="0" smtClean="0">
                <a:latin typeface="Times New Roman" panose="02020603050405020304" pitchFamily="18" charset="0"/>
                <a:cs typeface="Times New Roman" panose="02020603050405020304" pitchFamily="18" charset="0"/>
              </a:rPr>
              <a:t> 20/2022/TT-BYT </a:t>
            </a:r>
            <a:r>
              <a:rPr lang="en-US" sz="2000" dirty="0" err="1" smtClean="0">
                <a:latin typeface="Times New Roman" panose="02020603050405020304" pitchFamily="18" charset="0"/>
                <a:cs typeface="Times New Roman" panose="02020603050405020304" pitchFamily="18" charset="0"/>
              </a:rPr>
              <a:t>có</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hiệu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lực</a:t>
            </a:r>
            <a:r>
              <a:rPr lang="en-US" sz="2000" dirty="0" smtClean="0">
                <a:latin typeface="Times New Roman" panose="02020603050405020304" pitchFamily="18" charset="0"/>
                <a:cs typeface="Times New Roman" panose="02020603050405020304" pitchFamily="18" charset="0"/>
              </a:rPr>
              <a:t>.</a:t>
            </a:r>
          </a:p>
          <a:p>
            <a:pPr>
              <a:lnSpc>
                <a:spcPct val="120000"/>
              </a:lnSpc>
            </a:pPr>
            <a:r>
              <a:rPr lang="en-US" sz="2000" b="1" dirty="0" err="1" smtClean="0">
                <a:latin typeface="Times New Roman" panose="02020603050405020304" pitchFamily="18" charset="0"/>
                <a:cs typeface="Times New Roman" panose="02020603050405020304" pitchFamily="18" charset="0"/>
              </a:rPr>
              <a:t>Điều</a:t>
            </a:r>
            <a:r>
              <a:rPr lang="en-US" sz="2000" b="1" dirty="0" smtClean="0">
                <a:latin typeface="Times New Roman" panose="02020603050405020304" pitchFamily="18" charset="0"/>
                <a:cs typeface="Times New Roman" panose="02020603050405020304" pitchFamily="18" charset="0"/>
              </a:rPr>
              <a:t> 8. </a:t>
            </a:r>
            <a:r>
              <a:rPr lang="en-US" sz="2000" b="1" dirty="0" err="1" smtClean="0">
                <a:latin typeface="Times New Roman" panose="02020603050405020304" pitchFamily="18" charset="0"/>
                <a:cs typeface="Times New Roman" panose="02020603050405020304" pitchFamily="18" charset="0"/>
              </a:rPr>
              <a:t>Điều</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khoản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chuyển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tiếp</a:t>
            </a:r>
            <a:r>
              <a:rPr lang="en-US" sz="2000" b="1" dirty="0" smtClean="0">
                <a:latin typeface="Times New Roman" panose="02020603050405020304" pitchFamily="18" charset="0"/>
                <a:cs typeface="Times New Roman" panose="02020603050405020304" pitchFamily="18" charset="0"/>
              </a:rPr>
              <a:t>.</a:t>
            </a:r>
          </a:p>
          <a:p>
            <a:pPr>
              <a:lnSpc>
                <a:spcPct val="120000"/>
              </a:lnSpc>
            </a:pPr>
            <a:r>
              <a:rPr lang="en-US" sz="2000" dirty="0" err="1" smtClean="0">
                <a:latin typeface="Times New Roman" panose="02020603050405020304" pitchFamily="18" charset="0"/>
                <a:cs typeface="Times New Roman" panose="02020603050405020304" pitchFamily="18" charset="0"/>
              </a:rPr>
              <a:t>Trường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hợp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người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bệnh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có</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thẻ</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bảo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hiểm</a:t>
            </a:r>
            <a:r>
              <a:rPr lang="en-US" sz="2000" dirty="0" smtClean="0">
                <a:latin typeface="Times New Roman" panose="02020603050405020304" pitchFamily="18" charset="0"/>
                <a:cs typeface="Times New Roman" panose="02020603050405020304" pitchFamily="18" charset="0"/>
              </a:rPr>
              <a:t> y </a:t>
            </a:r>
            <a:r>
              <a:rPr lang="en-US" sz="2000" dirty="0" err="1" smtClean="0">
                <a:latin typeface="Times New Roman" panose="02020603050405020304" pitchFamily="18" charset="0"/>
                <a:cs typeface="Times New Roman" panose="02020603050405020304" pitchFamily="18" charset="0"/>
              </a:rPr>
              <a:t>tế</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vào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điều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nội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trú</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trước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ngày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tư</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này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có</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hiệu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lực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và</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phải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tiếp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tục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điều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tại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cơ</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sở</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khám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bệnh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chữa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bệnh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sau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ngày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tư</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này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có</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hiệu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lực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thì</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thực</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hiện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theo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quy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định</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tại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Thông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tư</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này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đối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với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toàn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bộ</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đợt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điều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trị</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nội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trú</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đó</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của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người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bệnh</a:t>
            </a:r>
            <a:r>
              <a:rPr lang="en-US" sz="2000" dirty="0" smtClean="0">
                <a:latin typeface="Times New Roman" panose="02020603050405020304" pitchFamily="18" charset="0"/>
                <a:cs typeface="Times New Roman" panose="02020603050405020304" pitchFamily="18" charset="0"/>
              </a:rPr>
              <a:t>.</a:t>
            </a:r>
          </a:p>
          <a:p>
            <a:pPr>
              <a:lnSpc>
                <a:spcPct val="12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2082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4444" y="685801"/>
            <a:ext cx="3709555" cy="3909028"/>
          </a:xfrm>
          <a:prstGeom prst="rect">
            <a:avLst/>
          </a:prstGeom>
        </p:spPr>
      </p:pic>
      <p:sp>
        <p:nvSpPr>
          <p:cNvPr id="11" name="Rectangle 10"/>
          <p:cNvSpPr/>
          <p:nvPr/>
        </p:nvSpPr>
        <p:spPr>
          <a:xfrm>
            <a:off x="7543800" y="186779"/>
            <a:ext cx="1600199" cy="5509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Google Shape;174;p19"/>
          <p:cNvSpPr txBox="1">
            <a:spLocks/>
          </p:cNvSpPr>
          <p:nvPr/>
        </p:nvSpPr>
        <p:spPr>
          <a:xfrm>
            <a:off x="707065" y="3912881"/>
            <a:ext cx="3915221" cy="733903"/>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1pPr>
            <a:lvl2pPr marR="0" lvl="1"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2pPr>
            <a:lvl3pPr marR="0" lvl="2"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3pPr>
            <a:lvl4pPr marR="0" lvl="3"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4pPr>
            <a:lvl5pPr marR="0" lvl="4"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5pPr>
            <a:lvl6pPr marR="0" lvl="5"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6pPr>
            <a:lvl7pPr marR="0" lvl="6"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7pPr>
            <a:lvl8pPr marR="0" lvl="7"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8pPr>
            <a:lvl9pPr marR="0" lvl="8" algn="l" rtl="0">
              <a:lnSpc>
                <a:spcPct val="90000"/>
              </a:lnSpc>
              <a:spcBef>
                <a:spcPts val="0"/>
              </a:spcBef>
              <a:spcAft>
                <a:spcPts val="0"/>
              </a:spcAft>
              <a:buClr>
                <a:schemeClr val="accent2"/>
              </a:buClr>
              <a:buSzPts val="3200"/>
              <a:buFont typeface="Cabin Condensed SemiBold"/>
              <a:buNone/>
              <a:defRPr sz="3200" b="0" i="0" u="none" strike="noStrike" cap="none">
                <a:solidFill>
                  <a:schemeClr val="accent2"/>
                </a:solidFill>
                <a:latin typeface="Cabin Condensed SemiBold"/>
                <a:ea typeface="Cabin Condensed SemiBold"/>
                <a:cs typeface="Cabin Condensed SemiBold"/>
                <a:sym typeface="Cabin Condensed SemiBold"/>
              </a:defRPr>
            </a:lvl9pPr>
          </a:lstStyle>
          <a:p>
            <a:r>
              <a:rPr lang="en-US" sz="2000" dirty="0" smtClean="0">
                <a:solidFill>
                  <a:schemeClr val="tx1"/>
                </a:solidFill>
              </a:rPr>
              <a:t>MUỐN ĐI NHANH, HÃY ĐI MỘT MÌNH</a:t>
            </a:r>
            <a:br>
              <a:rPr lang="en-US" sz="2000" dirty="0" smtClean="0">
                <a:solidFill>
                  <a:schemeClr val="tx1"/>
                </a:solidFill>
              </a:rPr>
            </a:br>
            <a:r>
              <a:rPr lang="en-US" sz="2000" dirty="0" smtClean="0">
                <a:solidFill>
                  <a:schemeClr val="tx1"/>
                </a:solidFill>
              </a:rPr>
              <a:t>MUỐN ĐI XA, HÃY ĐI CÙNG NHAU!</a:t>
            </a:r>
            <a:endParaRPr lang="en-US" sz="2000" dirty="0">
              <a:solidFill>
                <a:schemeClr val="tx1"/>
              </a:solidFill>
            </a:endParaRPr>
          </a:p>
        </p:txBody>
      </p:sp>
      <p:pic>
        <p:nvPicPr>
          <p:cNvPr id="16386" name="Picture 2" descr="https://anhdephd.vn/wp-content/uploads/2022/04/hinh-nen-powerpoint-slide-thank-you-ngoi-sao-nho-mau-vang-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470" y="737756"/>
            <a:ext cx="4437816" cy="2496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6796602"/>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Rynaldo templat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1659</TotalTime>
  <Words>4290</Words>
  <Application>Microsoft Office PowerPoint</Application>
  <PresentationFormat>On-screen Show (16:9)</PresentationFormat>
  <Paragraphs>395</Paragraphs>
  <Slides>30</Slides>
  <Notes>28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Arial</vt:lpstr>
      <vt:lpstr>Verdana</vt:lpstr>
      <vt:lpstr>News Cycle</vt:lpstr>
      <vt:lpstr>Times New Roman</vt:lpstr>
      <vt:lpstr>MS Mincho</vt:lpstr>
      <vt:lpstr>Tiffany</vt:lpstr>
      <vt:lpstr>Calibri</vt:lpstr>
      <vt:lpstr>Wingdings</vt:lpstr>
      <vt:lpstr>Cabin Condensed SemiBold</vt:lpstr>
      <vt:lpstr>Rynaldo template</vt:lpstr>
      <vt:lpstr>PowerPoint Presentation</vt:lpstr>
      <vt:lpstr>PowerPoint Presentation</vt:lpstr>
      <vt:lpstr>PowerPoint Presentation</vt:lpstr>
      <vt:lpstr>CẤU TRÚC PHỤ LỤC THÔNG TƯ 20/2022/TT-BYT</vt:lpstr>
      <vt:lpstr>CẤU TRÚC PHỤ LỤC THÔNG TƯ 20/2022/TT-BYT</vt:lpstr>
      <vt:lpstr>CẤU TRÚC PHỤ LỤC THÔNG TƯ 20/2022/TT-BYT</vt:lpstr>
      <vt:lpstr>Nguyên tắc thanh toán</vt:lpstr>
      <vt:lpstr>Nguyên tắc thanh toán</vt:lpstr>
      <vt:lpstr>Quy định thanh toán đối với một số cơ sở khám bệnh, chữa bệnh </vt:lpstr>
      <vt:lpstr>Quy định thanh toán đối với một số cơ sở khám bệnh, chữa bệnh </vt:lpstr>
      <vt:lpstr>Quy định thanh toán đối với một số cơ sở khám bệnh, chữa bệnh </vt:lpstr>
      <vt:lpstr>Quy định thanh toán đối với một số thuốc</vt:lpstr>
      <vt:lpstr>Quy định thanh toán đối với một số thuốc</vt:lpstr>
      <vt:lpstr>Quy định thanh toán đối với một số thuốc</vt:lpstr>
      <vt:lpstr>Quy định thanh toán đối với một số thuốc</vt:lpstr>
      <vt:lpstr>PowerPoint Presentation</vt:lpstr>
      <vt:lpstr>CÁC KHÁNG SINH QUẢN LÝ ĐẶC BIỆT</vt:lpstr>
      <vt:lpstr>CÁC KHÁNG SINH QUẢN LÝ ĐẶC BIỆT</vt:lpstr>
      <vt:lpstr>PowerPoint Presentation</vt:lpstr>
      <vt:lpstr>Quyết định 130/QĐ-BYT ngày 18/01/2023</vt:lpstr>
      <vt:lpstr>Quyết định 130/QĐ-BYT ngày 18/01/2023</vt:lpstr>
      <vt:lpstr>Quy định thanh toán đối với một số thuốc</vt:lpstr>
      <vt:lpstr>Quy định thanh toán đối với một số thuốc</vt:lpstr>
      <vt:lpstr>Quy định thanh toán đối với một số thuốc theo TT20/2022</vt:lpstr>
      <vt:lpstr>Điều kiện, tỷ lệ thanh toán cụ thể của một số thuốc dung trong BV</vt:lpstr>
      <vt:lpstr>Điều kiện, tỷ lệ thanh toán cụ thể của một số thuốc dung trong BV</vt:lpstr>
      <vt:lpstr>Điều kiện, tỷ lệ thanh toán cụ thể của một số thuốc dung trong BV</vt:lpstr>
      <vt:lpstr>Điều kiện, tỷ lệ thanh toán cụ thể của một số thuốc dung trong BV</vt:lpstr>
      <vt:lpstr>Thông tư 20/2022/TT-BYT</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EXTRA GRAPHICS - HUMAN BODY</dc:title>
  <cp:lastModifiedBy>DELL64</cp:lastModifiedBy>
  <cp:revision>200</cp:revision>
  <dcterms:modified xsi:type="dcterms:W3CDTF">2023-02-23T02:57:00Z</dcterms:modified>
</cp:coreProperties>
</file>