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2" r:id="rId1"/>
  </p:sldMasterIdLst>
  <p:sldIdLst>
    <p:sldId id="256" r:id="rId2"/>
  </p:sldIdLst>
  <p:sldSz cx="30275213" cy="42803763"/>
  <p:notesSz cx="6858000" cy="9144000"/>
  <p:embeddedFontLst>
    <p:embeddedFont>
      <p:font typeface="Be Vietnam" pitchFamily="2" charset="77"/>
      <p:regular r:id="rId3"/>
      <p:bold r:id="rId4"/>
      <p:italic r:id="rId5"/>
      <p:boldItalic r:id="rId6"/>
    </p:embeddedFont>
    <p:embeddedFont>
      <p:font typeface="Be Vietnam Medium" pitchFamily="2" charset="77"/>
      <p:regular r:id="rId7"/>
      <p:italic r:id="rId8"/>
    </p:embeddedFont>
    <p:embeddedFont>
      <p:font typeface="Be Vietnam Pro" pitchFamily="2" charset="77"/>
      <p:regular r:id="rId9"/>
      <p:bold r:id="rId10"/>
      <p:italic r:id="rId11"/>
      <p:boldItalic r:id="rId12"/>
    </p:embeddedFont>
    <p:embeddedFont>
      <p:font typeface="SVN-Posterizer KG Inline" panose="02000503000000020003" pitchFamily="2" charset="77"/>
      <p:regular r:id="rId13"/>
    </p:embeddedFont>
    <p:embeddedFont>
      <p:font typeface="VL Bebas Neue Bold"/>
      <p:bold r:id="rId14"/>
    </p:embeddedFont>
    <p:embeddedFont>
      <p:font typeface="VLBEBASNEUEZSMALL"/>
      <p:regular r:id="rId15"/>
      <p:bold r:id="rId16"/>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481" userDrawn="1">
          <p15:clr>
            <a:srgbClr val="A4A3A4"/>
          </p15:clr>
        </p15:guide>
        <p15:guide id="2" pos="953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FE3"/>
    <a:srgbClr val="283583"/>
    <a:srgbClr val="E30613"/>
    <a:srgbClr val="ECF5E7"/>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266" autoAdjust="0"/>
    <p:restoredTop sz="94660"/>
  </p:normalViewPr>
  <p:slideViewPr>
    <p:cSldViewPr snapToGrid="0">
      <p:cViewPr>
        <p:scale>
          <a:sx n="28" d="100"/>
          <a:sy n="28" d="100"/>
        </p:scale>
        <p:origin x="3296" y="-1944"/>
      </p:cViewPr>
      <p:guideLst>
        <p:guide orient="horz" pos="13481"/>
        <p:guide pos="953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6.fntdata"/><Relationship Id="rId13" Type="http://schemas.openxmlformats.org/officeDocument/2006/relationships/font" Target="fonts/font11.fntdata"/><Relationship Id="rId18" Type="http://schemas.openxmlformats.org/officeDocument/2006/relationships/viewProps" Target="viewProps.xml"/><Relationship Id="rId3" Type="http://schemas.openxmlformats.org/officeDocument/2006/relationships/font" Target="fonts/font1.fntdata"/><Relationship Id="rId7" Type="http://schemas.openxmlformats.org/officeDocument/2006/relationships/font" Target="fonts/font5.fntdata"/><Relationship Id="rId12" Type="http://schemas.openxmlformats.org/officeDocument/2006/relationships/font" Target="fonts/font10.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4.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font" Target="fonts/font4.fntdata"/><Relationship Id="rId11" Type="http://schemas.openxmlformats.org/officeDocument/2006/relationships/font" Target="fonts/font9.fntdata"/><Relationship Id="rId5" Type="http://schemas.openxmlformats.org/officeDocument/2006/relationships/font" Target="fonts/font3.fntdata"/><Relationship Id="rId15" Type="http://schemas.openxmlformats.org/officeDocument/2006/relationships/font" Target="fonts/font13.fntdata"/><Relationship Id="rId10" Type="http://schemas.openxmlformats.org/officeDocument/2006/relationships/font" Target="fonts/font8.fntdata"/><Relationship Id="rId19" Type="http://schemas.openxmlformats.org/officeDocument/2006/relationships/theme" Target="theme/theme1.xml"/><Relationship Id="rId4" Type="http://schemas.openxmlformats.org/officeDocument/2006/relationships/font" Target="fonts/font2.fntdata"/><Relationship Id="rId9" Type="http://schemas.openxmlformats.org/officeDocument/2006/relationships/font" Target="fonts/font7.fntdata"/><Relationship Id="rId14" Type="http://schemas.openxmlformats.org/officeDocument/2006/relationships/font" Target="fonts/font12.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70641" y="7005156"/>
            <a:ext cx="25733931" cy="14902051"/>
          </a:xfrm>
        </p:spPr>
        <p:txBody>
          <a:bodyPr anchor="b"/>
          <a:lstStyle>
            <a:lvl1pPr algn="ctr">
              <a:defRPr sz="19865"/>
            </a:lvl1pPr>
          </a:lstStyle>
          <a:p>
            <a:r>
              <a:rPr lang="en-US" dirty="0"/>
              <a:t>Click to edit Master title style</a:t>
            </a:r>
          </a:p>
        </p:txBody>
      </p:sp>
      <p:sp>
        <p:nvSpPr>
          <p:cNvPr id="3" name="Subtitle 2"/>
          <p:cNvSpPr>
            <a:spLocks noGrp="1"/>
          </p:cNvSpPr>
          <p:nvPr>
            <p:ph type="subTitle" idx="1"/>
          </p:nvPr>
        </p:nvSpPr>
        <p:spPr>
          <a:xfrm>
            <a:off x="3784402" y="22481887"/>
            <a:ext cx="22706410" cy="10334331"/>
          </a:xfrm>
        </p:spPr>
        <p:txBody>
          <a:bodyPr/>
          <a:lstStyle>
            <a:lvl1pPr marL="0" indent="0" algn="ctr">
              <a:buNone/>
              <a:defRPr sz="7946"/>
            </a:lvl1pPr>
            <a:lvl2pPr marL="1513743" indent="0" algn="ctr">
              <a:buNone/>
              <a:defRPr sz="6622"/>
            </a:lvl2pPr>
            <a:lvl3pPr marL="3027487" indent="0" algn="ctr">
              <a:buNone/>
              <a:defRPr sz="5960"/>
            </a:lvl3pPr>
            <a:lvl4pPr marL="4541230" indent="0" algn="ctr">
              <a:buNone/>
              <a:defRPr sz="5297"/>
            </a:lvl4pPr>
            <a:lvl5pPr marL="6054974" indent="0" algn="ctr">
              <a:buNone/>
              <a:defRPr sz="5297"/>
            </a:lvl5pPr>
            <a:lvl6pPr marL="7568717" indent="0" algn="ctr">
              <a:buNone/>
              <a:defRPr sz="5297"/>
            </a:lvl6pPr>
            <a:lvl7pPr marL="9082461" indent="0" algn="ctr">
              <a:buNone/>
              <a:defRPr sz="5297"/>
            </a:lvl7pPr>
            <a:lvl8pPr marL="10596204" indent="0" algn="ctr">
              <a:buNone/>
              <a:defRPr sz="5297"/>
            </a:lvl8pPr>
            <a:lvl9pPr marL="12109948" indent="0" algn="ctr">
              <a:buNone/>
              <a:defRPr sz="5297"/>
            </a:lvl9pPr>
          </a:lstStyle>
          <a:p>
            <a:r>
              <a:rPr lang="en-US" dirty="0"/>
              <a:t>Click to edit Master subtitle style</a:t>
            </a:r>
          </a:p>
        </p:txBody>
      </p:sp>
      <p:sp>
        <p:nvSpPr>
          <p:cNvPr id="4" name="Date Placeholder 3"/>
          <p:cNvSpPr>
            <a:spLocks noGrp="1"/>
          </p:cNvSpPr>
          <p:nvPr>
            <p:ph type="dt" sz="half" idx="10"/>
          </p:nvPr>
        </p:nvSpPr>
        <p:spPr/>
        <p:txBody>
          <a:bodyPr/>
          <a:lstStyle/>
          <a:p>
            <a:fld id="{F7EA4583-68AD-478E-B8B8-C0F52B0869F3}" type="datetimeFigureOut">
              <a:rPr lang="en-US" smtClean="0"/>
              <a:t>9/24/25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C3F712-A174-4CBF-928E-0F2E17C0408F}" type="slidenum">
              <a:rPr lang="en-US" smtClean="0"/>
              <a:t>‹#›</a:t>
            </a:fld>
            <a:endParaRPr lang="en-US"/>
          </a:p>
        </p:txBody>
      </p:sp>
    </p:spTree>
    <p:extLst>
      <p:ext uri="{BB962C8B-B14F-4D97-AF65-F5344CB8AC3E}">
        <p14:creationId xmlns:p14="http://schemas.microsoft.com/office/powerpoint/2010/main" val="39860641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F7EA4583-68AD-478E-B8B8-C0F52B0869F3}" type="datetimeFigureOut">
              <a:rPr lang="en-US" smtClean="0"/>
              <a:t>9/24/25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C3F712-A174-4CBF-928E-0F2E17C0408F}" type="slidenum">
              <a:rPr lang="en-US" smtClean="0"/>
              <a:t>‹#›</a:t>
            </a:fld>
            <a:endParaRPr lang="en-US"/>
          </a:p>
        </p:txBody>
      </p:sp>
    </p:spTree>
    <p:extLst>
      <p:ext uri="{BB962C8B-B14F-4D97-AF65-F5344CB8AC3E}">
        <p14:creationId xmlns:p14="http://schemas.microsoft.com/office/powerpoint/2010/main" val="40509701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65654" y="10671229"/>
            <a:ext cx="26112371" cy="17805173"/>
          </a:xfrm>
        </p:spPr>
        <p:txBody>
          <a:bodyPr anchor="b"/>
          <a:lstStyle>
            <a:lvl1pPr>
              <a:defRPr sz="19865"/>
            </a:lvl1pPr>
          </a:lstStyle>
          <a:p>
            <a:r>
              <a:rPr lang="en-US" dirty="0"/>
              <a:t>Click to edit Master title style</a:t>
            </a:r>
          </a:p>
        </p:txBody>
      </p:sp>
      <p:sp>
        <p:nvSpPr>
          <p:cNvPr id="3" name="Text Placeholder 2"/>
          <p:cNvSpPr>
            <a:spLocks noGrp="1"/>
          </p:cNvSpPr>
          <p:nvPr>
            <p:ph type="body" idx="1"/>
          </p:nvPr>
        </p:nvSpPr>
        <p:spPr>
          <a:xfrm>
            <a:off x="2065654" y="28644846"/>
            <a:ext cx="26112371" cy="9363320"/>
          </a:xfrm>
        </p:spPr>
        <p:txBody>
          <a:bodyPr/>
          <a:lstStyle>
            <a:lvl1pPr marL="0" indent="0">
              <a:buNone/>
              <a:defRPr sz="7946">
                <a:solidFill>
                  <a:schemeClr val="tx1"/>
                </a:solidFill>
              </a:defRPr>
            </a:lvl1pPr>
            <a:lvl2pPr marL="1513743" indent="0">
              <a:buNone/>
              <a:defRPr sz="6622">
                <a:solidFill>
                  <a:schemeClr val="tx1">
                    <a:tint val="75000"/>
                  </a:schemeClr>
                </a:solidFill>
              </a:defRPr>
            </a:lvl2pPr>
            <a:lvl3pPr marL="3027487" indent="0">
              <a:buNone/>
              <a:defRPr sz="5960">
                <a:solidFill>
                  <a:schemeClr val="tx1">
                    <a:tint val="75000"/>
                  </a:schemeClr>
                </a:solidFill>
              </a:defRPr>
            </a:lvl3pPr>
            <a:lvl4pPr marL="4541230" indent="0">
              <a:buNone/>
              <a:defRPr sz="5297">
                <a:solidFill>
                  <a:schemeClr val="tx1">
                    <a:tint val="75000"/>
                  </a:schemeClr>
                </a:solidFill>
              </a:defRPr>
            </a:lvl4pPr>
            <a:lvl5pPr marL="6054974" indent="0">
              <a:buNone/>
              <a:defRPr sz="5297">
                <a:solidFill>
                  <a:schemeClr val="tx1">
                    <a:tint val="75000"/>
                  </a:schemeClr>
                </a:solidFill>
              </a:defRPr>
            </a:lvl5pPr>
            <a:lvl6pPr marL="7568717" indent="0">
              <a:buNone/>
              <a:defRPr sz="5297">
                <a:solidFill>
                  <a:schemeClr val="tx1">
                    <a:tint val="75000"/>
                  </a:schemeClr>
                </a:solidFill>
              </a:defRPr>
            </a:lvl6pPr>
            <a:lvl7pPr marL="9082461" indent="0">
              <a:buNone/>
              <a:defRPr sz="5297">
                <a:solidFill>
                  <a:schemeClr val="tx1">
                    <a:tint val="75000"/>
                  </a:schemeClr>
                </a:solidFill>
              </a:defRPr>
            </a:lvl7pPr>
            <a:lvl8pPr marL="10596204" indent="0">
              <a:buNone/>
              <a:defRPr sz="5297">
                <a:solidFill>
                  <a:schemeClr val="tx1">
                    <a:tint val="75000"/>
                  </a:schemeClr>
                </a:solidFill>
              </a:defRPr>
            </a:lvl8pPr>
            <a:lvl9pPr marL="12109948" indent="0">
              <a:buNone/>
              <a:defRPr sz="5297">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F7EA4583-68AD-478E-B8B8-C0F52B0869F3}" type="datetimeFigureOut">
              <a:rPr lang="en-US" smtClean="0"/>
              <a:t>9/24/25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C3F712-A174-4CBF-928E-0F2E17C0408F}" type="slidenum">
              <a:rPr lang="en-US" smtClean="0"/>
              <a:t>‹#›</a:t>
            </a:fld>
            <a:endParaRPr lang="en-US"/>
          </a:p>
        </p:txBody>
      </p:sp>
    </p:spTree>
    <p:extLst>
      <p:ext uri="{BB962C8B-B14F-4D97-AF65-F5344CB8AC3E}">
        <p14:creationId xmlns:p14="http://schemas.microsoft.com/office/powerpoint/2010/main" val="14052663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2081421" y="11394520"/>
            <a:ext cx="12866966" cy="2715859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15326826" y="11394520"/>
            <a:ext cx="12866966" cy="2715859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F7EA4583-68AD-478E-B8B8-C0F52B0869F3}" type="datetimeFigureOut">
              <a:rPr lang="en-US" smtClean="0"/>
              <a:t>9/24/25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C3F712-A174-4CBF-928E-0F2E17C0408F}" type="slidenum">
              <a:rPr lang="en-US" smtClean="0"/>
              <a:t>‹#›</a:t>
            </a:fld>
            <a:endParaRPr lang="en-US"/>
          </a:p>
        </p:txBody>
      </p:sp>
    </p:spTree>
    <p:extLst>
      <p:ext uri="{BB962C8B-B14F-4D97-AF65-F5344CB8AC3E}">
        <p14:creationId xmlns:p14="http://schemas.microsoft.com/office/powerpoint/2010/main" val="215574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278913"/>
            <a:ext cx="26112371" cy="8273416"/>
          </a:xfrm>
        </p:spPr>
        <p:txBody>
          <a:bodyPr/>
          <a:lstStyle/>
          <a:p>
            <a:r>
              <a:rPr lang="en-US" dirty="0"/>
              <a:t>Click to edit Master title style</a:t>
            </a:r>
          </a:p>
        </p:txBody>
      </p:sp>
      <p:sp>
        <p:nvSpPr>
          <p:cNvPr id="3" name="Text Placeholder 2"/>
          <p:cNvSpPr>
            <a:spLocks noGrp="1"/>
          </p:cNvSpPr>
          <p:nvPr>
            <p:ph type="body" idx="1"/>
          </p:nvPr>
        </p:nvSpPr>
        <p:spPr>
          <a:xfrm>
            <a:off x="2085368" y="10492870"/>
            <a:ext cx="12807832" cy="5142393"/>
          </a:xfrm>
        </p:spPr>
        <p:txBody>
          <a:bodyPr anchor="b"/>
          <a:lstStyle>
            <a:lvl1pPr marL="0" indent="0">
              <a:buNone/>
              <a:defRPr sz="7946" b="1"/>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dirty="0"/>
              <a:t>Click to edit Master text styles</a:t>
            </a:r>
          </a:p>
        </p:txBody>
      </p:sp>
      <p:sp>
        <p:nvSpPr>
          <p:cNvPr id="4" name="Content Placeholder 3"/>
          <p:cNvSpPr>
            <a:spLocks noGrp="1"/>
          </p:cNvSpPr>
          <p:nvPr>
            <p:ph sz="half" idx="2"/>
          </p:nvPr>
        </p:nvSpPr>
        <p:spPr>
          <a:xfrm>
            <a:off x="2085368" y="15635264"/>
            <a:ext cx="12807832" cy="2299711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15326828" y="10492870"/>
            <a:ext cx="12870909" cy="5142393"/>
          </a:xfrm>
        </p:spPr>
        <p:txBody>
          <a:bodyPr anchor="b"/>
          <a:lstStyle>
            <a:lvl1pPr marL="0" indent="0">
              <a:buNone/>
              <a:defRPr sz="7946" b="1"/>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dirty="0"/>
              <a:t>Click to edit Master text styles</a:t>
            </a:r>
          </a:p>
        </p:txBody>
      </p:sp>
      <p:sp>
        <p:nvSpPr>
          <p:cNvPr id="6" name="Content Placeholder 5"/>
          <p:cNvSpPr>
            <a:spLocks noGrp="1"/>
          </p:cNvSpPr>
          <p:nvPr>
            <p:ph sz="quarter" idx="4"/>
          </p:nvPr>
        </p:nvSpPr>
        <p:spPr>
          <a:xfrm>
            <a:off x="15326828" y="15635264"/>
            <a:ext cx="12870909" cy="2299711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F7EA4583-68AD-478E-B8B8-C0F52B0869F3}" type="datetimeFigureOut">
              <a:rPr lang="en-US" smtClean="0"/>
              <a:t>9/24/25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C3F712-A174-4CBF-928E-0F2E17C0408F}" type="slidenum">
              <a:rPr lang="en-US" smtClean="0"/>
              <a:t>‹#›</a:t>
            </a:fld>
            <a:endParaRPr lang="en-US"/>
          </a:p>
        </p:txBody>
      </p:sp>
    </p:spTree>
    <p:extLst>
      <p:ext uri="{BB962C8B-B14F-4D97-AF65-F5344CB8AC3E}">
        <p14:creationId xmlns:p14="http://schemas.microsoft.com/office/powerpoint/2010/main" val="3946964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F7EA4583-68AD-478E-B8B8-C0F52B0869F3}" type="datetimeFigureOut">
              <a:rPr lang="en-US" smtClean="0"/>
              <a:t>9/24/25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C3F712-A174-4CBF-928E-0F2E17C0408F}" type="slidenum">
              <a:rPr lang="en-US" smtClean="0"/>
              <a:t>‹#›</a:t>
            </a:fld>
            <a:endParaRPr lang="en-US"/>
          </a:p>
        </p:txBody>
      </p:sp>
    </p:spTree>
    <p:extLst>
      <p:ext uri="{BB962C8B-B14F-4D97-AF65-F5344CB8AC3E}">
        <p14:creationId xmlns:p14="http://schemas.microsoft.com/office/powerpoint/2010/main" val="18589831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EA4583-68AD-478E-B8B8-C0F52B0869F3}" type="datetimeFigureOut">
              <a:rPr lang="en-US" smtClean="0"/>
              <a:t>9/24/25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C3F712-A174-4CBF-928E-0F2E17C0408F}" type="slidenum">
              <a:rPr lang="en-US" smtClean="0"/>
              <a:t>‹#›</a:t>
            </a:fld>
            <a:endParaRPr lang="en-US"/>
          </a:p>
        </p:txBody>
      </p:sp>
    </p:spTree>
    <p:extLst>
      <p:ext uri="{BB962C8B-B14F-4D97-AF65-F5344CB8AC3E}">
        <p14:creationId xmlns:p14="http://schemas.microsoft.com/office/powerpoint/2010/main" val="1933950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853584"/>
            <a:ext cx="9764544" cy="9987545"/>
          </a:xfrm>
        </p:spPr>
        <p:txBody>
          <a:bodyPr anchor="b"/>
          <a:lstStyle>
            <a:lvl1pPr>
              <a:defRPr sz="10595"/>
            </a:lvl1pPr>
          </a:lstStyle>
          <a:p>
            <a:r>
              <a:rPr lang="en-US" dirty="0"/>
              <a:t>Click to edit Master title style</a:t>
            </a:r>
          </a:p>
        </p:txBody>
      </p:sp>
      <p:sp>
        <p:nvSpPr>
          <p:cNvPr id="3" name="Content Placeholder 2"/>
          <p:cNvSpPr>
            <a:spLocks noGrp="1"/>
          </p:cNvSpPr>
          <p:nvPr>
            <p:ph idx="1"/>
          </p:nvPr>
        </p:nvSpPr>
        <p:spPr>
          <a:xfrm>
            <a:off x="12870909" y="6162959"/>
            <a:ext cx="15326827" cy="30418415"/>
          </a:xfrm>
        </p:spPr>
        <p:txBody>
          <a:bodyPr/>
          <a:lstStyle>
            <a:lvl1pPr>
              <a:defRPr sz="10595"/>
            </a:lvl1pPr>
            <a:lvl2pPr>
              <a:defRPr sz="9271"/>
            </a:lvl2pPr>
            <a:lvl3pPr>
              <a:defRPr sz="7946"/>
            </a:lvl3pPr>
            <a:lvl4pPr>
              <a:defRPr sz="6622"/>
            </a:lvl4pPr>
            <a:lvl5pPr>
              <a:defRPr sz="6622"/>
            </a:lvl5pPr>
            <a:lvl6pPr>
              <a:defRPr sz="6622"/>
            </a:lvl6pPr>
            <a:lvl7pPr>
              <a:defRPr sz="6622"/>
            </a:lvl7pPr>
            <a:lvl8pPr>
              <a:defRPr sz="6622"/>
            </a:lvl8pPr>
            <a:lvl9pPr>
              <a:defRPr sz="6622"/>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085364" y="12841129"/>
            <a:ext cx="9764544" cy="23789780"/>
          </a:xfrm>
        </p:spPr>
        <p:txBody>
          <a:bodyPr/>
          <a:lstStyle>
            <a:lvl1pPr marL="0" indent="0">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US" dirty="0"/>
              <a:t>Click to edit Master text styles</a:t>
            </a:r>
          </a:p>
        </p:txBody>
      </p:sp>
      <p:sp>
        <p:nvSpPr>
          <p:cNvPr id="5" name="Date Placeholder 4"/>
          <p:cNvSpPr>
            <a:spLocks noGrp="1"/>
          </p:cNvSpPr>
          <p:nvPr>
            <p:ph type="dt" sz="half" idx="10"/>
          </p:nvPr>
        </p:nvSpPr>
        <p:spPr/>
        <p:txBody>
          <a:bodyPr/>
          <a:lstStyle/>
          <a:p>
            <a:fld id="{F7EA4583-68AD-478E-B8B8-C0F52B0869F3}" type="datetimeFigureOut">
              <a:rPr lang="en-US" smtClean="0"/>
              <a:t>9/24/25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C3F712-A174-4CBF-928E-0F2E17C0408F}" type="slidenum">
              <a:rPr lang="en-US" smtClean="0"/>
              <a:t>‹#›</a:t>
            </a:fld>
            <a:endParaRPr lang="en-US"/>
          </a:p>
        </p:txBody>
      </p:sp>
    </p:spTree>
    <p:extLst>
      <p:ext uri="{BB962C8B-B14F-4D97-AF65-F5344CB8AC3E}">
        <p14:creationId xmlns:p14="http://schemas.microsoft.com/office/powerpoint/2010/main" val="20284785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853584"/>
            <a:ext cx="9764544" cy="9987545"/>
          </a:xfrm>
        </p:spPr>
        <p:txBody>
          <a:bodyPr anchor="b"/>
          <a:lstStyle>
            <a:lvl1pPr>
              <a:defRPr sz="10595"/>
            </a:lvl1pPr>
          </a:lstStyle>
          <a:p>
            <a:r>
              <a:rPr lang="en-US" dirty="0"/>
              <a:t>Click to edit Master title style</a:t>
            </a:r>
          </a:p>
        </p:txBody>
      </p:sp>
      <p:sp>
        <p:nvSpPr>
          <p:cNvPr id="3" name="Picture Placeholder 2"/>
          <p:cNvSpPr>
            <a:spLocks noGrp="1" noChangeAspect="1"/>
          </p:cNvSpPr>
          <p:nvPr>
            <p:ph type="pic" idx="1"/>
          </p:nvPr>
        </p:nvSpPr>
        <p:spPr>
          <a:xfrm>
            <a:off x="12870909" y="6162959"/>
            <a:ext cx="15326827" cy="30418415"/>
          </a:xfrm>
        </p:spPr>
        <p:txBody>
          <a:bodyPr anchor="t"/>
          <a:lstStyle>
            <a:lvl1pPr marL="0" indent="0">
              <a:buNone/>
              <a:defRPr sz="10595"/>
            </a:lvl1pPr>
            <a:lvl2pPr marL="1513743" indent="0">
              <a:buNone/>
              <a:defRPr sz="9271"/>
            </a:lvl2pPr>
            <a:lvl3pPr marL="3027487" indent="0">
              <a:buNone/>
              <a:defRPr sz="7946"/>
            </a:lvl3pPr>
            <a:lvl4pPr marL="4541230" indent="0">
              <a:buNone/>
              <a:defRPr sz="6622"/>
            </a:lvl4pPr>
            <a:lvl5pPr marL="6054974" indent="0">
              <a:buNone/>
              <a:defRPr sz="6622"/>
            </a:lvl5pPr>
            <a:lvl6pPr marL="7568717" indent="0">
              <a:buNone/>
              <a:defRPr sz="6622"/>
            </a:lvl6pPr>
            <a:lvl7pPr marL="9082461" indent="0">
              <a:buNone/>
              <a:defRPr sz="6622"/>
            </a:lvl7pPr>
            <a:lvl8pPr marL="10596204" indent="0">
              <a:buNone/>
              <a:defRPr sz="6622"/>
            </a:lvl8pPr>
            <a:lvl9pPr marL="12109948" indent="0">
              <a:buNone/>
              <a:defRPr sz="6622"/>
            </a:lvl9pPr>
          </a:lstStyle>
          <a:p>
            <a:r>
              <a:rPr lang="en-US" dirty="0"/>
              <a:t>Click icon to add picture</a:t>
            </a:r>
          </a:p>
        </p:txBody>
      </p:sp>
      <p:sp>
        <p:nvSpPr>
          <p:cNvPr id="4" name="Text Placeholder 3"/>
          <p:cNvSpPr>
            <a:spLocks noGrp="1"/>
          </p:cNvSpPr>
          <p:nvPr>
            <p:ph type="body" sz="half" idx="2"/>
          </p:nvPr>
        </p:nvSpPr>
        <p:spPr>
          <a:xfrm>
            <a:off x="2085364" y="12841129"/>
            <a:ext cx="9764544" cy="23789780"/>
          </a:xfrm>
        </p:spPr>
        <p:txBody>
          <a:bodyPr/>
          <a:lstStyle>
            <a:lvl1pPr marL="0" indent="0">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US" dirty="0"/>
              <a:t>Click to edit Master text styles</a:t>
            </a:r>
          </a:p>
        </p:txBody>
      </p:sp>
      <p:sp>
        <p:nvSpPr>
          <p:cNvPr id="5" name="Date Placeholder 4"/>
          <p:cNvSpPr>
            <a:spLocks noGrp="1"/>
          </p:cNvSpPr>
          <p:nvPr>
            <p:ph type="dt" sz="half" idx="10"/>
          </p:nvPr>
        </p:nvSpPr>
        <p:spPr/>
        <p:txBody>
          <a:bodyPr/>
          <a:lstStyle/>
          <a:p>
            <a:fld id="{F7EA4583-68AD-478E-B8B8-C0F52B0869F3}" type="datetimeFigureOut">
              <a:rPr lang="en-US" smtClean="0"/>
              <a:t>9/24/25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C3F712-A174-4CBF-928E-0F2E17C0408F}" type="slidenum">
              <a:rPr lang="en-US" smtClean="0"/>
              <a:t>‹#›</a:t>
            </a:fld>
            <a:endParaRPr lang="en-US"/>
          </a:p>
        </p:txBody>
      </p:sp>
    </p:spTree>
    <p:extLst>
      <p:ext uri="{BB962C8B-B14F-4D97-AF65-F5344CB8AC3E}">
        <p14:creationId xmlns:p14="http://schemas.microsoft.com/office/powerpoint/2010/main" val="32124447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F7EA4583-68AD-478E-B8B8-C0F52B0869F3}" type="datetimeFigureOut">
              <a:rPr lang="en-US" smtClean="0"/>
              <a:t>9/24/25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C3F712-A174-4CBF-928E-0F2E17C0408F}" type="slidenum">
              <a:rPr lang="en-US" smtClean="0"/>
              <a:t>‹#›</a:t>
            </a:fld>
            <a:endParaRPr lang="en-US"/>
          </a:p>
        </p:txBody>
      </p:sp>
    </p:spTree>
    <p:extLst>
      <p:ext uri="{BB962C8B-B14F-4D97-AF65-F5344CB8AC3E}">
        <p14:creationId xmlns:p14="http://schemas.microsoft.com/office/powerpoint/2010/main" val="2011446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665701" y="2278904"/>
            <a:ext cx="6528093" cy="36274211"/>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2081423" y="2278904"/>
            <a:ext cx="19205838" cy="36274211"/>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F7EA4583-68AD-478E-B8B8-C0F52B0869F3}" type="datetimeFigureOut">
              <a:rPr lang="en-US" smtClean="0"/>
              <a:t>9/24/25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C3F712-A174-4CBF-928E-0F2E17C0408F}" type="slidenum">
              <a:rPr lang="en-US" smtClean="0"/>
              <a:t>‹#›</a:t>
            </a:fld>
            <a:endParaRPr lang="en-US"/>
          </a:p>
        </p:txBody>
      </p:sp>
    </p:spTree>
    <p:extLst>
      <p:ext uri="{BB962C8B-B14F-4D97-AF65-F5344CB8AC3E}">
        <p14:creationId xmlns:p14="http://schemas.microsoft.com/office/powerpoint/2010/main" val="254734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81421" y="2278913"/>
            <a:ext cx="26112371" cy="8273416"/>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2081421" y="11394520"/>
            <a:ext cx="26112371" cy="2715859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081421" y="39672756"/>
            <a:ext cx="6811923" cy="2278904"/>
          </a:xfrm>
          <a:prstGeom prst="rect">
            <a:avLst/>
          </a:prstGeom>
        </p:spPr>
        <p:txBody>
          <a:bodyPr vert="horz" lIns="91440" tIns="45720" rIns="91440" bIns="45720" rtlCol="0" anchor="ctr"/>
          <a:lstStyle>
            <a:lvl1pPr algn="l">
              <a:defRPr sz="3973">
                <a:solidFill>
                  <a:schemeClr val="tx1">
                    <a:tint val="75000"/>
                  </a:schemeClr>
                </a:solidFill>
              </a:defRPr>
            </a:lvl1pPr>
          </a:lstStyle>
          <a:p>
            <a:fld id="{F7EA4583-68AD-478E-B8B8-C0F52B0869F3}" type="datetimeFigureOut">
              <a:rPr lang="en-US" smtClean="0"/>
              <a:t>9/24/25</a:t>
            </a:fld>
            <a:endParaRPr lang="en-US"/>
          </a:p>
        </p:txBody>
      </p:sp>
      <p:sp>
        <p:nvSpPr>
          <p:cNvPr id="5" name="Footer Placeholder 4"/>
          <p:cNvSpPr>
            <a:spLocks noGrp="1"/>
          </p:cNvSpPr>
          <p:nvPr>
            <p:ph type="ftr" sz="quarter" idx="3"/>
          </p:nvPr>
        </p:nvSpPr>
        <p:spPr>
          <a:xfrm>
            <a:off x="10028665" y="39672756"/>
            <a:ext cx="10217884" cy="2278904"/>
          </a:xfrm>
          <a:prstGeom prst="rect">
            <a:avLst/>
          </a:prstGeom>
        </p:spPr>
        <p:txBody>
          <a:bodyPr vert="horz" lIns="91440" tIns="45720" rIns="91440" bIns="45720" rtlCol="0" anchor="ctr"/>
          <a:lstStyle>
            <a:lvl1pPr algn="ctr">
              <a:defRPr sz="3973">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1381869" y="39672756"/>
            <a:ext cx="6811923" cy="2278904"/>
          </a:xfrm>
          <a:prstGeom prst="rect">
            <a:avLst/>
          </a:prstGeom>
        </p:spPr>
        <p:txBody>
          <a:bodyPr vert="horz" lIns="91440" tIns="45720" rIns="91440" bIns="45720" rtlCol="0" anchor="ctr"/>
          <a:lstStyle>
            <a:lvl1pPr algn="r">
              <a:defRPr sz="3973">
                <a:solidFill>
                  <a:schemeClr val="tx1">
                    <a:tint val="75000"/>
                  </a:schemeClr>
                </a:solidFill>
              </a:defRPr>
            </a:lvl1pPr>
          </a:lstStyle>
          <a:p>
            <a:fld id="{B9C3F712-A174-4CBF-928E-0F2E17C0408F}" type="slidenum">
              <a:rPr lang="en-US" smtClean="0"/>
              <a:t>‹#›</a:t>
            </a:fld>
            <a:endParaRPr lang="en-US"/>
          </a:p>
        </p:txBody>
      </p:sp>
    </p:spTree>
    <p:extLst>
      <p:ext uri="{BB962C8B-B14F-4D97-AF65-F5344CB8AC3E}">
        <p14:creationId xmlns:p14="http://schemas.microsoft.com/office/powerpoint/2010/main" val="271200454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3027487" rtl="0" eaLnBrk="1" latinLnBrk="0" hangingPunct="1">
        <a:lnSpc>
          <a:spcPct val="90000"/>
        </a:lnSpc>
        <a:spcBef>
          <a:spcPct val="0"/>
        </a:spcBef>
        <a:buNone/>
        <a:defRPr sz="14568" kern="1200">
          <a:solidFill>
            <a:schemeClr val="tx1"/>
          </a:solidFill>
          <a:latin typeface="+mj-lt"/>
          <a:ea typeface="+mj-ea"/>
          <a:cs typeface="+mj-cs"/>
        </a:defRPr>
      </a:lvl1pPr>
    </p:titleStyle>
    <p:bodyStyle>
      <a:lvl1pPr marL="756872" indent="-756872" algn="l" defTabSz="3027487" rtl="0" eaLnBrk="1" latinLnBrk="0" hangingPunct="1">
        <a:lnSpc>
          <a:spcPct val="90000"/>
        </a:lnSpc>
        <a:spcBef>
          <a:spcPts val="3311"/>
        </a:spcBef>
        <a:buFont typeface="Arial" panose="020B0604020202020204" pitchFamily="34" charset="0"/>
        <a:buChar char="•"/>
        <a:defRPr sz="9271" kern="1200">
          <a:solidFill>
            <a:schemeClr val="tx1"/>
          </a:solidFill>
          <a:latin typeface="+mn-lt"/>
          <a:ea typeface="+mn-ea"/>
          <a:cs typeface="+mn-cs"/>
        </a:defRPr>
      </a:lvl1pPr>
      <a:lvl2pPr marL="2270615" indent="-756872" algn="l" defTabSz="3027487" rtl="0" eaLnBrk="1" latinLnBrk="0" hangingPunct="1">
        <a:lnSpc>
          <a:spcPct val="90000"/>
        </a:lnSpc>
        <a:spcBef>
          <a:spcPts val="1655"/>
        </a:spcBef>
        <a:buFont typeface="Arial" panose="020B0604020202020204" pitchFamily="34" charset="0"/>
        <a:buChar char="•"/>
        <a:defRPr sz="7946" kern="1200">
          <a:solidFill>
            <a:schemeClr val="tx1"/>
          </a:solidFill>
          <a:latin typeface="+mn-lt"/>
          <a:ea typeface="+mn-ea"/>
          <a:cs typeface="+mn-cs"/>
        </a:defRPr>
      </a:lvl2pPr>
      <a:lvl3pPr marL="3784359" indent="-756872" algn="l" defTabSz="3027487" rtl="0" eaLnBrk="1" latinLnBrk="0" hangingPunct="1">
        <a:lnSpc>
          <a:spcPct val="90000"/>
        </a:lnSpc>
        <a:spcBef>
          <a:spcPts val="1655"/>
        </a:spcBef>
        <a:buFont typeface="Arial" panose="020B0604020202020204" pitchFamily="34" charset="0"/>
        <a:buChar char="•"/>
        <a:defRPr sz="6622" kern="1200">
          <a:solidFill>
            <a:schemeClr val="tx1"/>
          </a:solidFill>
          <a:latin typeface="+mn-lt"/>
          <a:ea typeface="+mn-ea"/>
          <a:cs typeface="+mn-cs"/>
        </a:defRPr>
      </a:lvl3pPr>
      <a:lvl4pPr marL="5298102"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4pPr>
      <a:lvl5pPr marL="681184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p:bodyStyle>
    <p:otherStyle>
      <a:defPPr>
        <a:defRPr lang="en-US"/>
      </a:defPPr>
      <a:lvl1pPr marL="0" algn="l" defTabSz="3027487" rtl="0" eaLnBrk="1" latinLnBrk="0" hangingPunct="1">
        <a:defRPr sz="5960" kern="1200">
          <a:solidFill>
            <a:schemeClr val="tx1"/>
          </a:solidFill>
          <a:latin typeface="+mn-lt"/>
          <a:ea typeface="+mn-ea"/>
          <a:cs typeface="+mn-cs"/>
        </a:defRPr>
      </a:lvl1pPr>
      <a:lvl2pPr marL="1513743" algn="l" defTabSz="3027487" rtl="0" eaLnBrk="1" latinLnBrk="0" hangingPunct="1">
        <a:defRPr sz="5960" kern="1200">
          <a:solidFill>
            <a:schemeClr val="tx1"/>
          </a:solidFill>
          <a:latin typeface="+mn-lt"/>
          <a:ea typeface="+mn-ea"/>
          <a:cs typeface="+mn-cs"/>
        </a:defRPr>
      </a:lvl2pPr>
      <a:lvl3pPr marL="3027487" algn="l" defTabSz="3027487" rtl="0" eaLnBrk="1" latinLnBrk="0" hangingPunct="1">
        <a:defRPr sz="5960" kern="1200">
          <a:solidFill>
            <a:schemeClr val="tx1"/>
          </a:solidFill>
          <a:latin typeface="+mn-lt"/>
          <a:ea typeface="+mn-ea"/>
          <a:cs typeface="+mn-cs"/>
        </a:defRPr>
      </a:lvl3pPr>
      <a:lvl4pPr marL="4541230" algn="l" defTabSz="3027487" rtl="0" eaLnBrk="1" latinLnBrk="0" hangingPunct="1">
        <a:defRPr sz="5960" kern="1200">
          <a:solidFill>
            <a:schemeClr val="tx1"/>
          </a:solidFill>
          <a:latin typeface="+mn-lt"/>
          <a:ea typeface="+mn-ea"/>
          <a:cs typeface="+mn-cs"/>
        </a:defRPr>
      </a:lvl4pPr>
      <a:lvl5pPr marL="6054974" algn="l" defTabSz="3027487" rtl="0" eaLnBrk="1" latinLnBrk="0" hangingPunct="1">
        <a:defRPr sz="5960" kern="1200">
          <a:solidFill>
            <a:schemeClr val="tx1"/>
          </a:solidFill>
          <a:latin typeface="+mn-lt"/>
          <a:ea typeface="+mn-ea"/>
          <a:cs typeface="+mn-cs"/>
        </a:defRPr>
      </a:lvl5pPr>
      <a:lvl6pPr marL="7568717" algn="l" defTabSz="3027487" rtl="0" eaLnBrk="1" latinLnBrk="0" hangingPunct="1">
        <a:defRPr sz="5960" kern="1200">
          <a:solidFill>
            <a:schemeClr val="tx1"/>
          </a:solidFill>
          <a:latin typeface="+mn-lt"/>
          <a:ea typeface="+mn-ea"/>
          <a:cs typeface="+mn-cs"/>
        </a:defRPr>
      </a:lvl6pPr>
      <a:lvl7pPr marL="9082461" algn="l" defTabSz="3027487" rtl="0" eaLnBrk="1" latinLnBrk="0" hangingPunct="1">
        <a:defRPr sz="5960" kern="1200">
          <a:solidFill>
            <a:schemeClr val="tx1"/>
          </a:solidFill>
          <a:latin typeface="+mn-lt"/>
          <a:ea typeface="+mn-ea"/>
          <a:cs typeface="+mn-cs"/>
        </a:defRPr>
      </a:lvl7pPr>
      <a:lvl8pPr marL="10596204" algn="l" defTabSz="3027487" rtl="0" eaLnBrk="1" latinLnBrk="0" hangingPunct="1">
        <a:defRPr sz="5960" kern="1200">
          <a:solidFill>
            <a:schemeClr val="tx1"/>
          </a:solidFill>
          <a:latin typeface="+mn-lt"/>
          <a:ea typeface="+mn-ea"/>
          <a:cs typeface="+mn-cs"/>
        </a:defRPr>
      </a:lvl8pPr>
      <a:lvl9pPr marL="12109948" algn="l" defTabSz="3027487" rtl="0" eaLnBrk="1" latinLnBrk="0" hangingPunct="1">
        <a:defRPr sz="59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Thangduock20th@gmail.com"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35">
            <a:extLst>
              <a:ext uri="{FF2B5EF4-FFF2-40B4-BE49-F238E27FC236}">
                <a16:creationId xmlns:a16="http://schemas.microsoft.com/office/drawing/2014/main" id="{DE54C93D-2968-0E47-8E62-5F388F5B47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56" y="-7558"/>
            <a:ext cx="30264100" cy="42799000"/>
          </a:xfrm>
          <a:prstGeom prst="rect">
            <a:avLst/>
          </a:prstGeom>
        </p:spPr>
      </p:pic>
      <p:sp>
        <p:nvSpPr>
          <p:cNvPr id="8" name="Text Box 40"/>
          <p:cNvSpPr txBox="1">
            <a:spLocks noChangeArrowheads="1"/>
          </p:cNvSpPr>
          <p:nvPr/>
        </p:nvSpPr>
        <p:spPr bwMode="auto">
          <a:xfrm>
            <a:off x="3621192" y="3500393"/>
            <a:ext cx="23032827" cy="3124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4" tIns="45704" rIns="91404" bIns="45704">
            <a:spAutoFit/>
          </a:bodyPr>
          <a:lstStyle>
            <a:lvl1pPr defTabSz="2952750" eaLnBrk="0" hangingPunct="0">
              <a:defRPr sz="1900">
                <a:solidFill>
                  <a:schemeClr val="tx1"/>
                </a:solidFill>
                <a:latin typeface="Arial" panose="020B0604020202020204" pitchFamily="34" charset="0"/>
                <a:cs typeface="Arial" panose="020B0604020202020204" pitchFamily="34" charset="0"/>
              </a:defRPr>
            </a:lvl1pPr>
            <a:lvl2pPr marL="742950" indent="-285750" defTabSz="2952750" eaLnBrk="0" hangingPunct="0">
              <a:defRPr sz="1900">
                <a:solidFill>
                  <a:schemeClr val="tx1"/>
                </a:solidFill>
                <a:latin typeface="Arial" panose="020B0604020202020204" pitchFamily="34" charset="0"/>
                <a:cs typeface="Arial" panose="020B0604020202020204" pitchFamily="34" charset="0"/>
              </a:defRPr>
            </a:lvl2pPr>
            <a:lvl3pPr marL="1143000" indent="-228600" defTabSz="2952750" eaLnBrk="0" hangingPunct="0">
              <a:defRPr sz="1900">
                <a:solidFill>
                  <a:schemeClr val="tx1"/>
                </a:solidFill>
                <a:latin typeface="Arial" panose="020B0604020202020204" pitchFamily="34" charset="0"/>
                <a:cs typeface="Arial" panose="020B0604020202020204" pitchFamily="34" charset="0"/>
              </a:defRPr>
            </a:lvl3pPr>
            <a:lvl4pPr marL="1600200" indent="-228600" defTabSz="2952750" eaLnBrk="0" hangingPunct="0">
              <a:defRPr sz="1900">
                <a:solidFill>
                  <a:schemeClr val="tx1"/>
                </a:solidFill>
                <a:latin typeface="Arial" panose="020B0604020202020204" pitchFamily="34" charset="0"/>
                <a:cs typeface="Arial" panose="020B0604020202020204" pitchFamily="34" charset="0"/>
              </a:defRPr>
            </a:lvl4pPr>
            <a:lvl5pPr marL="2057400" indent="-228600" defTabSz="2952750" eaLnBrk="0" hangingPunct="0">
              <a:defRPr sz="1900">
                <a:solidFill>
                  <a:schemeClr val="tx1"/>
                </a:solidFill>
                <a:latin typeface="Arial" panose="020B0604020202020204" pitchFamily="34" charset="0"/>
                <a:cs typeface="Arial" panose="020B0604020202020204" pitchFamily="34" charset="0"/>
              </a:defRPr>
            </a:lvl5pPr>
            <a:lvl6pPr marL="2514600" indent="-228600" defTabSz="295275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6pPr>
            <a:lvl7pPr marL="2971800" indent="-228600" defTabSz="295275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7pPr>
            <a:lvl8pPr marL="3429000" indent="-228600" defTabSz="295275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8pPr>
            <a:lvl9pPr marL="3886200" indent="-228600" defTabSz="295275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9pPr>
          </a:lstStyle>
          <a:p>
            <a:pPr algn="ctr"/>
            <a:r>
              <a:rPr lang="en-US" sz="6000" b="1" dirty="0">
                <a:gradFill>
                  <a:gsLst>
                    <a:gs pos="100000">
                      <a:srgbClr val="283583"/>
                    </a:gs>
                    <a:gs pos="0">
                      <a:srgbClr val="009FE3"/>
                    </a:gs>
                  </a:gsLst>
                  <a:path path="circle">
                    <a:fillToRect l="50000" t="50000" r="50000" b="50000"/>
                  </a:path>
                </a:gradFill>
                <a:latin typeface="VLBEBASNEUEZSMALL" pitchFamily="2" charset="77"/>
                <a:cs typeface="Times New Roman" panose="02020603050405020304" pitchFamily="18" charset="0"/>
              </a:rPr>
              <a:t>PHÂN TÍCH TÌNH HÌNH SỬ DỤNG VÀ TÁC DỤNG KHÔNG MONG MUỐN CỦA VINORELBINE </a:t>
            </a:r>
          </a:p>
          <a:p>
            <a:pPr algn="ctr"/>
            <a:r>
              <a:rPr lang="en-US" sz="6000" b="1" dirty="0">
                <a:gradFill>
                  <a:gsLst>
                    <a:gs pos="100000">
                      <a:srgbClr val="283583"/>
                    </a:gs>
                    <a:gs pos="0">
                      <a:srgbClr val="009FE3"/>
                    </a:gs>
                  </a:gsLst>
                  <a:path path="circle">
                    <a:fillToRect l="50000" t="50000" r="50000" b="50000"/>
                  </a:path>
                </a:gradFill>
                <a:latin typeface="VLBEBASNEUEZSMALL" pitchFamily="2" charset="77"/>
                <a:cs typeface="Times New Roman" panose="02020603050405020304" pitchFamily="18" charset="0"/>
              </a:rPr>
              <a:t>TRONG HÓA TRỊ LIỆU CHO BỆNH NHÂN UNG THƯ TẠI BỆNH VIỆN UNG BƯỚU TỈNH THANH HÓA NĂM 2024</a:t>
            </a:r>
            <a:endParaRPr lang="en-US" altLang="en-US" sz="6000" b="1" dirty="0">
              <a:gradFill>
                <a:gsLst>
                  <a:gs pos="100000">
                    <a:srgbClr val="283583"/>
                  </a:gs>
                  <a:gs pos="0">
                    <a:srgbClr val="009FE3"/>
                  </a:gs>
                </a:gsLst>
                <a:path path="circle">
                  <a:fillToRect l="50000" t="50000" r="50000" b="50000"/>
                </a:path>
              </a:gradFill>
              <a:latin typeface="VLBEBASNEUEZSMALL" pitchFamily="2" charset="77"/>
              <a:cs typeface="Times New Roman" panose="02020603050405020304" pitchFamily="18" charset="0"/>
            </a:endParaRPr>
          </a:p>
          <a:p>
            <a:pPr algn="ctr" eaLnBrk="1" hangingPunct="1"/>
            <a:r>
              <a:rPr lang="en-US" altLang="en-US" sz="4000" dirty="0" err="1">
                <a:solidFill>
                  <a:schemeClr val="accent1">
                    <a:lumMod val="50000"/>
                  </a:schemeClr>
                </a:solidFill>
                <a:latin typeface="Be Vietnam" pitchFamily="2" charset="77"/>
                <a:cs typeface="Times New Roman" panose="02020603050405020304" pitchFamily="18" charset="0"/>
              </a:rPr>
              <a:t>Tác</a:t>
            </a:r>
            <a:r>
              <a:rPr lang="en-US" altLang="en-US" sz="4000" dirty="0">
                <a:solidFill>
                  <a:schemeClr val="accent1">
                    <a:lumMod val="50000"/>
                  </a:schemeClr>
                </a:solidFill>
                <a:latin typeface="Be Vietnam" pitchFamily="2" charset="77"/>
                <a:cs typeface="Times New Roman" panose="02020603050405020304" pitchFamily="18" charset="0"/>
              </a:rPr>
              <a:t> </a:t>
            </a:r>
            <a:r>
              <a:rPr lang="en-US" altLang="en-US" sz="4000" dirty="0" err="1">
                <a:solidFill>
                  <a:schemeClr val="accent1">
                    <a:lumMod val="50000"/>
                  </a:schemeClr>
                </a:solidFill>
                <a:latin typeface="Be Vietnam" pitchFamily="2" charset="77"/>
                <a:cs typeface="Times New Roman" panose="02020603050405020304" pitchFamily="18" charset="0"/>
              </a:rPr>
              <a:t>giả</a:t>
            </a:r>
            <a:r>
              <a:rPr lang="en-US" altLang="en-US" sz="4000" dirty="0">
                <a:solidFill>
                  <a:schemeClr val="accent1">
                    <a:lumMod val="50000"/>
                  </a:schemeClr>
                </a:solidFill>
                <a:latin typeface="Be Vietnam" pitchFamily="2" charset="77"/>
                <a:cs typeface="Times New Roman" panose="02020603050405020304" pitchFamily="18" charset="0"/>
              </a:rPr>
              <a:t> 1: DSCKI Mai Văn Thắng, </a:t>
            </a:r>
            <a:r>
              <a:rPr lang="en-US" altLang="en-US" sz="4000" dirty="0" err="1">
                <a:solidFill>
                  <a:schemeClr val="accent1">
                    <a:lumMod val="50000"/>
                  </a:schemeClr>
                </a:solidFill>
                <a:latin typeface="Be Vietnam" pitchFamily="2" charset="77"/>
                <a:cs typeface="Times New Roman" panose="02020603050405020304" pitchFamily="18" charset="0"/>
              </a:rPr>
              <a:t>Tác</a:t>
            </a:r>
            <a:r>
              <a:rPr lang="en-US" altLang="en-US" sz="4000" dirty="0">
                <a:solidFill>
                  <a:schemeClr val="accent1">
                    <a:lumMod val="50000"/>
                  </a:schemeClr>
                </a:solidFill>
                <a:latin typeface="Be Vietnam" pitchFamily="2" charset="77"/>
                <a:cs typeface="Times New Roman" panose="02020603050405020304" pitchFamily="18" charset="0"/>
              </a:rPr>
              <a:t> </a:t>
            </a:r>
            <a:r>
              <a:rPr lang="en-US" altLang="en-US" sz="4000" dirty="0" err="1">
                <a:solidFill>
                  <a:schemeClr val="accent1">
                    <a:lumMod val="50000"/>
                  </a:schemeClr>
                </a:solidFill>
                <a:latin typeface="Be Vietnam" pitchFamily="2" charset="77"/>
                <a:cs typeface="Times New Roman" panose="02020603050405020304" pitchFamily="18" charset="0"/>
              </a:rPr>
              <a:t>giả</a:t>
            </a:r>
            <a:r>
              <a:rPr lang="en-US" altLang="en-US" sz="4000" dirty="0">
                <a:solidFill>
                  <a:schemeClr val="accent1">
                    <a:lumMod val="50000"/>
                  </a:schemeClr>
                </a:solidFill>
                <a:latin typeface="Be Vietnam" pitchFamily="2" charset="77"/>
                <a:cs typeface="Times New Roman" panose="02020603050405020304" pitchFamily="18" charset="0"/>
              </a:rPr>
              <a:t> 2: DSCKI Nguyễn Văn Thành</a:t>
            </a:r>
            <a:endParaRPr lang="en-US" altLang="en-US" sz="4000" baseline="30000" dirty="0">
              <a:solidFill>
                <a:schemeClr val="accent1">
                  <a:lumMod val="50000"/>
                </a:schemeClr>
              </a:solidFill>
              <a:latin typeface="Be Vietnam" pitchFamily="2" charset="77"/>
              <a:cs typeface="Times New Roman" panose="02020603050405020304" pitchFamily="18" charset="0"/>
            </a:endParaRPr>
          </a:p>
          <a:p>
            <a:pPr algn="ctr" eaLnBrk="1" hangingPunct="1">
              <a:lnSpc>
                <a:spcPts val="5000"/>
              </a:lnSpc>
            </a:pPr>
            <a:r>
              <a:rPr lang="en-US" altLang="en-US" sz="3200" i="1" dirty="0">
                <a:latin typeface="Be Vietnam" pitchFamily="2" charset="77"/>
                <a:cs typeface="Times New Roman" panose="02020603050405020304" pitchFamily="18" charset="0"/>
              </a:rPr>
              <a:t> </a:t>
            </a:r>
            <a:r>
              <a:rPr lang="en-US" altLang="en-US" sz="3400" i="1" dirty="0" err="1">
                <a:solidFill>
                  <a:schemeClr val="accent1">
                    <a:lumMod val="50000"/>
                  </a:schemeClr>
                </a:solidFill>
                <a:latin typeface="Be Vietnam" pitchFamily="2" charset="77"/>
                <a:cs typeface="Times New Roman" panose="02020603050405020304" pitchFamily="18" charset="0"/>
              </a:rPr>
              <a:t>Đơn</a:t>
            </a:r>
            <a:r>
              <a:rPr lang="en-US" altLang="en-US" sz="3400" i="1" dirty="0">
                <a:solidFill>
                  <a:schemeClr val="accent1">
                    <a:lumMod val="50000"/>
                  </a:schemeClr>
                </a:solidFill>
                <a:latin typeface="Be Vietnam" pitchFamily="2" charset="77"/>
                <a:cs typeface="Times New Roman" panose="02020603050405020304" pitchFamily="18" charset="0"/>
              </a:rPr>
              <a:t> </a:t>
            </a:r>
            <a:r>
              <a:rPr lang="en-US" altLang="en-US" sz="3400" i="1" dirty="0" err="1">
                <a:solidFill>
                  <a:schemeClr val="accent1">
                    <a:lumMod val="50000"/>
                  </a:schemeClr>
                </a:solidFill>
                <a:latin typeface="Be Vietnam" pitchFamily="2" charset="77"/>
                <a:cs typeface="Times New Roman" panose="02020603050405020304" pitchFamily="18" charset="0"/>
              </a:rPr>
              <a:t>vị</a:t>
            </a:r>
            <a:r>
              <a:rPr lang="en-US" altLang="en-US" sz="3400" i="1" dirty="0">
                <a:solidFill>
                  <a:schemeClr val="accent1">
                    <a:lumMod val="50000"/>
                  </a:schemeClr>
                </a:solidFill>
                <a:latin typeface="Be Vietnam" pitchFamily="2" charset="77"/>
                <a:cs typeface="Times New Roman" panose="02020603050405020304" pitchFamily="18" charset="0"/>
              </a:rPr>
              <a:t>: </a:t>
            </a:r>
            <a:r>
              <a:rPr lang="en-US" altLang="en-US" sz="3400" i="1" dirty="0" err="1">
                <a:solidFill>
                  <a:schemeClr val="accent1">
                    <a:lumMod val="50000"/>
                  </a:schemeClr>
                </a:solidFill>
                <a:latin typeface="Be Vietnam" pitchFamily="2" charset="77"/>
                <a:cs typeface="Times New Roman" panose="02020603050405020304" pitchFamily="18" charset="0"/>
              </a:rPr>
              <a:t>Bệnh</a:t>
            </a:r>
            <a:r>
              <a:rPr lang="en-US" altLang="en-US" sz="3400" i="1" dirty="0">
                <a:solidFill>
                  <a:schemeClr val="accent1">
                    <a:lumMod val="50000"/>
                  </a:schemeClr>
                </a:solidFill>
                <a:latin typeface="Be Vietnam" pitchFamily="2" charset="77"/>
                <a:cs typeface="Times New Roman" panose="02020603050405020304" pitchFamily="18" charset="0"/>
              </a:rPr>
              <a:t> </a:t>
            </a:r>
            <a:r>
              <a:rPr lang="en-US" altLang="en-US" sz="3400" i="1" dirty="0" err="1">
                <a:solidFill>
                  <a:schemeClr val="accent1">
                    <a:lumMod val="50000"/>
                  </a:schemeClr>
                </a:solidFill>
                <a:latin typeface="Be Vietnam" pitchFamily="2" charset="77"/>
                <a:cs typeface="Times New Roman" panose="02020603050405020304" pitchFamily="18" charset="0"/>
              </a:rPr>
              <a:t>viện</a:t>
            </a:r>
            <a:r>
              <a:rPr lang="en-US" altLang="en-US" sz="3400" i="1" dirty="0">
                <a:solidFill>
                  <a:schemeClr val="accent1">
                    <a:lumMod val="50000"/>
                  </a:schemeClr>
                </a:solidFill>
                <a:latin typeface="Be Vietnam" pitchFamily="2" charset="77"/>
                <a:cs typeface="Times New Roman" panose="02020603050405020304" pitchFamily="18" charset="0"/>
              </a:rPr>
              <a:t> Ung </a:t>
            </a:r>
            <a:r>
              <a:rPr lang="en-US" altLang="en-US" sz="3400" i="1" dirty="0" err="1">
                <a:solidFill>
                  <a:schemeClr val="accent1">
                    <a:lumMod val="50000"/>
                  </a:schemeClr>
                </a:solidFill>
                <a:latin typeface="Be Vietnam" pitchFamily="2" charset="77"/>
                <a:cs typeface="Times New Roman" panose="02020603050405020304" pitchFamily="18" charset="0"/>
              </a:rPr>
              <a:t>bướu</a:t>
            </a:r>
            <a:r>
              <a:rPr lang="en-US" altLang="en-US" sz="3400" i="1" dirty="0">
                <a:solidFill>
                  <a:schemeClr val="accent1">
                    <a:lumMod val="50000"/>
                  </a:schemeClr>
                </a:solidFill>
                <a:latin typeface="Be Vietnam" pitchFamily="2" charset="77"/>
                <a:cs typeface="Times New Roman" panose="02020603050405020304" pitchFamily="18" charset="0"/>
              </a:rPr>
              <a:t> </a:t>
            </a:r>
            <a:r>
              <a:rPr lang="en-US" altLang="en-US" sz="3400" i="1" dirty="0" err="1">
                <a:solidFill>
                  <a:schemeClr val="accent1">
                    <a:lumMod val="50000"/>
                  </a:schemeClr>
                </a:solidFill>
                <a:latin typeface="Be Vietnam" pitchFamily="2" charset="77"/>
                <a:cs typeface="Times New Roman" panose="02020603050405020304" pitchFamily="18" charset="0"/>
              </a:rPr>
              <a:t>tỉnh</a:t>
            </a:r>
            <a:r>
              <a:rPr lang="en-US" altLang="en-US" sz="3400" i="1" dirty="0">
                <a:solidFill>
                  <a:schemeClr val="accent1">
                    <a:lumMod val="50000"/>
                  </a:schemeClr>
                </a:solidFill>
                <a:latin typeface="Be Vietnam" pitchFamily="2" charset="77"/>
                <a:cs typeface="Times New Roman" panose="02020603050405020304" pitchFamily="18" charset="0"/>
              </a:rPr>
              <a:t> Thanh </a:t>
            </a:r>
            <a:r>
              <a:rPr lang="en-US" altLang="en-US" sz="3400" i="1" dirty="0" err="1">
                <a:solidFill>
                  <a:schemeClr val="accent1">
                    <a:lumMod val="50000"/>
                  </a:schemeClr>
                </a:solidFill>
                <a:latin typeface="Be Vietnam" pitchFamily="2" charset="77"/>
                <a:cs typeface="Times New Roman" panose="02020603050405020304" pitchFamily="18" charset="0"/>
              </a:rPr>
              <a:t>Hóa</a:t>
            </a:r>
            <a:endParaRPr lang="en-US" altLang="en-US" sz="3400" i="1" dirty="0">
              <a:solidFill>
                <a:schemeClr val="accent1">
                  <a:lumMod val="50000"/>
                </a:schemeClr>
              </a:solidFill>
              <a:latin typeface="Be Vietnam" pitchFamily="2" charset="77"/>
              <a:cs typeface="Times New Roman" panose="02020603050405020304" pitchFamily="18" charset="0"/>
            </a:endParaRPr>
          </a:p>
        </p:txBody>
      </p:sp>
      <p:sp>
        <p:nvSpPr>
          <p:cNvPr id="9" name="Text Box 40"/>
          <p:cNvSpPr txBox="1">
            <a:spLocks noChangeArrowheads="1"/>
          </p:cNvSpPr>
          <p:nvPr/>
        </p:nvSpPr>
        <p:spPr bwMode="auto">
          <a:xfrm>
            <a:off x="3621192" y="2436414"/>
            <a:ext cx="23032827" cy="954075"/>
          </a:xfrm>
          <a:prstGeom prst="rect">
            <a:avLst/>
          </a:prstGeom>
          <a:noFill/>
          <a:ln w="9525">
            <a:noFill/>
            <a:miter lim="800000"/>
            <a:headEnd/>
            <a:tailEnd/>
          </a:ln>
        </p:spPr>
        <p:txBody>
          <a:bodyPr wrap="square" lIns="91404" tIns="45704" rIns="91404" bIns="45704">
            <a:spAutoFit/>
          </a:bodyPr>
          <a:lstStyle>
            <a:lvl1pPr defTabSz="2952750" eaLnBrk="0" hangingPunct="0">
              <a:defRPr sz="1900">
                <a:solidFill>
                  <a:schemeClr val="tx1"/>
                </a:solidFill>
                <a:latin typeface="Arial" panose="020B0604020202020204" pitchFamily="34" charset="0"/>
                <a:cs typeface="Arial" panose="020B0604020202020204" pitchFamily="34" charset="0"/>
              </a:defRPr>
            </a:lvl1pPr>
            <a:lvl2pPr marL="742950" indent="-285750" defTabSz="2952750" eaLnBrk="0" hangingPunct="0">
              <a:defRPr sz="1900">
                <a:solidFill>
                  <a:schemeClr val="tx1"/>
                </a:solidFill>
                <a:latin typeface="Arial" panose="020B0604020202020204" pitchFamily="34" charset="0"/>
                <a:cs typeface="Arial" panose="020B0604020202020204" pitchFamily="34" charset="0"/>
              </a:defRPr>
            </a:lvl2pPr>
            <a:lvl3pPr marL="1143000" indent="-228600" defTabSz="2952750" eaLnBrk="0" hangingPunct="0">
              <a:defRPr sz="1900">
                <a:solidFill>
                  <a:schemeClr val="tx1"/>
                </a:solidFill>
                <a:latin typeface="Arial" panose="020B0604020202020204" pitchFamily="34" charset="0"/>
                <a:cs typeface="Arial" panose="020B0604020202020204" pitchFamily="34" charset="0"/>
              </a:defRPr>
            </a:lvl3pPr>
            <a:lvl4pPr marL="1600200" indent="-228600" defTabSz="2952750" eaLnBrk="0" hangingPunct="0">
              <a:defRPr sz="1900">
                <a:solidFill>
                  <a:schemeClr val="tx1"/>
                </a:solidFill>
                <a:latin typeface="Arial" panose="020B0604020202020204" pitchFamily="34" charset="0"/>
                <a:cs typeface="Arial" panose="020B0604020202020204" pitchFamily="34" charset="0"/>
              </a:defRPr>
            </a:lvl4pPr>
            <a:lvl5pPr marL="2057400" indent="-228600" defTabSz="2952750" eaLnBrk="0" hangingPunct="0">
              <a:defRPr sz="1900">
                <a:solidFill>
                  <a:schemeClr val="tx1"/>
                </a:solidFill>
                <a:latin typeface="Arial" panose="020B0604020202020204" pitchFamily="34" charset="0"/>
                <a:cs typeface="Arial" panose="020B0604020202020204" pitchFamily="34" charset="0"/>
              </a:defRPr>
            </a:lvl5pPr>
            <a:lvl6pPr marL="2514600" indent="-228600" defTabSz="295275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6pPr>
            <a:lvl7pPr marL="2971800" indent="-228600" defTabSz="295275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7pPr>
            <a:lvl8pPr marL="3429000" indent="-228600" defTabSz="295275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8pPr>
            <a:lvl9pPr marL="3886200" indent="-228600" defTabSz="295275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9pPr>
          </a:lstStyle>
          <a:p>
            <a:pPr algn="ctr"/>
            <a:r>
              <a:rPr lang="vi-VN" sz="5600" cap="all" spc="-40" dirty="0">
                <a:gradFill>
                  <a:gsLst>
                    <a:gs pos="51000">
                      <a:srgbClr val="E30613"/>
                    </a:gs>
                    <a:gs pos="0">
                      <a:srgbClr val="FBE100"/>
                    </a:gs>
                  </a:gsLst>
                  <a:path path="circle">
                    <a:fillToRect l="50000" t="50000" r="50000" b="50000"/>
                  </a:path>
                </a:gradFill>
                <a:effectLst/>
                <a:latin typeface="SVN-Posterizer KG Inline" panose="02000503000000020003" pitchFamily="2" charset="77"/>
              </a:rPr>
              <a:t>Hội thảo phòng chống ung thư hà nội 202</a:t>
            </a:r>
            <a:r>
              <a:rPr lang="en-US" sz="5600" cap="all" spc="-40">
                <a:gradFill>
                  <a:gsLst>
                    <a:gs pos="51000">
                      <a:srgbClr val="E30613"/>
                    </a:gs>
                    <a:gs pos="0">
                      <a:srgbClr val="FBE100"/>
                    </a:gs>
                  </a:gsLst>
                  <a:path path="circle">
                    <a:fillToRect l="50000" t="50000" r="50000" b="50000"/>
                  </a:path>
                </a:gradFill>
                <a:effectLst/>
                <a:latin typeface="SVN-Posterizer KG Inline" panose="02000503000000020003" pitchFamily="2" charset="77"/>
              </a:rPr>
              <a:t>5</a:t>
            </a:r>
            <a:endParaRPr lang="vi-VN" sz="5600" cap="all" spc="-40" dirty="0">
              <a:gradFill>
                <a:gsLst>
                  <a:gs pos="51000">
                    <a:srgbClr val="E30613"/>
                  </a:gs>
                  <a:gs pos="0">
                    <a:srgbClr val="FBE100"/>
                  </a:gs>
                </a:gsLst>
                <a:path path="circle">
                  <a:fillToRect l="50000" t="50000" r="50000" b="50000"/>
                </a:path>
              </a:gradFill>
              <a:effectLst/>
              <a:latin typeface="SVN-Posterizer KG Inline" panose="02000503000000020003" pitchFamily="2" charset="77"/>
            </a:endParaRPr>
          </a:p>
        </p:txBody>
      </p:sp>
      <p:sp>
        <p:nvSpPr>
          <p:cNvPr id="11" name="TextBox 263"/>
          <p:cNvSpPr txBox="1">
            <a:spLocks noChangeArrowheads="1"/>
          </p:cNvSpPr>
          <p:nvPr/>
        </p:nvSpPr>
        <p:spPr bwMode="auto">
          <a:xfrm>
            <a:off x="872130" y="7296838"/>
            <a:ext cx="14176355" cy="786291"/>
          </a:xfrm>
          <a:prstGeom prst="rect">
            <a:avLst/>
          </a:prstGeom>
          <a:gradFill>
            <a:gsLst>
              <a:gs pos="0">
                <a:srgbClr val="283583"/>
              </a:gs>
              <a:gs pos="99000">
                <a:srgbClr val="009FE3"/>
              </a:gs>
            </a:gsLst>
            <a:lin ang="0" scaled="0"/>
          </a:gradFill>
          <a:ln>
            <a:noFill/>
          </a:ln>
        </p:spPr>
        <p:txBody>
          <a:bodyPr wrap="square" lIns="180000" tIns="108000" bIns="0">
            <a:spAutoFit/>
          </a:bodyPr>
          <a:lstStyle>
            <a:lvl1pPr eaLnBrk="0" hangingPunct="0">
              <a:defRPr sz="1900">
                <a:solidFill>
                  <a:schemeClr val="tx1"/>
                </a:solidFill>
                <a:latin typeface="Arial" panose="020B0604020202020204" pitchFamily="34" charset="0"/>
                <a:cs typeface="Arial" panose="020B0604020202020204" pitchFamily="34" charset="0"/>
              </a:defRPr>
            </a:lvl1pPr>
            <a:lvl2pPr marL="742950" indent="-285750" eaLnBrk="0" hangingPunct="0">
              <a:defRPr sz="1900">
                <a:solidFill>
                  <a:schemeClr val="tx1"/>
                </a:solidFill>
                <a:latin typeface="Arial" panose="020B0604020202020204" pitchFamily="34" charset="0"/>
                <a:cs typeface="Arial" panose="020B0604020202020204" pitchFamily="34" charset="0"/>
              </a:defRPr>
            </a:lvl2pPr>
            <a:lvl3pPr marL="1143000" indent="-228600" eaLnBrk="0" hangingPunct="0">
              <a:defRPr sz="1900">
                <a:solidFill>
                  <a:schemeClr val="tx1"/>
                </a:solidFill>
                <a:latin typeface="Arial" panose="020B0604020202020204" pitchFamily="34" charset="0"/>
                <a:cs typeface="Arial" panose="020B0604020202020204" pitchFamily="34" charset="0"/>
              </a:defRPr>
            </a:lvl3pPr>
            <a:lvl4pPr marL="1600200" indent="-228600" eaLnBrk="0" hangingPunct="0">
              <a:defRPr sz="1900">
                <a:solidFill>
                  <a:schemeClr val="tx1"/>
                </a:solidFill>
                <a:latin typeface="Arial" panose="020B0604020202020204" pitchFamily="34" charset="0"/>
                <a:cs typeface="Arial" panose="020B0604020202020204" pitchFamily="34" charset="0"/>
              </a:defRPr>
            </a:lvl4pPr>
            <a:lvl5pPr marL="2057400" indent="-228600" eaLnBrk="0" hangingPunct="0">
              <a:defRPr sz="19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9pPr>
          </a:lstStyle>
          <a:p>
            <a:pPr eaLnBrk="1" hangingPunct="1"/>
            <a:r>
              <a:rPr lang="en-SG" altLang="en-US" sz="4401" b="1" spc="300" dirty="0">
                <a:solidFill>
                  <a:schemeClr val="bg1"/>
                </a:solidFill>
                <a:latin typeface="VL Bebas Neue Bold" pitchFamily="2" charset="77"/>
                <a:cs typeface="Times New Roman" panose="02020603050405020304" pitchFamily="18" charset="0"/>
              </a:rPr>
              <a:t>Tóm tắt</a:t>
            </a:r>
          </a:p>
        </p:txBody>
      </p:sp>
      <p:sp>
        <p:nvSpPr>
          <p:cNvPr id="12" name="TextBox 263"/>
          <p:cNvSpPr txBox="1">
            <a:spLocks noChangeArrowheads="1"/>
          </p:cNvSpPr>
          <p:nvPr/>
        </p:nvSpPr>
        <p:spPr bwMode="auto">
          <a:xfrm>
            <a:off x="15220184" y="7296838"/>
            <a:ext cx="14176355" cy="786291"/>
          </a:xfrm>
          <a:prstGeom prst="rect">
            <a:avLst/>
          </a:prstGeom>
          <a:gradFill>
            <a:gsLst>
              <a:gs pos="0">
                <a:srgbClr val="283583"/>
              </a:gs>
              <a:gs pos="99000">
                <a:srgbClr val="009FE3"/>
              </a:gs>
            </a:gsLst>
            <a:lin ang="0" scaled="0"/>
          </a:gradFill>
          <a:ln>
            <a:noFill/>
          </a:ln>
        </p:spPr>
        <p:txBody>
          <a:bodyPr wrap="square" lIns="180000" tIns="108000" bIns="0">
            <a:spAutoFit/>
          </a:bodyPr>
          <a:lstStyle>
            <a:lvl1pPr eaLnBrk="0" hangingPunct="0">
              <a:defRPr sz="1900">
                <a:solidFill>
                  <a:schemeClr val="tx1"/>
                </a:solidFill>
                <a:latin typeface="Arial" panose="020B0604020202020204" pitchFamily="34" charset="0"/>
                <a:cs typeface="Arial" panose="020B0604020202020204" pitchFamily="34" charset="0"/>
              </a:defRPr>
            </a:lvl1pPr>
            <a:lvl2pPr marL="742950" indent="-285750" eaLnBrk="0" hangingPunct="0">
              <a:defRPr sz="1900">
                <a:solidFill>
                  <a:schemeClr val="tx1"/>
                </a:solidFill>
                <a:latin typeface="Arial" panose="020B0604020202020204" pitchFamily="34" charset="0"/>
                <a:cs typeface="Arial" panose="020B0604020202020204" pitchFamily="34" charset="0"/>
              </a:defRPr>
            </a:lvl2pPr>
            <a:lvl3pPr marL="1143000" indent="-228600" eaLnBrk="0" hangingPunct="0">
              <a:defRPr sz="1900">
                <a:solidFill>
                  <a:schemeClr val="tx1"/>
                </a:solidFill>
                <a:latin typeface="Arial" panose="020B0604020202020204" pitchFamily="34" charset="0"/>
                <a:cs typeface="Arial" panose="020B0604020202020204" pitchFamily="34" charset="0"/>
              </a:defRPr>
            </a:lvl3pPr>
            <a:lvl4pPr marL="1600200" indent="-228600" eaLnBrk="0" hangingPunct="0">
              <a:defRPr sz="1900">
                <a:solidFill>
                  <a:schemeClr val="tx1"/>
                </a:solidFill>
                <a:latin typeface="Arial" panose="020B0604020202020204" pitchFamily="34" charset="0"/>
                <a:cs typeface="Arial" panose="020B0604020202020204" pitchFamily="34" charset="0"/>
              </a:defRPr>
            </a:lvl4pPr>
            <a:lvl5pPr marL="2057400" indent="-228600" eaLnBrk="0" hangingPunct="0">
              <a:defRPr sz="19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9pPr>
          </a:lstStyle>
          <a:p>
            <a:pPr eaLnBrk="1" hangingPunct="1"/>
            <a:r>
              <a:rPr lang="en-SG" altLang="en-US" sz="4401" b="1" spc="300" dirty="0">
                <a:solidFill>
                  <a:schemeClr val="bg1"/>
                </a:solidFill>
                <a:latin typeface="VL Bebas Neue Bold" pitchFamily="2" charset="77"/>
                <a:cs typeface="Times New Roman" panose="02020603050405020304" pitchFamily="18" charset="0"/>
              </a:rPr>
              <a:t>KẾT QUẢ VÀ BÀN LUẬN</a:t>
            </a:r>
          </a:p>
        </p:txBody>
      </p:sp>
      <p:sp>
        <p:nvSpPr>
          <p:cNvPr id="15" name="TextBox 263"/>
          <p:cNvSpPr txBox="1">
            <a:spLocks noChangeArrowheads="1"/>
          </p:cNvSpPr>
          <p:nvPr/>
        </p:nvSpPr>
        <p:spPr bwMode="auto">
          <a:xfrm>
            <a:off x="872130" y="8265016"/>
            <a:ext cx="14176355" cy="4834758"/>
          </a:xfrm>
          <a:prstGeom prst="rect">
            <a:avLst/>
          </a:prstGeom>
          <a:solidFill>
            <a:schemeClr val="bg1">
              <a:lumMod val="95000"/>
              <a:alpha val="70000"/>
            </a:schemeClr>
          </a:solidFill>
          <a:ln>
            <a:noFill/>
          </a:ln>
        </p:spPr>
        <p:txBody>
          <a:bodyPr wrap="square" lIns="108000" tIns="108000" rIns="108000" bIns="108000">
            <a:spAutoFit/>
          </a:bodyPr>
          <a:lstStyle>
            <a:lvl1pPr eaLnBrk="0" hangingPunct="0">
              <a:defRPr sz="1900">
                <a:solidFill>
                  <a:schemeClr val="tx1"/>
                </a:solidFill>
                <a:latin typeface="Arial" panose="020B0604020202020204" pitchFamily="34" charset="0"/>
                <a:cs typeface="Arial" panose="020B0604020202020204" pitchFamily="34" charset="0"/>
              </a:defRPr>
            </a:lvl1pPr>
            <a:lvl2pPr marL="742950" indent="-285750" eaLnBrk="0" hangingPunct="0">
              <a:defRPr sz="1900">
                <a:solidFill>
                  <a:schemeClr val="tx1"/>
                </a:solidFill>
                <a:latin typeface="Arial" panose="020B0604020202020204" pitchFamily="34" charset="0"/>
                <a:cs typeface="Arial" panose="020B0604020202020204" pitchFamily="34" charset="0"/>
              </a:defRPr>
            </a:lvl2pPr>
            <a:lvl3pPr marL="1143000" indent="-228600" eaLnBrk="0" hangingPunct="0">
              <a:defRPr sz="1900">
                <a:solidFill>
                  <a:schemeClr val="tx1"/>
                </a:solidFill>
                <a:latin typeface="Arial" panose="020B0604020202020204" pitchFamily="34" charset="0"/>
                <a:cs typeface="Arial" panose="020B0604020202020204" pitchFamily="34" charset="0"/>
              </a:defRPr>
            </a:lvl3pPr>
            <a:lvl4pPr marL="1600200" indent="-228600" eaLnBrk="0" hangingPunct="0">
              <a:defRPr sz="1900">
                <a:solidFill>
                  <a:schemeClr val="tx1"/>
                </a:solidFill>
                <a:latin typeface="Arial" panose="020B0604020202020204" pitchFamily="34" charset="0"/>
                <a:cs typeface="Arial" panose="020B0604020202020204" pitchFamily="34" charset="0"/>
              </a:defRPr>
            </a:lvl4pPr>
            <a:lvl5pPr marL="2057400" indent="-228600" eaLnBrk="0" hangingPunct="0">
              <a:defRPr sz="19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9pPr>
          </a:lstStyle>
          <a:p>
            <a:pPr eaLnBrk="1" hangingPunct="1"/>
            <a:r>
              <a:rPr lang="en-SG" altLang="en-US" sz="2000" dirty="0">
                <a:latin typeface="Beirut" pitchFamily="2" charset="-78"/>
                <a:cs typeface="Beirut" pitchFamily="2" charset="-78"/>
              </a:rPr>
              <a:t>	</a:t>
            </a:r>
            <a:r>
              <a:rPr lang="vi-VN" sz="2000" dirty="0">
                <a:latin typeface="Be Vietnam Pro" pitchFamily="2" charset="77"/>
              </a:rPr>
              <a:t>Phân tích tình hình sử dụng và tác dụng không mong muốn của Vinorelbine trong hoá trị liệu cho bệnh nhân ung thư giúp nâng cao hiệu quả điều trị, đảm bảo an toàn và đóng góp cho công tác quản lý thuốc ung thư. Mục tiêu của nghiên cứu (i) Khảo sát đặc điểm sử dụng Vinorelbine trong hoá trị liệu cho bệnh nhân ung thư tại Bệnh viện Ung bướu tỉnh Thanh Hóa năm 2024; (ii) Phân tích tác dụng không mong muốn của Vinorelbine trong hoá trị liệu cho bệnh nhân ung thư tại Bệnh viện Ung bướu tỉnh Thanh Hóa năm 2024. Thiết kế nghiên cứu mô tả cắt ngang, hồi cứu, chọn cỡ mẫu thuận tiện. Có 67/67 bệnh nhân đưa vào nghiên cứu được sử dụng thuốc đúng chỉ định, tỉ lệ Vinorelbin được chỉ định cho bệnh nhân ung thư phổi không tế bào nhỏ là 79,1% và chỉ định cho ung thư vú là 20,9%. Bệnh nhân ở giai đoạn IV có tỉ lệ cao nhất, chiếm 70,2% và không có bệnh nhân giai đoạn I, II. Thời gian điều trị kéo dài từ 6-10 ngày chiếm tỷ lệ lớn nhất với 89/216 bệnh án, chiếm 41,2%. Có 90,3% bệnh nhân sử dụng phác đồ Vinorelbine đơn trị đường uống. 93,1% bệnh nhân có cải thiện, đáp ứng đối với điều trị bằng Vinorelbine. Phần lớn bệnh nhân được dùng thuốc đúng liều khuyến cáo, liều trung bình: 70,1 mg/m2/tuần. Các TDKMM trên lâm sàng chủ yếu là buồn nôn (54,6%), nôn (</a:t>
            </a:r>
            <a:r>
              <a:rPr lang="vi-VN" sz="2000">
                <a:latin typeface="Be Vietnam Pro" pitchFamily="2" charset="77"/>
              </a:rPr>
              <a:t>36,6%),… </a:t>
            </a:r>
            <a:r>
              <a:rPr lang="vi-VN" sz="2000" dirty="0">
                <a:latin typeface="Be Vietnam Pro" pitchFamily="2" charset="77"/>
              </a:rPr>
              <a:t>TDKMM cận lâm sàng: giảm số lượng bạch cầu huyết chiếm tỉ lệ cao nhất (35,6%). </a:t>
            </a:r>
            <a:r>
              <a:rPr lang="en-US" sz="2000" dirty="0">
                <a:latin typeface="Be Vietnam Pro" pitchFamily="2" charset="77"/>
              </a:rPr>
              <a:t>TDKMM </a:t>
            </a:r>
            <a:r>
              <a:rPr lang="en-US" sz="2000" dirty="0" err="1">
                <a:latin typeface="Be Vietnam Pro" pitchFamily="2" charset="77"/>
              </a:rPr>
              <a:t>của</a:t>
            </a:r>
            <a:r>
              <a:rPr lang="en-US" sz="2000" dirty="0">
                <a:latin typeface="Be Vietnam Pro" pitchFamily="2" charset="77"/>
              </a:rPr>
              <a:t> vinorelbine </a:t>
            </a:r>
            <a:r>
              <a:rPr lang="en-US" sz="2000" dirty="0" err="1">
                <a:latin typeface="Be Vietnam Pro" pitchFamily="2" charset="77"/>
              </a:rPr>
              <a:t>có</a:t>
            </a:r>
            <a:r>
              <a:rPr lang="en-US" sz="2000" dirty="0">
                <a:latin typeface="Be Vietnam Pro" pitchFamily="2" charset="77"/>
              </a:rPr>
              <a:t> xu </a:t>
            </a:r>
            <a:r>
              <a:rPr lang="en-US" sz="2000" dirty="0" err="1">
                <a:latin typeface="Be Vietnam Pro" pitchFamily="2" charset="77"/>
              </a:rPr>
              <a:t>hướng</a:t>
            </a:r>
            <a:r>
              <a:rPr lang="en-US" sz="2000" dirty="0">
                <a:latin typeface="Be Vietnam Pro" pitchFamily="2" charset="77"/>
              </a:rPr>
              <a:t> </a:t>
            </a:r>
            <a:r>
              <a:rPr lang="en-US" sz="2000" dirty="0" err="1">
                <a:latin typeface="Be Vietnam Pro" pitchFamily="2" charset="77"/>
              </a:rPr>
              <a:t>tăng</a:t>
            </a:r>
            <a:r>
              <a:rPr lang="en-US" sz="2000" dirty="0">
                <a:latin typeface="Be Vietnam Pro" pitchFamily="2" charset="77"/>
              </a:rPr>
              <a:t> </a:t>
            </a:r>
            <a:r>
              <a:rPr lang="en-US" sz="2000" dirty="0" err="1">
                <a:latin typeface="Be Vietnam Pro" pitchFamily="2" charset="77"/>
              </a:rPr>
              <a:t>theo</a:t>
            </a:r>
            <a:r>
              <a:rPr lang="en-US" sz="2000" dirty="0">
                <a:latin typeface="Be Vietnam Pro" pitchFamily="2" charset="77"/>
              </a:rPr>
              <a:t> </a:t>
            </a:r>
            <a:r>
              <a:rPr lang="en-US" sz="2000" dirty="0" err="1">
                <a:latin typeface="Be Vietnam Pro" pitchFamily="2" charset="77"/>
              </a:rPr>
              <a:t>liều</a:t>
            </a:r>
            <a:r>
              <a:rPr lang="en-US" sz="2000" dirty="0">
                <a:latin typeface="Be Vietnam Pro" pitchFamily="2" charset="77"/>
              </a:rPr>
              <a:t> </a:t>
            </a:r>
            <a:r>
              <a:rPr lang="en-US" sz="2000" dirty="0" err="1">
                <a:latin typeface="Be Vietnam Pro" pitchFamily="2" charset="77"/>
              </a:rPr>
              <a:t>dùng</a:t>
            </a:r>
            <a:r>
              <a:rPr lang="en-US" sz="2000" dirty="0">
                <a:latin typeface="Be Vietnam Pro" pitchFamily="2" charset="77"/>
              </a:rPr>
              <a:t>, </a:t>
            </a:r>
            <a:r>
              <a:rPr lang="en-US" sz="2000" dirty="0" err="1">
                <a:latin typeface="Be Vietnam Pro" pitchFamily="2" charset="77"/>
              </a:rPr>
              <a:t>liều</a:t>
            </a:r>
            <a:r>
              <a:rPr lang="en-US" sz="2000" dirty="0">
                <a:latin typeface="Be Vietnam Pro" pitchFamily="2" charset="77"/>
              </a:rPr>
              <a:t> </a:t>
            </a:r>
            <a:r>
              <a:rPr lang="en-US" sz="2000" dirty="0" err="1">
                <a:latin typeface="Be Vietnam Pro" pitchFamily="2" charset="77"/>
              </a:rPr>
              <a:t>thấp</a:t>
            </a:r>
            <a:r>
              <a:rPr lang="en-US" sz="2000" dirty="0">
                <a:latin typeface="Be Vietnam Pro" pitchFamily="2" charset="77"/>
              </a:rPr>
              <a:t> </a:t>
            </a:r>
            <a:r>
              <a:rPr lang="en-US" sz="2000" dirty="0" err="1">
                <a:latin typeface="Be Vietnam Pro" pitchFamily="2" charset="77"/>
              </a:rPr>
              <a:t>tỷ</a:t>
            </a:r>
            <a:r>
              <a:rPr lang="en-US" sz="2000" dirty="0">
                <a:latin typeface="Be Vietnam Pro" pitchFamily="2" charset="77"/>
              </a:rPr>
              <a:t> </a:t>
            </a:r>
            <a:r>
              <a:rPr lang="en-US" sz="2000" dirty="0" err="1">
                <a:latin typeface="Be Vietnam Pro" pitchFamily="2" charset="77"/>
              </a:rPr>
              <a:t>lệ</a:t>
            </a:r>
            <a:r>
              <a:rPr lang="en-US" sz="2000" dirty="0">
                <a:latin typeface="Be Vietnam Pro" pitchFamily="2" charset="77"/>
              </a:rPr>
              <a:t> </a:t>
            </a:r>
            <a:r>
              <a:rPr lang="en-US" sz="2000" dirty="0" err="1">
                <a:latin typeface="Be Vietnam Pro" pitchFamily="2" charset="77"/>
              </a:rPr>
              <a:t>gặp</a:t>
            </a:r>
            <a:r>
              <a:rPr lang="en-US" sz="2000" dirty="0">
                <a:latin typeface="Be Vietnam Pro" pitchFamily="2" charset="77"/>
              </a:rPr>
              <a:t> TDKMM </a:t>
            </a:r>
            <a:r>
              <a:rPr lang="en-US" sz="2000" dirty="0" err="1">
                <a:latin typeface="Be Vietnam Pro" pitchFamily="2" charset="77"/>
              </a:rPr>
              <a:t>ít</a:t>
            </a:r>
            <a:r>
              <a:rPr lang="en-US" sz="2000" dirty="0">
                <a:latin typeface="Be Vietnam Pro" pitchFamily="2" charset="77"/>
              </a:rPr>
              <a:t> </a:t>
            </a:r>
            <a:r>
              <a:rPr lang="en-US" sz="2000" dirty="0" err="1">
                <a:latin typeface="Be Vietnam Pro" pitchFamily="2" charset="77"/>
              </a:rPr>
              <a:t>hơn</a:t>
            </a:r>
            <a:r>
              <a:rPr lang="en-US" sz="2000" dirty="0">
                <a:latin typeface="Be Vietnam Pro" pitchFamily="2" charset="77"/>
              </a:rPr>
              <a:t> so </a:t>
            </a:r>
            <a:r>
              <a:rPr lang="en-US" sz="2000" dirty="0" err="1">
                <a:latin typeface="Be Vietnam Pro" pitchFamily="2" charset="77"/>
              </a:rPr>
              <a:t>với</a:t>
            </a:r>
            <a:r>
              <a:rPr lang="en-US" sz="2000" dirty="0">
                <a:latin typeface="Be Vietnam Pro" pitchFamily="2" charset="77"/>
              </a:rPr>
              <a:t> </a:t>
            </a:r>
            <a:r>
              <a:rPr lang="en-US" sz="2000" dirty="0" err="1">
                <a:latin typeface="Be Vietnam Pro" pitchFamily="2" charset="77"/>
              </a:rPr>
              <a:t>liều</a:t>
            </a:r>
            <a:r>
              <a:rPr lang="en-US" sz="2000" dirty="0">
                <a:latin typeface="Be Vietnam Pro" pitchFamily="2" charset="77"/>
              </a:rPr>
              <a:t> </a:t>
            </a:r>
            <a:r>
              <a:rPr lang="en-US" sz="2000" dirty="0" err="1">
                <a:latin typeface="Be Vietnam Pro" pitchFamily="2" charset="77"/>
              </a:rPr>
              <a:t>cao</a:t>
            </a:r>
            <a:r>
              <a:rPr lang="en-US" sz="2000" dirty="0">
                <a:latin typeface="Be Vietnam Pro" pitchFamily="2" charset="77"/>
              </a:rPr>
              <a:t>. </a:t>
            </a:r>
            <a:r>
              <a:rPr lang="en-US" sz="2000" dirty="0" err="1">
                <a:latin typeface="Be Vietnam Pro" pitchFamily="2" charset="77"/>
              </a:rPr>
              <a:t>Mức</a:t>
            </a:r>
            <a:r>
              <a:rPr lang="en-US" sz="2000" dirty="0">
                <a:latin typeface="Be Vietnam Pro" pitchFamily="2" charset="77"/>
              </a:rPr>
              <a:t> </a:t>
            </a:r>
            <a:r>
              <a:rPr lang="en-US" sz="2000" dirty="0" err="1">
                <a:latin typeface="Be Vietnam Pro" pitchFamily="2" charset="77"/>
              </a:rPr>
              <a:t>độ</a:t>
            </a:r>
            <a:r>
              <a:rPr lang="en-US" sz="2000" dirty="0">
                <a:latin typeface="Be Vietnam Pro" pitchFamily="2" charset="77"/>
              </a:rPr>
              <a:t> 1 </a:t>
            </a:r>
            <a:r>
              <a:rPr lang="en-US" sz="2000" dirty="0" err="1">
                <a:latin typeface="Be Vietnam Pro" pitchFamily="2" charset="77"/>
              </a:rPr>
              <a:t>chiếm</a:t>
            </a:r>
            <a:r>
              <a:rPr lang="en-US" sz="2000" dirty="0">
                <a:latin typeface="Be Vietnam Pro" pitchFamily="2" charset="77"/>
              </a:rPr>
              <a:t> </a:t>
            </a:r>
            <a:r>
              <a:rPr lang="en-US" sz="2000" dirty="0" err="1">
                <a:latin typeface="Be Vietnam Pro" pitchFamily="2" charset="77"/>
              </a:rPr>
              <a:t>tỉ</a:t>
            </a:r>
            <a:r>
              <a:rPr lang="en-US" sz="2000" dirty="0">
                <a:latin typeface="Be Vietnam Pro" pitchFamily="2" charset="77"/>
              </a:rPr>
              <a:t> </a:t>
            </a:r>
            <a:r>
              <a:rPr lang="en-US" sz="2000" dirty="0" err="1">
                <a:latin typeface="Be Vietnam Pro" pitchFamily="2" charset="77"/>
              </a:rPr>
              <a:t>trọng</a:t>
            </a:r>
            <a:r>
              <a:rPr lang="en-US" sz="2000" dirty="0">
                <a:latin typeface="Be Vietnam Pro" pitchFamily="2" charset="77"/>
              </a:rPr>
              <a:t> </a:t>
            </a:r>
            <a:r>
              <a:rPr lang="en-US" sz="2000" dirty="0" err="1">
                <a:latin typeface="Be Vietnam Pro" pitchFamily="2" charset="77"/>
              </a:rPr>
              <a:t>lớn</a:t>
            </a:r>
            <a:r>
              <a:rPr lang="en-US" sz="2000" dirty="0">
                <a:latin typeface="Be Vietnam Pro" pitchFamily="2" charset="77"/>
              </a:rPr>
              <a:t> </a:t>
            </a:r>
            <a:r>
              <a:rPr lang="en-US" sz="2000" dirty="0" err="1">
                <a:latin typeface="Be Vietnam Pro" pitchFamily="2" charset="77"/>
              </a:rPr>
              <a:t>nhất</a:t>
            </a:r>
            <a:r>
              <a:rPr lang="en-US" sz="2000" dirty="0">
                <a:latin typeface="Be Vietnam Pro" pitchFamily="2" charset="77"/>
              </a:rPr>
              <a:t> </a:t>
            </a:r>
            <a:r>
              <a:rPr lang="en-US" sz="2000" dirty="0" err="1">
                <a:latin typeface="Be Vietnam Pro" pitchFamily="2" charset="77"/>
              </a:rPr>
              <a:t>với</a:t>
            </a:r>
            <a:r>
              <a:rPr lang="en-US" sz="2000" dirty="0">
                <a:latin typeface="Be Vietnam Pro" pitchFamily="2" charset="77"/>
              </a:rPr>
              <a:t> 79,2% </a:t>
            </a:r>
            <a:r>
              <a:rPr lang="en-US" sz="2000" dirty="0" err="1">
                <a:latin typeface="Be Vietnam Pro" pitchFamily="2" charset="77"/>
              </a:rPr>
              <a:t>trong</a:t>
            </a:r>
            <a:r>
              <a:rPr lang="en-US" sz="2000" dirty="0">
                <a:latin typeface="Be Vietnam Pro" pitchFamily="2" charset="77"/>
              </a:rPr>
              <a:t> </a:t>
            </a:r>
            <a:r>
              <a:rPr lang="en-US" sz="2000" dirty="0" err="1">
                <a:latin typeface="Be Vietnam Pro" pitchFamily="2" charset="77"/>
              </a:rPr>
              <a:t>số</a:t>
            </a:r>
            <a:r>
              <a:rPr lang="en-US" sz="2000" dirty="0">
                <a:latin typeface="Be Vietnam Pro" pitchFamily="2" charset="77"/>
              </a:rPr>
              <a:t> TDKMM </a:t>
            </a:r>
            <a:r>
              <a:rPr lang="en-US" sz="2000" dirty="0" err="1">
                <a:latin typeface="Be Vietnam Pro" pitchFamily="2" charset="77"/>
              </a:rPr>
              <a:t>gặp</a:t>
            </a:r>
            <a:r>
              <a:rPr lang="en-US" sz="2000" dirty="0">
                <a:latin typeface="Be Vietnam Pro" pitchFamily="2" charset="77"/>
              </a:rPr>
              <a:t> </a:t>
            </a:r>
            <a:r>
              <a:rPr lang="en-US" sz="2000" dirty="0" err="1">
                <a:latin typeface="Be Vietnam Pro" pitchFamily="2" charset="77"/>
              </a:rPr>
              <a:t>phải</a:t>
            </a:r>
            <a:r>
              <a:rPr lang="en-US" sz="2000" dirty="0">
                <a:latin typeface="Be Vietnam Pro" pitchFamily="2" charset="77"/>
              </a:rPr>
              <a:t>. Các TDKMM </a:t>
            </a:r>
            <a:r>
              <a:rPr lang="en-US" sz="2000" dirty="0" err="1">
                <a:latin typeface="Be Vietnam Pro" pitchFamily="2" charset="77"/>
              </a:rPr>
              <a:t>ở</a:t>
            </a:r>
            <a:r>
              <a:rPr lang="en-US" sz="2000" dirty="0">
                <a:latin typeface="Be Vietnam Pro" pitchFamily="2" charset="77"/>
              </a:rPr>
              <a:t> </a:t>
            </a:r>
            <a:r>
              <a:rPr lang="en-US" sz="2000" dirty="0" err="1">
                <a:latin typeface="Be Vietnam Pro" pitchFamily="2" charset="77"/>
              </a:rPr>
              <a:t>mức</a:t>
            </a:r>
            <a:r>
              <a:rPr lang="en-US" sz="2000" dirty="0">
                <a:latin typeface="Be Vietnam Pro" pitchFamily="2" charset="77"/>
              </a:rPr>
              <a:t> </a:t>
            </a:r>
            <a:r>
              <a:rPr lang="en-US" sz="2000" dirty="0" err="1">
                <a:latin typeface="Be Vietnam Pro" pitchFamily="2" charset="77"/>
              </a:rPr>
              <a:t>độ</a:t>
            </a:r>
            <a:r>
              <a:rPr lang="en-US" sz="2000" dirty="0">
                <a:latin typeface="Be Vietnam Pro" pitchFamily="2" charset="77"/>
              </a:rPr>
              <a:t> </a:t>
            </a:r>
            <a:r>
              <a:rPr lang="en-US" sz="2000" dirty="0" err="1">
                <a:latin typeface="Be Vietnam Pro" pitchFamily="2" charset="77"/>
              </a:rPr>
              <a:t>nặng</a:t>
            </a:r>
            <a:r>
              <a:rPr lang="en-US" sz="2000" dirty="0">
                <a:latin typeface="Be Vietnam Pro" pitchFamily="2" charset="77"/>
              </a:rPr>
              <a:t> (</a:t>
            </a:r>
            <a:r>
              <a:rPr lang="en-US" sz="2000" dirty="0" err="1">
                <a:latin typeface="Be Vietnam Pro" pitchFamily="2" charset="77"/>
              </a:rPr>
              <a:t>Độ</a:t>
            </a:r>
            <a:r>
              <a:rPr lang="en-US" sz="2000" dirty="0">
                <a:latin typeface="Be Vietnam Pro" pitchFamily="2" charset="77"/>
              </a:rPr>
              <a:t> 4) </a:t>
            </a:r>
            <a:r>
              <a:rPr lang="en-US" sz="2000" dirty="0" err="1">
                <a:latin typeface="Be Vietnam Pro" pitchFamily="2" charset="77"/>
              </a:rPr>
              <a:t>gặp</a:t>
            </a:r>
            <a:r>
              <a:rPr lang="en-US" sz="2000" dirty="0">
                <a:latin typeface="Be Vietnam Pro" pitchFamily="2" charset="77"/>
              </a:rPr>
              <a:t> </a:t>
            </a:r>
            <a:r>
              <a:rPr lang="en-US" sz="2000" dirty="0" err="1">
                <a:latin typeface="Be Vietnam Pro" pitchFamily="2" charset="77"/>
              </a:rPr>
              <a:t>phải</a:t>
            </a:r>
            <a:r>
              <a:rPr lang="en-US" sz="2000" dirty="0">
                <a:latin typeface="Be Vietnam Pro" pitchFamily="2" charset="77"/>
              </a:rPr>
              <a:t> </a:t>
            </a:r>
            <a:r>
              <a:rPr lang="en-US" sz="2000" dirty="0" err="1">
                <a:latin typeface="Be Vietnam Pro" pitchFamily="2" charset="77"/>
              </a:rPr>
              <a:t>là</a:t>
            </a:r>
            <a:r>
              <a:rPr lang="en-US" sz="2000" dirty="0">
                <a:latin typeface="Be Vietnam Pro" pitchFamily="2" charset="77"/>
              </a:rPr>
              <a:t> </a:t>
            </a:r>
            <a:r>
              <a:rPr lang="en-US" sz="2000" dirty="0" err="1">
                <a:latin typeface="Be Vietnam Pro" pitchFamily="2" charset="77"/>
              </a:rPr>
              <a:t>giảm</a:t>
            </a:r>
            <a:r>
              <a:rPr lang="en-US" sz="2000" dirty="0">
                <a:latin typeface="Be Vietnam Pro" pitchFamily="2" charset="77"/>
              </a:rPr>
              <a:t> </a:t>
            </a:r>
            <a:r>
              <a:rPr lang="en-US" sz="2000" dirty="0" err="1">
                <a:latin typeface="Be Vietnam Pro" pitchFamily="2" charset="77"/>
              </a:rPr>
              <a:t>bạch</a:t>
            </a:r>
            <a:r>
              <a:rPr lang="en-US" sz="2000" dirty="0">
                <a:latin typeface="Be Vietnam Pro" pitchFamily="2" charset="77"/>
              </a:rPr>
              <a:t> </a:t>
            </a:r>
            <a:r>
              <a:rPr lang="en-US" sz="2000" dirty="0" err="1">
                <a:latin typeface="Be Vietnam Pro" pitchFamily="2" charset="77"/>
              </a:rPr>
              <a:t>cầu</a:t>
            </a:r>
            <a:r>
              <a:rPr lang="en-US" sz="2000" dirty="0">
                <a:latin typeface="Be Vietnam Pro" pitchFamily="2" charset="77"/>
              </a:rPr>
              <a:t> </a:t>
            </a:r>
            <a:r>
              <a:rPr lang="en-US" sz="2000" dirty="0" err="1">
                <a:latin typeface="Be Vietnam Pro" pitchFamily="2" charset="77"/>
              </a:rPr>
              <a:t>và</a:t>
            </a:r>
            <a:r>
              <a:rPr lang="en-US" sz="2000" dirty="0">
                <a:latin typeface="Be Vietnam Pro" pitchFamily="2" charset="77"/>
              </a:rPr>
              <a:t> </a:t>
            </a:r>
            <a:r>
              <a:rPr lang="en-US" sz="2000" dirty="0" err="1">
                <a:latin typeface="Be Vietnam Pro" pitchFamily="2" charset="77"/>
              </a:rPr>
              <a:t>hạ</a:t>
            </a:r>
            <a:r>
              <a:rPr lang="en-US" sz="2000" dirty="0">
                <a:latin typeface="Be Vietnam Pro" pitchFamily="2" charset="77"/>
              </a:rPr>
              <a:t> </a:t>
            </a:r>
            <a:r>
              <a:rPr lang="en-US" sz="2000" dirty="0" err="1">
                <a:latin typeface="Be Vietnam Pro" pitchFamily="2" charset="77"/>
              </a:rPr>
              <a:t>bạch</a:t>
            </a:r>
            <a:r>
              <a:rPr lang="en-US" sz="2000" dirty="0">
                <a:latin typeface="Be Vietnam Pro" pitchFamily="2" charset="77"/>
              </a:rPr>
              <a:t> </a:t>
            </a:r>
            <a:r>
              <a:rPr lang="en-US" sz="2000" dirty="0" err="1">
                <a:latin typeface="Be Vietnam Pro" pitchFamily="2" charset="77"/>
              </a:rPr>
              <a:t>cầu</a:t>
            </a:r>
            <a:r>
              <a:rPr lang="en-US" sz="2000" dirty="0">
                <a:latin typeface="Be Vietnam Pro" pitchFamily="2" charset="77"/>
              </a:rPr>
              <a:t> </a:t>
            </a:r>
            <a:r>
              <a:rPr lang="en-US" sz="2000" dirty="0" err="1">
                <a:latin typeface="Be Vietnam Pro" pitchFamily="2" charset="77"/>
              </a:rPr>
              <a:t>trung</a:t>
            </a:r>
            <a:r>
              <a:rPr lang="en-US" sz="2000" dirty="0">
                <a:latin typeface="Be Vietnam Pro" pitchFamily="2" charset="77"/>
              </a:rPr>
              <a:t> </a:t>
            </a:r>
            <a:r>
              <a:rPr lang="en-US" sz="2000" dirty="0" err="1">
                <a:latin typeface="Be Vietnam Pro" pitchFamily="2" charset="77"/>
              </a:rPr>
              <a:t>tính</a:t>
            </a:r>
            <a:r>
              <a:rPr lang="en-US" sz="2000" dirty="0">
                <a:latin typeface="Be Vietnam Pro" pitchFamily="2" charset="77"/>
              </a:rPr>
              <a:t>, </a:t>
            </a:r>
            <a:r>
              <a:rPr lang="en-US" sz="2000" dirty="0" err="1">
                <a:latin typeface="Be Vietnam Pro" pitchFamily="2" charset="77"/>
              </a:rPr>
              <a:t>chiếm</a:t>
            </a:r>
            <a:r>
              <a:rPr lang="en-US" sz="2000" dirty="0">
                <a:latin typeface="Be Vietnam Pro" pitchFamily="2" charset="77"/>
              </a:rPr>
              <a:t> 0,9% </a:t>
            </a:r>
            <a:r>
              <a:rPr lang="en-US" sz="2000" dirty="0" err="1">
                <a:latin typeface="Be Vietnam Pro" pitchFamily="2" charset="77"/>
              </a:rPr>
              <a:t>mỗi</a:t>
            </a:r>
            <a:r>
              <a:rPr lang="en-US" sz="2000" dirty="0">
                <a:latin typeface="Be Vietnam Pro" pitchFamily="2" charset="77"/>
              </a:rPr>
              <a:t> </a:t>
            </a:r>
            <a:r>
              <a:rPr lang="en-US" sz="2000" dirty="0" err="1">
                <a:latin typeface="Be Vietnam Pro" pitchFamily="2" charset="77"/>
              </a:rPr>
              <a:t>loại</a:t>
            </a:r>
            <a:r>
              <a:rPr lang="en-VN" sz="2000" dirty="0">
                <a:latin typeface="Be Vietnam Pro" pitchFamily="2" charset="77"/>
              </a:rPr>
              <a:t>. </a:t>
            </a:r>
            <a:endParaRPr lang="en-SG" altLang="en-US" sz="2000" dirty="0">
              <a:latin typeface="Beirut" pitchFamily="2" charset="-78"/>
              <a:cs typeface="Beirut" pitchFamily="2" charset="-78"/>
            </a:endParaRPr>
          </a:p>
        </p:txBody>
      </p:sp>
      <p:sp>
        <p:nvSpPr>
          <p:cNvPr id="16" name="TextBox 263"/>
          <p:cNvSpPr txBox="1">
            <a:spLocks noChangeArrowheads="1"/>
          </p:cNvSpPr>
          <p:nvPr/>
        </p:nvSpPr>
        <p:spPr bwMode="auto">
          <a:xfrm>
            <a:off x="866228" y="16420982"/>
            <a:ext cx="14176355" cy="786291"/>
          </a:xfrm>
          <a:prstGeom prst="rect">
            <a:avLst/>
          </a:prstGeom>
          <a:gradFill>
            <a:gsLst>
              <a:gs pos="0">
                <a:srgbClr val="283583"/>
              </a:gs>
              <a:gs pos="99000">
                <a:srgbClr val="009FE3"/>
              </a:gs>
            </a:gsLst>
            <a:lin ang="0" scaled="0"/>
          </a:gradFill>
          <a:ln>
            <a:noFill/>
          </a:ln>
        </p:spPr>
        <p:txBody>
          <a:bodyPr wrap="square" lIns="180000" tIns="108000" bIns="0">
            <a:spAutoFit/>
          </a:bodyPr>
          <a:lstStyle>
            <a:defPPr>
              <a:defRPr lang="en-US"/>
            </a:defPPr>
            <a:lvl1pPr>
              <a:defRPr sz="4401" b="1">
                <a:solidFill>
                  <a:srgbClr val="0070C0"/>
                </a:solidFill>
                <a:latin typeface="VL Bebas Neue Bold" pitchFamily="2" charset="77"/>
                <a:cs typeface="Times New Roman" panose="02020603050405020304" pitchFamily="18" charset="0"/>
              </a:defRPr>
            </a:lvl1pPr>
            <a:lvl2pPr marL="742950" indent="-285750" eaLnBrk="0" hangingPunct="0">
              <a:defRPr sz="1900">
                <a:latin typeface="Arial" panose="020B0604020202020204" pitchFamily="34" charset="0"/>
                <a:cs typeface="Arial" panose="020B0604020202020204" pitchFamily="34" charset="0"/>
              </a:defRPr>
            </a:lvl2pPr>
            <a:lvl3pPr marL="1143000" indent="-228600" eaLnBrk="0" hangingPunct="0">
              <a:defRPr sz="1900">
                <a:latin typeface="Arial" panose="020B0604020202020204" pitchFamily="34" charset="0"/>
                <a:cs typeface="Arial" panose="020B0604020202020204" pitchFamily="34" charset="0"/>
              </a:defRPr>
            </a:lvl3pPr>
            <a:lvl4pPr marL="1600200" indent="-228600" eaLnBrk="0" hangingPunct="0">
              <a:defRPr sz="1900">
                <a:latin typeface="Arial" panose="020B0604020202020204" pitchFamily="34" charset="0"/>
                <a:cs typeface="Arial" panose="020B0604020202020204" pitchFamily="34" charset="0"/>
              </a:defRPr>
            </a:lvl4pPr>
            <a:lvl5pPr marL="2057400" indent="-228600" eaLnBrk="0" hangingPunct="0">
              <a:defRPr sz="1900">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900">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900">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900">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900">
                <a:latin typeface="Arial" panose="020B0604020202020204" pitchFamily="34" charset="0"/>
                <a:cs typeface="Arial" panose="020B0604020202020204" pitchFamily="34" charset="0"/>
              </a:defRPr>
            </a:lvl9pPr>
          </a:lstStyle>
          <a:p>
            <a:pPr eaLnBrk="1" hangingPunct="1"/>
            <a:r>
              <a:rPr lang="en-SG" altLang="en-US" sz="4401" b="1" spc="300" dirty="0">
                <a:solidFill>
                  <a:schemeClr val="bg1"/>
                </a:solidFill>
                <a:latin typeface="VL Bebas Neue Bold" pitchFamily="2" charset="77"/>
                <a:cs typeface="Times New Roman" panose="02020603050405020304" pitchFamily="18" charset="0"/>
              </a:rPr>
              <a:t>ĐẶT VẤN ĐỀ và mục tiêu nghiên cứu </a:t>
            </a:r>
          </a:p>
        </p:txBody>
      </p:sp>
      <p:sp>
        <p:nvSpPr>
          <p:cNvPr id="17" name="TextBox 263"/>
          <p:cNvSpPr txBox="1">
            <a:spLocks noChangeArrowheads="1"/>
          </p:cNvSpPr>
          <p:nvPr/>
        </p:nvSpPr>
        <p:spPr bwMode="auto">
          <a:xfrm>
            <a:off x="866228" y="17361191"/>
            <a:ext cx="14176355" cy="6065864"/>
          </a:xfrm>
          <a:prstGeom prst="rect">
            <a:avLst/>
          </a:prstGeom>
          <a:solidFill>
            <a:schemeClr val="bg1">
              <a:lumMod val="95000"/>
              <a:alpha val="70000"/>
            </a:schemeClr>
          </a:solidFill>
          <a:ln>
            <a:noFill/>
          </a:ln>
        </p:spPr>
        <p:txBody>
          <a:bodyPr wrap="square" lIns="108000" tIns="108000" rIns="108000" bIns="108000">
            <a:spAutoFit/>
          </a:bodyPr>
          <a:lstStyle>
            <a:lvl1pPr eaLnBrk="0" hangingPunct="0">
              <a:defRPr sz="1900">
                <a:solidFill>
                  <a:schemeClr val="tx1"/>
                </a:solidFill>
                <a:latin typeface="Arial" panose="020B0604020202020204" pitchFamily="34" charset="0"/>
                <a:cs typeface="Arial" panose="020B0604020202020204" pitchFamily="34" charset="0"/>
              </a:defRPr>
            </a:lvl1pPr>
            <a:lvl2pPr marL="742950" indent="-285750" eaLnBrk="0" hangingPunct="0">
              <a:defRPr sz="1900">
                <a:solidFill>
                  <a:schemeClr val="tx1"/>
                </a:solidFill>
                <a:latin typeface="Arial" panose="020B0604020202020204" pitchFamily="34" charset="0"/>
                <a:cs typeface="Arial" panose="020B0604020202020204" pitchFamily="34" charset="0"/>
              </a:defRPr>
            </a:lvl2pPr>
            <a:lvl3pPr marL="1143000" indent="-228600" eaLnBrk="0" hangingPunct="0">
              <a:defRPr sz="1900">
                <a:solidFill>
                  <a:schemeClr val="tx1"/>
                </a:solidFill>
                <a:latin typeface="Arial" panose="020B0604020202020204" pitchFamily="34" charset="0"/>
                <a:cs typeface="Arial" panose="020B0604020202020204" pitchFamily="34" charset="0"/>
              </a:defRPr>
            </a:lvl3pPr>
            <a:lvl4pPr marL="1600200" indent="-228600" eaLnBrk="0" hangingPunct="0">
              <a:defRPr sz="1900">
                <a:solidFill>
                  <a:schemeClr val="tx1"/>
                </a:solidFill>
                <a:latin typeface="Arial" panose="020B0604020202020204" pitchFamily="34" charset="0"/>
                <a:cs typeface="Arial" panose="020B0604020202020204" pitchFamily="34" charset="0"/>
              </a:defRPr>
            </a:lvl4pPr>
            <a:lvl5pPr marL="2057400" indent="-228600" eaLnBrk="0" hangingPunct="0">
              <a:defRPr sz="19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9pPr>
          </a:lstStyle>
          <a:p>
            <a:pPr algn="just"/>
            <a:r>
              <a:rPr lang="en-US" dirty="0"/>
              <a:t>	</a:t>
            </a:r>
            <a:r>
              <a:rPr lang="en-US" sz="2000" dirty="0">
                <a:latin typeface="Be Vietnam" panose="020B0604020202020204" charset="0"/>
              </a:rPr>
              <a:t>Theo </a:t>
            </a:r>
            <a:r>
              <a:rPr lang="en-US" sz="2000" dirty="0" err="1">
                <a:latin typeface="Be Vietnam" panose="020B0604020202020204" charset="0"/>
              </a:rPr>
              <a:t>thống</a:t>
            </a:r>
            <a:r>
              <a:rPr lang="en-US" sz="2000" dirty="0">
                <a:latin typeface="Be Vietnam" panose="020B0604020202020204" charset="0"/>
              </a:rPr>
              <a:t> </a:t>
            </a:r>
            <a:r>
              <a:rPr lang="en-US" sz="2000" dirty="0" err="1">
                <a:latin typeface="Be Vietnam" panose="020B0604020202020204" charset="0"/>
              </a:rPr>
              <a:t>kê</a:t>
            </a:r>
            <a:r>
              <a:rPr lang="en-US" sz="2000" dirty="0">
                <a:latin typeface="Be Vietnam" panose="020B0604020202020204" charset="0"/>
              </a:rPr>
              <a:t> </a:t>
            </a:r>
            <a:r>
              <a:rPr lang="en-US" sz="2000" dirty="0" err="1">
                <a:latin typeface="Be Vietnam" panose="020B0604020202020204" charset="0"/>
              </a:rPr>
              <a:t>của</a:t>
            </a:r>
            <a:r>
              <a:rPr lang="en-US" sz="2000" dirty="0">
                <a:latin typeface="Be Vietnam" panose="020B0604020202020204" charset="0"/>
              </a:rPr>
              <a:t> </a:t>
            </a:r>
            <a:r>
              <a:rPr lang="nl-NL" sz="2000" dirty="0">
                <a:latin typeface="Be Vietnam" panose="020B0604020202020204" charset="0"/>
              </a:rPr>
              <a:t>GLOBOCAN năm 2022, t</a:t>
            </a:r>
            <a:r>
              <a:rPr lang="en-US" sz="2000" dirty="0" err="1">
                <a:latin typeface="Be Vietnam" panose="020B0604020202020204" charset="0"/>
              </a:rPr>
              <a:t>rong</a:t>
            </a:r>
            <a:r>
              <a:rPr lang="en-US" sz="2000" dirty="0">
                <a:latin typeface="Be Vietnam" panose="020B0604020202020204" charset="0"/>
              </a:rPr>
              <a:t> </a:t>
            </a:r>
            <a:r>
              <a:rPr lang="en-US" sz="2000" dirty="0" err="1">
                <a:latin typeface="Be Vietnam" panose="020B0604020202020204" charset="0"/>
              </a:rPr>
              <a:t>năm</a:t>
            </a:r>
            <a:r>
              <a:rPr lang="en-US" sz="2000" dirty="0">
                <a:latin typeface="Be Vietnam" panose="020B0604020202020204" charset="0"/>
              </a:rPr>
              <a:t> 2022 </a:t>
            </a:r>
            <a:r>
              <a:rPr lang="en-US" sz="2000" dirty="0" err="1">
                <a:latin typeface="Be Vietnam" panose="020B0604020202020204" charset="0"/>
              </a:rPr>
              <a:t>trên</a:t>
            </a:r>
            <a:r>
              <a:rPr lang="en-US" sz="2000" dirty="0">
                <a:latin typeface="Be Vietnam" panose="020B0604020202020204" charset="0"/>
              </a:rPr>
              <a:t> </a:t>
            </a:r>
            <a:r>
              <a:rPr lang="en-US" sz="2000" dirty="0" err="1">
                <a:latin typeface="Be Vietnam" panose="020B0604020202020204" charset="0"/>
              </a:rPr>
              <a:t>thế</a:t>
            </a:r>
            <a:r>
              <a:rPr lang="en-US" sz="2000" dirty="0">
                <a:latin typeface="Be Vietnam" panose="020B0604020202020204" charset="0"/>
              </a:rPr>
              <a:t> </a:t>
            </a:r>
            <a:r>
              <a:rPr lang="en-US" sz="2000" dirty="0" err="1">
                <a:latin typeface="Be Vietnam" panose="020B0604020202020204" charset="0"/>
              </a:rPr>
              <a:t>giới</a:t>
            </a:r>
            <a:r>
              <a:rPr lang="en-US" sz="2000" dirty="0">
                <a:latin typeface="Be Vietnam" panose="020B0604020202020204" charset="0"/>
              </a:rPr>
              <a:t> </a:t>
            </a:r>
            <a:r>
              <a:rPr lang="en-US" sz="2000" dirty="0" err="1">
                <a:latin typeface="Be Vietnam" panose="020B0604020202020204" charset="0"/>
              </a:rPr>
              <a:t>có</a:t>
            </a:r>
            <a:r>
              <a:rPr lang="en-US" sz="2000" dirty="0">
                <a:latin typeface="Be Vietnam" panose="020B0604020202020204" charset="0"/>
              </a:rPr>
              <a:t> 2.480.675 ca </a:t>
            </a:r>
            <a:r>
              <a:rPr lang="en-US" sz="2000" dirty="0" err="1">
                <a:latin typeface="Be Vietnam" panose="020B0604020202020204" charset="0"/>
              </a:rPr>
              <a:t>mắc</a:t>
            </a:r>
            <a:r>
              <a:rPr lang="en-US" sz="2000" dirty="0">
                <a:latin typeface="Be Vietnam" panose="020B0604020202020204" charset="0"/>
              </a:rPr>
              <a:t> </a:t>
            </a:r>
            <a:r>
              <a:rPr lang="en-US" sz="2000" dirty="0" err="1">
                <a:latin typeface="Be Vietnam" panose="020B0604020202020204" charset="0"/>
              </a:rPr>
              <a:t>ung</a:t>
            </a:r>
            <a:r>
              <a:rPr lang="en-US" sz="2000" dirty="0">
                <a:latin typeface="Be Vietnam" panose="020B0604020202020204" charset="0"/>
              </a:rPr>
              <a:t> </a:t>
            </a:r>
            <a:r>
              <a:rPr lang="en-US" sz="2000" dirty="0" err="1">
                <a:latin typeface="Be Vietnam" panose="020B0604020202020204" charset="0"/>
              </a:rPr>
              <a:t>thư</a:t>
            </a:r>
            <a:r>
              <a:rPr lang="en-US" sz="2000" dirty="0">
                <a:latin typeface="Be Vietnam" panose="020B0604020202020204" charset="0"/>
              </a:rPr>
              <a:t> </a:t>
            </a:r>
            <a:r>
              <a:rPr lang="en-US" sz="2000" dirty="0" err="1">
                <a:latin typeface="Be Vietnam" panose="020B0604020202020204" charset="0"/>
              </a:rPr>
              <a:t>phổi</a:t>
            </a:r>
            <a:r>
              <a:rPr lang="en-US" sz="2000" dirty="0">
                <a:latin typeface="Be Vietnam" panose="020B0604020202020204" charset="0"/>
              </a:rPr>
              <a:t> </a:t>
            </a:r>
            <a:r>
              <a:rPr lang="en-US" sz="2000" dirty="0" err="1">
                <a:latin typeface="Be Vietnam" panose="020B0604020202020204" charset="0"/>
              </a:rPr>
              <a:t>mới</a:t>
            </a:r>
            <a:r>
              <a:rPr lang="en-US" sz="2000" dirty="0">
                <a:latin typeface="Be Vietnam" panose="020B0604020202020204" charset="0"/>
              </a:rPr>
              <a:t>, </a:t>
            </a:r>
            <a:r>
              <a:rPr lang="en-US" sz="2000" dirty="0" err="1">
                <a:latin typeface="Be Vietnam" panose="020B0604020202020204" charset="0"/>
              </a:rPr>
              <a:t>chiếm</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12,4%; </a:t>
            </a:r>
            <a:r>
              <a:rPr lang="en-US" sz="2000" dirty="0" err="1">
                <a:latin typeface="Be Vietnam" panose="020B0604020202020204" charset="0"/>
              </a:rPr>
              <a:t>đứng</a:t>
            </a:r>
            <a:r>
              <a:rPr lang="en-US" sz="2000" dirty="0">
                <a:latin typeface="Be Vietnam" panose="020B0604020202020204" charset="0"/>
              </a:rPr>
              <a:t> </a:t>
            </a:r>
            <a:r>
              <a:rPr lang="en-US" sz="2000" dirty="0" err="1">
                <a:latin typeface="Be Vietnam" panose="020B0604020202020204" charset="0"/>
              </a:rPr>
              <a:t>đầu</a:t>
            </a:r>
            <a:r>
              <a:rPr lang="en-US" sz="2000" dirty="0">
                <a:latin typeface="Be Vietnam" panose="020B0604020202020204" charset="0"/>
              </a:rPr>
              <a:t>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các</a:t>
            </a:r>
            <a:r>
              <a:rPr lang="en-US" sz="2000" dirty="0">
                <a:latin typeface="Be Vietnam" panose="020B0604020202020204" charset="0"/>
              </a:rPr>
              <a:t> </a:t>
            </a:r>
            <a:r>
              <a:rPr lang="en-US" sz="2000" dirty="0" err="1">
                <a:latin typeface="Be Vietnam" panose="020B0604020202020204" charset="0"/>
              </a:rPr>
              <a:t>loại</a:t>
            </a:r>
            <a:r>
              <a:rPr lang="en-US" sz="2000" dirty="0">
                <a:latin typeface="Be Vietnam" panose="020B0604020202020204" charset="0"/>
              </a:rPr>
              <a:t> </a:t>
            </a:r>
            <a:r>
              <a:rPr lang="en-US" sz="2000" dirty="0" err="1">
                <a:latin typeface="Be Vietnam" panose="020B0604020202020204" charset="0"/>
              </a:rPr>
              <a:t>ung</a:t>
            </a:r>
            <a:r>
              <a:rPr lang="en-US" sz="2000" dirty="0">
                <a:latin typeface="Be Vietnam" panose="020B0604020202020204" charset="0"/>
              </a:rPr>
              <a:t> </a:t>
            </a:r>
            <a:r>
              <a:rPr lang="en-US" sz="2000" dirty="0" err="1">
                <a:latin typeface="Be Vietnam" panose="020B0604020202020204" charset="0"/>
              </a:rPr>
              <a:t>thư</a:t>
            </a:r>
            <a:r>
              <a:rPr lang="en-US" sz="2000" dirty="0">
                <a:latin typeface="Be Vietnam" panose="020B0604020202020204" charset="0"/>
              </a:rPr>
              <a:t>. Ung </a:t>
            </a:r>
            <a:r>
              <a:rPr lang="en-US" sz="2000" dirty="0" err="1">
                <a:latin typeface="Be Vietnam" panose="020B0604020202020204" charset="0"/>
              </a:rPr>
              <a:t>thư</a:t>
            </a:r>
            <a:r>
              <a:rPr lang="en-US" sz="2000" dirty="0">
                <a:latin typeface="Be Vietnam" panose="020B0604020202020204" charset="0"/>
              </a:rPr>
              <a:t> </a:t>
            </a:r>
            <a:r>
              <a:rPr lang="en-US" sz="2000" dirty="0" err="1">
                <a:latin typeface="Be Vietnam" panose="020B0604020202020204" charset="0"/>
              </a:rPr>
              <a:t>phổi</a:t>
            </a:r>
            <a:r>
              <a:rPr lang="en-US" sz="2000" dirty="0">
                <a:latin typeface="Be Vietnam" panose="020B0604020202020204" charset="0"/>
              </a:rPr>
              <a:t> </a:t>
            </a:r>
            <a:r>
              <a:rPr lang="en-US" sz="2000" dirty="0" err="1">
                <a:latin typeface="Be Vietnam" panose="020B0604020202020204" charset="0"/>
              </a:rPr>
              <a:t>cũng</a:t>
            </a:r>
            <a:r>
              <a:rPr lang="en-US" sz="2000" dirty="0">
                <a:latin typeface="Be Vietnam" panose="020B0604020202020204" charset="0"/>
              </a:rPr>
              <a:t> </a:t>
            </a:r>
            <a:r>
              <a:rPr lang="en-US" sz="2000" dirty="0" err="1">
                <a:latin typeface="Be Vietnam" panose="020B0604020202020204" charset="0"/>
              </a:rPr>
              <a:t>là</a:t>
            </a:r>
            <a:r>
              <a:rPr lang="en-US" sz="2000" dirty="0">
                <a:latin typeface="Be Vietnam" panose="020B0604020202020204" charset="0"/>
              </a:rPr>
              <a:t> </a:t>
            </a:r>
            <a:r>
              <a:rPr lang="en-US" sz="2000" dirty="0" err="1">
                <a:latin typeface="Be Vietnam" panose="020B0604020202020204" charset="0"/>
              </a:rPr>
              <a:t>nguyên</a:t>
            </a:r>
            <a:r>
              <a:rPr lang="en-US" sz="2000" dirty="0">
                <a:latin typeface="Be Vietnam" panose="020B0604020202020204" charset="0"/>
              </a:rPr>
              <a:t> </a:t>
            </a:r>
            <a:r>
              <a:rPr lang="en-US" sz="2000" dirty="0" err="1">
                <a:latin typeface="Be Vietnam" panose="020B0604020202020204" charset="0"/>
              </a:rPr>
              <a:t>nhân</a:t>
            </a:r>
            <a:r>
              <a:rPr lang="en-US" sz="2000" dirty="0">
                <a:latin typeface="Be Vietnam" panose="020B0604020202020204" charset="0"/>
              </a:rPr>
              <a:t> </a:t>
            </a:r>
            <a:r>
              <a:rPr lang="en-US" sz="2000" dirty="0" err="1">
                <a:latin typeface="Be Vietnam" panose="020B0604020202020204" charset="0"/>
              </a:rPr>
              <a:t>gây</a:t>
            </a:r>
            <a:r>
              <a:rPr lang="en-US" sz="2000" dirty="0">
                <a:latin typeface="Be Vietnam" panose="020B0604020202020204" charset="0"/>
              </a:rPr>
              <a:t> </a:t>
            </a:r>
            <a:r>
              <a:rPr lang="en-US" sz="2000" dirty="0" err="1">
                <a:latin typeface="Be Vietnam" panose="020B0604020202020204" charset="0"/>
              </a:rPr>
              <a:t>tử</a:t>
            </a:r>
            <a:r>
              <a:rPr lang="en-US" sz="2000" dirty="0">
                <a:latin typeface="Be Vietnam" panose="020B0604020202020204" charset="0"/>
              </a:rPr>
              <a:t> </a:t>
            </a:r>
            <a:r>
              <a:rPr lang="en-US" sz="2000" dirty="0" err="1">
                <a:latin typeface="Be Vietnam" panose="020B0604020202020204" charset="0"/>
              </a:rPr>
              <a:t>vong</a:t>
            </a:r>
            <a:r>
              <a:rPr lang="en-US" sz="2000" dirty="0">
                <a:latin typeface="Be Vietnam" panose="020B0604020202020204" charset="0"/>
              </a:rPr>
              <a:t> </a:t>
            </a:r>
            <a:r>
              <a:rPr lang="en-US" sz="2000" dirty="0" err="1">
                <a:latin typeface="Be Vietnam" panose="020B0604020202020204" charset="0"/>
              </a:rPr>
              <a:t>hàng</a:t>
            </a:r>
            <a:r>
              <a:rPr lang="en-US" sz="2000" dirty="0">
                <a:latin typeface="Be Vietnam" panose="020B0604020202020204" charset="0"/>
              </a:rPr>
              <a:t> </a:t>
            </a:r>
            <a:r>
              <a:rPr lang="en-US" sz="2000" dirty="0" err="1">
                <a:latin typeface="Be Vietnam" panose="020B0604020202020204" charset="0"/>
              </a:rPr>
              <a:t>đầu</a:t>
            </a:r>
            <a:r>
              <a:rPr lang="en-US" sz="2000" dirty="0">
                <a:latin typeface="Be Vietnam" panose="020B0604020202020204" charset="0"/>
              </a:rPr>
              <a:t>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các</a:t>
            </a:r>
            <a:r>
              <a:rPr lang="en-US" sz="2000" dirty="0">
                <a:latin typeface="Be Vietnam" panose="020B0604020202020204" charset="0"/>
              </a:rPr>
              <a:t> </a:t>
            </a:r>
            <a:r>
              <a:rPr lang="en-US" sz="2000" dirty="0" err="1">
                <a:latin typeface="Be Vietnam" panose="020B0604020202020204" charset="0"/>
              </a:rPr>
              <a:t>loại</a:t>
            </a:r>
            <a:r>
              <a:rPr lang="en-US" sz="2000" dirty="0">
                <a:latin typeface="Be Vietnam" panose="020B0604020202020204" charset="0"/>
              </a:rPr>
              <a:t> </a:t>
            </a:r>
            <a:r>
              <a:rPr lang="en-US" sz="2000" dirty="0" err="1">
                <a:latin typeface="Be Vietnam" panose="020B0604020202020204" charset="0"/>
              </a:rPr>
              <a:t>ung</a:t>
            </a:r>
            <a:r>
              <a:rPr lang="en-US" sz="2000" dirty="0">
                <a:latin typeface="Be Vietnam" panose="020B0604020202020204" charset="0"/>
              </a:rPr>
              <a:t> </a:t>
            </a:r>
            <a:r>
              <a:rPr lang="en-US" sz="2000" dirty="0" err="1">
                <a:latin typeface="Be Vietnam" panose="020B0604020202020204" charset="0"/>
              </a:rPr>
              <a:t>thư</a:t>
            </a:r>
            <a:r>
              <a:rPr lang="en-US" sz="2000" dirty="0">
                <a:latin typeface="Be Vietnam" panose="020B0604020202020204" charset="0"/>
              </a:rPr>
              <a:t> </a:t>
            </a:r>
            <a:r>
              <a:rPr lang="en-US" sz="2000" dirty="0" err="1">
                <a:latin typeface="Be Vietnam" panose="020B0604020202020204" charset="0"/>
              </a:rPr>
              <a:t>với</a:t>
            </a:r>
            <a:r>
              <a:rPr lang="en-US" sz="2000" dirty="0">
                <a:latin typeface="Be Vietnam" panose="020B0604020202020204" charset="0"/>
              </a:rPr>
              <a:t> 1.817.469 </a:t>
            </a:r>
            <a:r>
              <a:rPr lang="en-US" sz="2000" dirty="0" err="1">
                <a:latin typeface="Be Vietnam" panose="020B0604020202020204" charset="0"/>
              </a:rPr>
              <a:t>trường</a:t>
            </a:r>
            <a:r>
              <a:rPr lang="en-US" sz="2000" dirty="0">
                <a:latin typeface="Be Vietnam" panose="020B0604020202020204" charset="0"/>
              </a:rPr>
              <a:t> </a:t>
            </a:r>
            <a:r>
              <a:rPr lang="en-US" sz="2000" dirty="0" err="1">
                <a:latin typeface="Be Vietnam" panose="020B0604020202020204" charset="0"/>
              </a:rPr>
              <a:t>hợp</a:t>
            </a:r>
            <a:r>
              <a:rPr lang="en-US" sz="2000" dirty="0">
                <a:latin typeface="Be Vietnam" panose="020B0604020202020204" charset="0"/>
              </a:rPr>
              <a:t>, </a:t>
            </a:r>
            <a:r>
              <a:rPr lang="en-US" sz="2000" dirty="0" err="1">
                <a:latin typeface="Be Vietnam" panose="020B0604020202020204" charset="0"/>
              </a:rPr>
              <a:t>chiếm</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12,4%. </a:t>
            </a:r>
            <a:r>
              <a:rPr lang="nl-NL" sz="2000" dirty="0">
                <a:latin typeface="Be Vietnam" panose="020B0604020202020204" charset="0"/>
              </a:rPr>
              <a:t>Số lượng ca mắc mới đối </a:t>
            </a:r>
            <a:r>
              <a:rPr lang="nl-NL" sz="2000" dirty="0" err="1">
                <a:latin typeface="Be Vietnam" panose="020B0604020202020204" charset="0"/>
              </a:rPr>
              <a:t>với</a:t>
            </a:r>
            <a:r>
              <a:rPr lang="nl-NL" sz="2000" dirty="0">
                <a:latin typeface="Be Vietnam" panose="020B0604020202020204" charset="0"/>
              </a:rPr>
              <a:t> </a:t>
            </a:r>
            <a:r>
              <a:rPr lang="nl-NL" sz="2000" dirty="0" err="1">
                <a:latin typeface="Be Vietnam" panose="020B0604020202020204" charset="0"/>
              </a:rPr>
              <a:t>ung</a:t>
            </a:r>
            <a:r>
              <a:rPr lang="nl-NL" sz="2000" dirty="0">
                <a:latin typeface="Be Vietnam" panose="020B0604020202020204" charset="0"/>
              </a:rPr>
              <a:t> thư vú là 2.296.840 chiếm 11,5% và số lượng tử vong là 666.103 (chiếm 6,8% tổng số ca tử vong do bệnh ung thư).</a:t>
            </a:r>
            <a:endParaRPr lang="en-US" sz="2000" dirty="0">
              <a:latin typeface="Be Vietnam" panose="020B0604020202020204" charset="0"/>
            </a:endParaRPr>
          </a:p>
          <a:p>
            <a:pPr algn="just"/>
            <a:r>
              <a:rPr lang="en-US" sz="2000" dirty="0">
                <a:latin typeface="Be Vietnam" panose="020B0604020202020204" charset="0"/>
              </a:rPr>
              <a:t>	Vinorelbine </a:t>
            </a:r>
            <a:r>
              <a:rPr lang="en-US" sz="2000" dirty="0" err="1">
                <a:latin typeface="Be Vietnam" panose="020B0604020202020204" charset="0"/>
              </a:rPr>
              <a:t>là</a:t>
            </a:r>
            <a:r>
              <a:rPr lang="en-US" sz="2000" dirty="0">
                <a:latin typeface="Be Vietnam" panose="020B0604020202020204" charset="0"/>
              </a:rPr>
              <a:t> </a:t>
            </a:r>
            <a:r>
              <a:rPr lang="en-US" sz="2000" dirty="0" err="1">
                <a:latin typeface="Be Vietnam" panose="020B0604020202020204" charset="0"/>
              </a:rPr>
              <a:t>một</a:t>
            </a:r>
            <a:r>
              <a:rPr lang="en-US" sz="2000" dirty="0">
                <a:latin typeface="Be Vietnam" panose="020B0604020202020204" charset="0"/>
              </a:rPr>
              <a:t>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những</a:t>
            </a:r>
            <a:r>
              <a:rPr lang="en-US" sz="2000" dirty="0">
                <a:latin typeface="Be Vietnam" panose="020B0604020202020204" charset="0"/>
              </a:rPr>
              <a:t> </a:t>
            </a:r>
            <a:r>
              <a:rPr lang="en-US" sz="2000" dirty="0" err="1">
                <a:latin typeface="Be Vietnam" panose="020B0604020202020204" charset="0"/>
              </a:rPr>
              <a:t>thuốc</a:t>
            </a:r>
            <a:r>
              <a:rPr lang="en-US" sz="2000" dirty="0">
                <a:latin typeface="Be Vietnam" panose="020B0604020202020204" charset="0"/>
              </a:rPr>
              <a:t> </a:t>
            </a:r>
            <a:r>
              <a:rPr lang="en-US" sz="2000" dirty="0" err="1">
                <a:latin typeface="Be Vietnam" panose="020B0604020202020204" charset="0"/>
              </a:rPr>
              <a:t>đầu</a:t>
            </a:r>
            <a:r>
              <a:rPr lang="en-US" sz="2000" dirty="0">
                <a:latin typeface="Be Vietnam" panose="020B0604020202020204" charset="0"/>
              </a:rPr>
              <a:t> </a:t>
            </a:r>
            <a:r>
              <a:rPr lang="en-US" sz="2000" dirty="0" err="1">
                <a:latin typeface="Be Vietnam" panose="020B0604020202020204" charset="0"/>
              </a:rPr>
              <a:t>tiên</a:t>
            </a:r>
            <a:r>
              <a:rPr lang="en-US" sz="2000" dirty="0">
                <a:latin typeface="Be Vietnam" panose="020B0604020202020204" charset="0"/>
              </a:rPr>
              <a:t> </a:t>
            </a:r>
            <a:r>
              <a:rPr lang="en-US" sz="2000" dirty="0" err="1">
                <a:latin typeface="Be Vietnam" panose="020B0604020202020204" charset="0"/>
              </a:rPr>
              <a:t>thuộc</a:t>
            </a:r>
            <a:r>
              <a:rPr lang="en-US" sz="2000" dirty="0">
                <a:latin typeface="Be Vietnam" panose="020B0604020202020204" charset="0"/>
              </a:rPr>
              <a:t> </a:t>
            </a:r>
            <a:r>
              <a:rPr lang="en-US" sz="2000" dirty="0" err="1">
                <a:latin typeface="Be Vietnam" panose="020B0604020202020204" charset="0"/>
              </a:rPr>
              <a:t>nhóm</a:t>
            </a:r>
            <a:r>
              <a:rPr lang="en-US" sz="2000" dirty="0">
                <a:latin typeface="Be Vietnam" panose="020B0604020202020204" charset="0"/>
              </a:rPr>
              <a:t> </a:t>
            </a:r>
            <a:r>
              <a:rPr lang="en-US" sz="2000" dirty="0" err="1">
                <a:latin typeface="Be Vietnam" panose="020B0604020202020204" charset="0"/>
              </a:rPr>
              <a:t>hóa</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a:t>
            </a:r>
            <a:r>
              <a:rPr lang="en-US" sz="2000" dirty="0" err="1">
                <a:latin typeface="Be Vietnam" panose="020B0604020202020204" charset="0"/>
              </a:rPr>
              <a:t>được</a:t>
            </a:r>
            <a:r>
              <a:rPr lang="en-US" sz="2000" dirty="0">
                <a:latin typeface="Be Vietnam" panose="020B0604020202020204" charset="0"/>
              </a:rPr>
              <a:t> </a:t>
            </a:r>
            <a:r>
              <a:rPr lang="en-US" sz="2000" dirty="0" err="1">
                <a:latin typeface="Be Vietnam" panose="020B0604020202020204" charset="0"/>
              </a:rPr>
              <a:t>cục</a:t>
            </a:r>
            <a:r>
              <a:rPr lang="en-US" sz="2000" dirty="0">
                <a:latin typeface="Be Vietnam" panose="020B0604020202020204" charset="0"/>
              </a:rPr>
              <a:t> </a:t>
            </a:r>
            <a:r>
              <a:rPr lang="en-US" sz="2000" dirty="0" err="1">
                <a:latin typeface="Be Vietnam" panose="020B0604020202020204" charset="0"/>
              </a:rPr>
              <a:t>quản</a:t>
            </a:r>
            <a:r>
              <a:rPr lang="en-US" sz="2000" dirty="0">
                <a:latin typeface="Be Vietnam" panose="020B0604020202020204" charset="0"/>
              </a:rPr>
              <a:t> </a:t>
            </a:r>
            <a:r>
              <a:rPr lang="en-US" sz="2000" dirty="0" err="1">
                <a:latin typeface="Be Vietnam" panose="020B0604020202020204" charset="0"/>
              </a:rPr>
              <a:t>lý</a:t>
            </a:r>
            <a:r>
              <a:rPr lang="en-US" sz="2000" dirty="0">
                <a:latin typeface="Be Vietnam" panose="020B0604020202020204" charset="0"/>
              </a:rPr>
              <a:t> </a:t>
            </a:r>
            <a:r>
              <a:rPr lang="en-US" sz="2000" dirty="0" err="1">
                <a:latin typeface="Be Vietnam" panose="020B0604020202020204" charset="0"/>
              </a:rPr>
              <a:t>dược</a:t>
            </a:r>
            <a:r>
              <a:rPr lang="en-US" sz="2000" dirty="0">
                <a:latin typeface="Be Vietnam" panose="020B0604020202020204" charset="0"/>
              </a:rPr>
              <a:t> </a:t>
            </a:r>
            <a:r>
              <a:rPr lang="en-US" sz="2000" dirty="0" err="1">
                <a:latin typeface="Be Vietnam" panose="020B0604020202020204" charset="0"/>
              </a:rPr>
              <a:t>phẩm</a:t>
            </a:r>
            <a:r>
              <a:rPr lang="en-US" sz="2000" dirty="0">
                <a:latin typeface="Be Vietnam" panose="020B0604020202020204" charset="0"/>
              </a:rPr>
              <a:t> (FDA) Hoa </a:t>
            </a:r>
            <a:r>
              <a:rPr lang="en-US" sz="2000" dirty="0" err="1">
                <a:latin typeface="Be Vietnam" panose="020B0604020202020204" charset="0"/>
              </a:rPr>
              <a:t>Kì</a:t>
            </a:r>
            <a:r>
              <a:rPr lang="en-US" sz="2000" dirty="0">
                <a:latin typeface="Be Vietnam" panose="020B0604020202020204" charset="0"/>
              </a:rPr>
              <a:t> </a:t>
            </a:r>
            <a:r>
              <a:rPr lang="en-US" sz="2000" dirty="0" err="1">
                <a:latin typeface="Be Vietnam" panose="020B0604020202020204" charset="0"/>
              </a:rPr>
              <a:t>chấp</a:t>
            </a:r>
            <a:r>
              <a:rPr lang="en-US" sz="2000" dirty="0">
                <a:latin typeface="Be Vietnam" panose="020B0604020202020204" charset="0"/>
              </a:rPr>
              <a:t> </a:t>
            </a:r>
            <a:r>
              <a:rPr lang="en-US" sz="2000" dirty="0" err="1">
                <a:latin typeface="Be Vietnam" panose="020B0604020202020204" charset="0"/>
              </a:rPr>
              <a:t>thuận</a:t>
            </a:r>
            <a:r>
              <a:rPr lang="en-US" sz="2000" dirty="0">
                <a:latin typeface="Be Vietnam" panose="020B0604020202020204" charset="0"/>
              </a:rPr>
              <a:t> </a:t>
            </a:r>
            <a:r>
              <a:rPr lang="en-US" sz="2000" dirty="0" err="1">
                <a:latin typeface="Be Vietnam" panose="020B0604020202020204" charset="0"/>
              </a:rPr>
              <a:t>cho</a:t>
            </a:r>
            <a:r>
              <a:rPr lang="en-US" sz="2000" dirty="0">
                <a:latin typeface="Be Vietnam" panose="020B0604020202020204" charset="0"/>
              </a:rPr>
              <a:t> </a:t>
            </a:r>
            <a:r>
              <a:rPr lang="en-US" sz="2000" dirty="0" err="1">
                <a:latin typeface="Be Vietnam" panose="020B0604020202020204" charset="0"/>
              </a:rPr>
              <a:t>sử</a:t>
            </a:r>
            <a:r>
              <a:rPr lang="en-US" sz="2000" dirty="0">
                <a:latin typeface="Be Vietnam" panose="020B0604020202020204" charset="0"/>
              </a:rPr>
              <a:t> </a:t>
            </a:r>
            <a:r>
              <a:rPr lang="en-US" sz="2000" dirty="0" err="1">
                <a:latin typeface="Be Vietnam" panose="020B0604020202020204" charset="0"/>
              </a:rPr>
              <a:t>dụng</a:t>
            </a:r>
            <a:r>
              <a:rPr lang="en-US" sz="2000" dirty="0">
                <a:latin typeface="Be Vietnam" panose="020B0604020202020204" charset="0"/>
              </a:rPr>
              <a:t> </a:t>
            </a:r>
            <a:r>
              <a:rPr lang="en-US" sz="2000" dirty="0" err="1">
                <a:latin typeface="Be Vietnam" panose="020B0604020202020204" charset="0"/>
              </a:rPr>
              <a:t>điều</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a:t>
            </a:r>
            <a:r>
              <a:rPr lang="en-US" sz="2000" dirty="0" err="1">
                <a:latin typeface="Be Vietnam" panose="020B0604020202020204" charset="0"/>
              </a:rPr>
              <a:t>ung</a:t>
            </a:r>
            <a:r>
              <a:rPr lang="en-US" sz="2000" dirty="0">
                <a:latin typeface="Be Vietnam" panose="020B0604020202020204" charset="0"/>
              </a:rPr>
              <a:t> </a:t>
            </a:r>
            <a:r>
              <a:rPr lang="en-US" sz="2000" dirty="0" err="1">
                <a:latin typeface="Be Vietnam" panose="020B0604020202020204" charset="0"/>
              </a:rPr>
              <a:t>thư</a:t>
            </a:r>
            <a:r>
              <a:rPr lang="en-US" sz="2000" dirty="0">
                <a:latin typeface="Be Vietnam" panose="020B0604020202020204" charset="0"/>
              </a:rPr>
              <a:t> </a:t>
            </a:r>
            <a:r>
              <a:rPr lang="en-US" sz="2000" dirty="0" err="1">
                <a:latin typeface="Be Vietnam" panose="020B0604020202020204" charset="0"/>
              </a:rPr>
              <a:t>phổi</a:t>
            </a:r>
            <a:r>
              <a:rPr lang="en-US" sz="2000" dirty="0">
                <a:latin typeface="Be Vietnam" panose="020B0604020202020204" charset="0"/>
              </a:rPr>
              <a:t> </a:t>
            </a:r>
            <a:r>
              <a:rPr lang="en-US" sz="2000" dirty="0" err="1">
                <a:latin typeface="Be Vietnam" panose="020B0604020202020204" charset="0"/>
              </a:rPr>
              <a:t>và</a:t>
            </a:r>
            <a:r>
              <a:rPr lang="en-US" sz="2000" dirty="0">
                <a:latin typeface="Be Vietnam" panose="020B0604020202020204" charset="0"/>
              </a:rPr>
              <a:t> </a:t>
            </a:r>
            <a:r>
              <a:rPr lang="en-US" sz="2000" dirty="0" err="1">
                <a:latin typeface="Be Vietnam" panose="020B0604020202020204" charset="0"/>
              </a:rPr>
              <a:t>ung</a:t>
            </a:r>
            <a:r>
              <a:rPr lang="en-US" sz="2000" dirty="0">
                <a:latin typeface="Be Vietnam" panose="020B0604020202020204" charset="0"/>
              </a:rPr>
              <a:t> </a:t>
            </a:r>
            <a:r>
              <a:rPr lang="en-US" sz="2000" dirty="0" err="1">
                <a:latin typeface="Be Vietnam" panose="020B0604020202020204" charset="0"/>
              </a:rPr>
              <a:t>thư</a:t>
            </a:r>
            <a:r>
              <a:rPr lang="en-US" sz="2000" dirty="0">
                <a:latin typeface="Be Vietnam" panose="020B0604020202020204" charset="0"/>
              </a:rPr>
              <a:t> </a:t>
            </a:r>
            <a:r>
              <a:rPr lang="en-US" sz="2000" dirty="0" err="1">
                <a:latin typeface="Be Vietnam" panose="020B0604020202020204" charset="0"/>
              </a:rPr>
              <a:t>vú</a:t>
            </a:r>
            <a:r>
              <a:rPr lang="en-US" sz="2000" dirty="0">
                <a:latin typeface="Be Vietnam" panose="020B0604020202020204" charset="0"/>
              </a:rPr>
              <a:t> ở </a:t>
            </a:r>
            <a:r>
              <a:rPr lang="en-US" sz="2000" dirty="0" err="1">
                <a:latin typeface="Be Vietnam" panose="020B0604020202020204" charset="0"/>
              </a:rPr>
              <a:t>người</a:t>
            </a:r>
            <a:r>
              <a:rPr lang="en-US" sz="2000" dirty="0">
                <a:latin typeface="Be Vietnam" panose="020B0604020202020204" charset="0"/>
              </a:rPr>
              <a:t> </a:t>
            </a:r>
            <a:r>
              <a:rPr lang="en-US" sz="2000" dirty="0" err="1">
                <a:latin typeface="Be Vietnam" panose="020B0604020202020204" charset="0"/>
              </a:rPr>
              <a:t>từ</a:t>
            </a:r>
            <a:r>
              <a:rPr lang="en-US" sz="2000" dirty="0">
                <a:latin typeface="Be Vietnam" panose="020B0604020202020204" charset="0"/>
              </a:rPr>
              <a:t> </a:t>
            </a:r>
            <a:r>
              <a:rPr lang="en-US" sz="2000" dirty="0" err="1">
                <a:latin typeface="Be Vietnam" panose="020B0604020202020204" charset="0"/>
              </a:rPr>
              <a:t>năm</a:t>
            </a:r>
            <a:r>
              <a:rPr lang="en-US" sz="2000" dirty="0">
                <a:latin typeface="Be Vietnam" panose="020B0604020202020204" charset="0"/>
              </a:rPr>
              <a:t> 1994 </a:t>
            </a:r>
            <a:r>
              <a:rPr lang="en-US" sz="2000" dirty="0" err="1">
                <a:latin typeface="Be Vietnam" panose="020B0604020202020204" charset="0"/>
              </a:rPr>
              <a:t>và</a:t>
            </a:r>
            <a:r>
              <a:rPr lang="en-US" sz="2000" dirty="0">
                <a:latin typeface="Be Vietnam" panose="020B0604020202020204" charset="0"/>
              </a:rPr>
              <a:t> </a:t>
            </a:r>
            <a:r>
              <a:rPr lang="en-US" sz="2000" dirty="0" err="1">
                <a:latin typeface="Be Vietnam" panose="020B0604020202020204" charset="0"/>
              </a:rPr>
              <a:t>hiện</a:t>
            </a:r>
            <a:r>
              <a:rPr lang="en-US" sz="2000" dirty="0">
                <a:latin typeface="Be Vietnam" panose="020B0604020202020204" charset="0"/>
              </a:rPr>
              <a:t> nay </a:t>
            </a:r>
            <a:r>
              <a:rPr lang="en-US" sz="2000" dirty="0" err="1">
                <a:latin typeface="Be Vietnam" panose="020B0604020202020204" charset="0"/>
              </a:rPr>
              <a:t>đã</a:t>
            </a:r>
            <a:r>
              <a:rPr lang="en-US" sz="2000" dirty="0">
                <a:latin typeface="Be Vietnam" panose="020B0604020202020204" charset="0"/>
              </a:rPr>
              <a:t> </a:t>
            </a:r>
            <a:r>
              <a:rPr lang="en-US" sz="2000" dirty="0" err="1">
                <a:latin typeface="Be Vietnam" panose="020B0604020202020204" charset="0"/>
              </a:rPr>
              <a:t>được</a:t>
            </a:r>
            <a:r>
              <a:rPr lang="en-US" sz="2000" dirty="0">
                <a:latin typeface="Be Vietnam" panose="020B0604020202020204" charset="0"/>
              </a:rPr>
              <a:t> </a:t>
            </a:r>
            <a:r>
              <a:rPr lang="en-US" sz="2000" dirty="0" err="1">
                <a:latin typeface="Be Vietnam" panose="020B0604020202020204" charset="0"/>
              </a:rPr>
              <a:t>áp</a:t>
            </a:r>
            <a:r>
              <a:rPr lang="en-US" sz="2000" dirty="0">
                <a:latin typeface="Be Vietnam" panose="020B0604020202020204" charset="0"/>
              </a:rPr>
              <a:t> </a:t>
            </a:r>
            <a:r>
              <a:rPr lang="en-US" sz="2000" dirty="0" err="1">
                <a:latin typeface="Be Vietnam" panose="020B0604020202020204" charset="0"/>
              </a:rPr>
              <a:t>dụng</a:t>
            </a:r>
            <a:r>
              <a:rPr lang="en-US" sz="2000" dirty="0">
                <a:latin typeface="Be Vietnam" panose="020B0604020202020204" charset="0"/>
              </a:rPr>
              <a:t> </a:t>
            </a:r>
            <a:r>
              <a:rPr lang="en-US" sz="2000" dirty="0" err="1">
                <a:latin typeface="Be Vietnam" panose="020B0604020202020204" charset="0"/>
              </a:rPr>
              <a:t>điều</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ở </a:t>
            </a:r>
            <a:r>
              <a:rPr lang="en-US" sz="2000" dirty="0" err="1">
                <a:latin typeface="Be Vietnam" panose="020B0604020202020204" charset="0"/>
              </a:rPr>
              <a:t>nhiều</a:t>
            </a:r>
            <a:r>
              <a:rPr lang="en-US" sz="2000" dirty="0">
                <a:latin typeface="Be Vietnam" panose="020B0604020202020204" charset="0"/>
              </a:rPr>
              <a:t> </a:t>
            </a:r>
            <a:r>
              <a:rPr lang="en-US" sz="2000" dirty="0" err="1">
                <a:latin typeface="Be Vietnam" panose="020B0604020202020204" charset="0"/>
              </a:rPr>
              <a:t>nước</a:t>
            </a:r>
            <a:r>
              <a:rPr lang="en-US" sz="2000" dirty="0">
                <a:latin typeface="Be Vietnam" panose="020B0604020202020204" charset="0"/>
              </a:rPr>
              <a:t> </a:t>
            </a:r>
            <a:r>
              <a:rPr lang="en-US" sz="2000" dirty="0" err="1">
                <a:latin typeface="Be Vietnam" panose="020B0604020202020204" charset="0"/>
              </a:rPr>
              <a:t>trên</a:t>
            </a:r>
            <a:r>
              <a:rPr lang="en-US" sz="2000" dirty="0">
                <a:latin typeface="Be Vietnam" panose="020B0604020202020204" charset="0"/>
              </a:rPr>
              <a:t> </a:t>
            </a:r>
            <a:r>
              <a:rPr lang="en-US" sz="2000" dirty="0" err="1">
                <a:latin typeface="Be Vietnam" panose="020B0604020202020204" charset="0"/>
              </a:rPr>
              <a:t>thế</a:t>
            </a:r>
            <a:r>
              <a:rPr lang="en-US" sz="2000" dirty="0">
                <a:latin typeface="Be Vietnam" panose="020B0604020202020204" charset="0"/>
              </a:rPr>
              <a:t> </a:t>
            </a:r>
            <a:r>
              <a:rPr lang="en-US" sz="2000" dirty="0" err="1">
                <a:latin typeface="Be Vietnam" panose="020B0604020202020204" charset="0"/>
              </a:rPr>
              <a:t>giới</a:t>
            </a:r>
            <a:r>
              <a:rPr lang="en-US" sz="2000" dirty="0">
                <a:latin typeface="Be Vietnam" panose="020B0604020202020204" charset="0"/>
              </a:rPr>
              <a:t>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đó</a:t>
            </a:r>
            <a:r>
              <a:rPr lang="en-US" sz="2000" dirty="0">
                <a:latin typeface="Be Vietnam" panose="020B0604020202020204" charset="0"/>
              </a:rPr>
              <a:t> </a:t>
            </a:r>
            <a:r>
              <a:rPr lang="en-US" sz="2000" dirty="0" err="1">
                <a:latin typeface="Be Vietnam" panose="020B0604020202020204" charset="0"/>
              </a:rPr>
              <a:t>có</a:t>
            </a:r>
            <a:r>
              <a:rPr lang="en-US" sz="2000" dirty="0">
                <a:latin typeface="Be Vietnam" panose="020B0604020202020204" charset="0"/>
              </a:rPr>
              <a:t> Việt Nam. </a:t>
            </a:r>
            <a:r>
              <a:rPr lang="en-US" sz="2000" dirty="0" err="1">
                <a:latin typeface="Be Vietnam" panose="020B0604020202020204" charset="0"/>
              </a:rPr>
              <a:t>Bên</a:t>
            </a:r>
            <a:r>
              <a:rPr lang="en-US" sz="2000" dirty="0">
                <a:latin typeface="Be Vietnam" panose="020B0604020202020204" charset="0"/>
              </a:rPr>
              <a:t> </a:t>
            </a:r>
            <a:r>
              <a:rPr lang="en-US" sz="2000" dirty="0" err="1">
                <a:latin typeface="Be Vietnam" panose="020B0604020202020204" charset="0"/>
              </a:rPr>
              <a:t>cạnh</a:t>
            </a:r>
            <a:r>
              <a:rPr lang="en-US" sz="2000" dirty="0">
                <a:latin typeface="Be Vietnam" panose="020B0604020202020204" charset="0"/>
              </a:rPr>
              <a:t> </a:t>
            </a:r>
            <a:r>
              <a:rPr lang="en-US" sz="2000" dirty="0" err="1">
                <a:latin typeface="Be Vietnam" panose="020B0604020202020204" charset="0"/>
              </a:rPr>
              <a:t>hiệu</a:t>
            </a:r>
            <a:r>
              <a:rPr lang="en-US" sz="2000" dirty="0">
                <a:latin typeface="Be Vietnam" panose="020B0604020202020204" charset="0"/>
              </a:rPr>
              <a:t> </a:t>
            </a:r>
            <a:r>
              <a:rPr lang="en-US" sz="2000" dirty="0" err="1">
                <a:latin typeface="Be Vietnam" panose="020B0604020202020204" charset="0"/>
              </a:rPr>
              <a:t>quả</a:t>
            </a:r>
            <a:r>
              <a:rPr lang="en-US" sz="2000" dirty="0">
                <a:latin typeface="Be Vietnam" panose="020B0604020202020204" charset="0"/>
              </a:rPr>
              <a:t> </a:t>
            </a:r>
            <a:r>
              <a:rPr lang="en-US" sz="2000" dirty="0" err="1">
                <a:latin typeface="Be Vietnam" panose="020B0604020202020204" charset="0"/>
              </a:rPr>
              <a:t>đã</a:t>
            </a:r>
            <a:r>
              <a:rPr lang="en-US" sz="2000" dirty="0">
                <a:latin typeface="Be Vietnam" panose="020B0604020202020204" charset="0"/>
              </a:rPr>
              <a:t> </a:t>
            </a:r>
            <a:r>
              <a:rPr lang="en-US" sz="2000" dirty="0" err="1">
                <a:latin typeface="Be Vietnam" panose="020B0604020202020204" charset="0"/>
              </a:rPr>
              <a:t>được</a:t>
            </a:r>
            <a:r>
              <a:rPr lang="en-US" sz="2000" dirty="0">
                <a:latin typeface="Be Vietnam" panose="020B0604020202020204" charset="0"/>
              </a:rPr>
              <a:t> </a:t>
            </a:r>
            <a:r>
              <a:rPr lang="en-US" sz="2000" dirty="0" err="1">
                <a:latin typeface="Be Vietnam" panose="020B0604020202020204" charset="0"/>
              </a:rPr>
              <a:t>chứng</a:t>
            </a:r>
            <a:r>
              <a:rPr lang="en-US" sz="2000" dirty="0">
                <a:latin typeface="Be Vietnam" panose="020B0604020202020204" charset="0"/>
              </a:rPr>
              <a:t> </a:t>
            </a:r>
            <a:r>
              <a:rPr lang="en-US" sz="2000" dirty="0" err="1">
                <a:latin typeface="Be Vietnam" panose="020B0604020202020204" charset="0"/>
              </a:rPr>
              <a:t>minh</a:t>
            </a:r>
            <a:r>
              <a:rPr lang="en-US" sz="2000" dirty="0">
                <a:latin typeface="Be Vietnam" panose="020B0604020202020204" charset="0"/>
              </a:rPr>
              <a:t>, vinorelbine </a:t>
            </a:r>
            <a:r>
              <a:rPr lang="en-US" sz="2000" dirty="0" err="1">
                <a:latin typeface="Be Vietnam" panose="020B0604020202020204" charset="0"/>
              </a:rPr>
              <a:t>có</a:t>
            </a:r>
            <a:r>
              <a:rPr lang="en-US" sz="2000" dirty="0">
                <a:latin typeface="Be Vietnam" panose="020B0604020202020204" charset="0"/>
              </a:rPr>
              <a:t> </a:t>
            </a:r>
            <a:r>
              <a:rPr lang="en-US" sz="2000" dirty="0" err="1">
                <a:latin typeface="Be Vietnam" panose="020B0604020202020204" charset="0"/>
              </a:rPr>
              <a:t>một</a:t>
            </a:r>
            <a:r>
              <a:rPr lang="en-US" sz="2000" dirty="0">
                <a:latin typeface="Be Vietnam" panose="020B0604020202020204" charset="0"/>
              </a:rPr>
              <a:t> </a:t>
            </a:r>
            <a:r>
              <a:rPr lang="en-US" sz="2000" dirty="0" err="1">
                <a:latin typeface="Be Vietnam" panose="020B0604020202020204" charset="0"/>
              </a:rPr>
              <a:t>số</a:t>
            </a:r>
            <a:r>
              <a:rPr lang="en-US" sz="2000" dirty="0">
                <a:latin typeface="Be Vietnam" panose="020B0604020202020204" charset="0"/>
              </a:rPr>
              <a:t> </a:t>
            </a:r>
            <a:r>
              <a:rPr lang="en-US" sz="2000" dirty="0" err="1">
                <a:latin typeface="Be Vietnam" panose="020B0604020202020204" charset="0"/>
              </a:rPr>
              <a:t>tác</a:t>
            </a:r>
            <a:r>
              <a:rPr lang="en-US" sz="2000" dirty="0">
                <a:latin typeface="Be Vietnam" panose="020B0604020202020204" charset="0"/>
              </a:rPr>
              <a:t> </a:t>
            </a:r>
            <a:r>
              <a:rPr lang="en-US" sz="2000" dirty="0" err="1">
                <a:latin typeface="Be Vietnam" panose="020B0604020202020204" charset="0"/>
              </a:rPr>
              <a:t>dụng</a:t>
            </a:r>
            <a:r>
              <a:rPr lang="en-US" sz="2000" dirty="0">
                <a:latin typeface="Be Vietnam" panose="020B0604020202020204" charset="0"/>
              </a:rPr>
              <a:t> </a:t>
            </a:r>
            <a:r>
              <a:rPr lang="en-US" sz="2000" dirty="0" err="1">
                <a:latin typeface="Be Vietnam" panose="020B0604020202020204" charset="0"/>
              </a:rPr>
              <a:t>không</a:t>
            </a:r>
            <a:r>
              <a:rPr lang="en-US" sz="2000" dirty="0">
                <a:latin typeface="Be Vietnam" panose="020B0604020202020204" charset="0"/>
              </a:rPr>
              <a:t> </a:t>
            </a:r>
            <a:r>
              <a:rPr lang="en-US" sz="2000" dirty="0" err="1">
                <a:latin typeface="Be Vietnam" panose="020B0604020202020204" charset="0"/>
              </a:rPr>
              <a:t>mong</a:t>
            </a:r>
            <a:r>
              <a:rPr lang="en-US" sz="2000" dirty="0">
                <a:latin typeface="Be Vietnam" panose="020B0604020202020204" charset="0"/>
              </a:rPr>
              <a:t> </a:t>
            </a:r>
            <a:r>
              <a:rPr lang="en-US" sz="2000" dirty="0" err="1">
                <a:latin typeface="Be Vietnam" panose="020B0604020202020204" charset="0"/>
              </a:rPr>
              <a:t>muốn</a:t>
            </a:r>
            <a:r>
              <a:rPr lang="en-US" sz="2000" dirty="0">
                <a:latin typeface="Be Vietnam" panose="020B0604020202020204" charset="0"/>
              </a:rPr>
              <a:t> </a:t>
            </a:r>
            <a:r>
              <a:rPr lang="en-US" sz="2000" dirty="0" err="1">
                <a:latin typeface="Be Vietnam" panose="020B0604020202020204" charset="0"/>
              </a:rPr>
              <a:t>như</a:t>
            </a:r>
            <a:r>
              <a:rPr lang="en-US" sz="2000" dirty="0">
                <a:latin typeface="Be Vietnam" panose="020B0604020202020204" charset="0"/>
              </a:rPr>
              <a:t> </a:t>
            </a:r>
            <a:r>
              <a:rPr lang="en-US" sz="2000" dirty="0" err="1">
                <a:latin typeface="Be Vietnam" panose="020B0604020202020204" charset="0"/>
              </a:rPr>
              <a:t>buồn</a:t>
            </a:r>
            <a:r>
              <a:rPr lang="en-US" sz="2000" dirty="0">
                <a:latin typeface="Be Vietnam" panose="020B0604020202020204" charset="0"/>
              </a:rPr>
              <a:t> </a:t>
            </a:r>
            <a:r>
              <a:rPr lang="en-US" sz="2000" dirty="0" err="1">
                <a:latin typeface="Be Vietnam" panose="020B0604020202020204" charset="0"/>
              </a:rPr>
              <a:t>nôn</a:t>
            </a:r>
            <a:r>
              <a:rPr lang="en-US" sz="2000" dirty="0">
                <a:latin typeface="Be Vietnam" panose="020B0604020202020204" charset="0"/>
              </a:rPr>
              <a:t>, </a:t>
            </a:r>
            <a:r>
              <a:rPr lang="en-US" sz="2000" dirty="0" err="1">
                <a:latin typeface="Be Vietnam" panose="020B0604020202020204" charset="0"/>
              </a:rPr>
              <a:t>mệt</a:t>
            </a:r>
            <a:r>
              <a:rPr lang="en-US" sz="2000" dirty="0">
                <a:latin typeface="Be Vietnam" panose="020B0604020202020204" charset="0"/>
              </a:rPr>
              <a:t> </a:t>
            </a:r>
            <a:r>
              <a:rPr lang="en-US" sz="2000" dirty="0" err="1">
                <a:latin typeface="Be Vietnam" panose="020B0604020202020204" charset="0"/>
              </a:rPr>
              <a:t>mỏi</a:t>
            </a:r>
            <a:r>
              <a:rPr lang="en-US" sz="2000" dirty="0">
                <a:latin typeface="Be Vietnam" panose="020B0604020202020204" charset="0"/>
              </a:rPr>
              <a:t>, </a:t>
            </a:r>
            <a:r>
              <a:rPr lang="en-US" sz="2000" dirty="0" err="1">
                <a:latin typeface="Be Vietnam" panose="020B0604020202020204" charset="0"/>
              </a:rPr>
              <a:t>thiếu</a:t>
            </a:r>
            <a:r>
              <a:rPr lang="en-US" sz="2000" dirty="0">
                <a:latin typeface="Be Vietnam" panose="020B0604020202020204" charset="0"/>
              </a:rPr>
              <a:t> </a:t>
            </a:r>
            <a:r>
              <a:rPr lang="en-US" sz="2000" dirty="0" err="1">
                <a:latin typeface="Be Vietnam" panose="020B0604020202020204" charset="0"/>
              </a:rPr>
              <a:t>máu</a:t>
            </a:r>
            <a:r>
              <a:rPr lang="en-US" sz="2000" dirty="0">
                <a:latin typeface="Be Vietnam" panose="020B0604020202020204" charset="0"/>
              </a:rPr>
              <a:t>, </a:t>
            </a:r>
            <a:r>
              <a:rPr lang="en-US" sz="2000" dirty="0" err="1">
                <a:latin typeface="Be Vietnam" panose="020B0604020202020204" charset="0"/>
              </a:rPr>
              <a:t>giảm</a:t>
            </a:r>
            <a:r>
              <a:rPr lang="en-US" sz="2000" dirty="0">
                <a:latin typeface="Be Vietnam" panose="020B0604020202020204" charset="0"/>
              </a:rPr>
              <a:t> </a:t>
            </a:r>
            <a:r>
              <a:rPr lang="en-US" sz="2000" dirty="0" err="1">
                <a:latin typeface="Be Vietnam" panose="020B0604020202020204" charset="0"/>
              </a:rPr>
              <a:t>bạch</a:t>
            </a:r>
            <a:r>
              <a:rPr lang="en-US" sz="2000" dirty="0">
                <a:latin typeface="Be Vietnam" panose="020B0604020202020204" charset="0"/>
              </a:rPr>
              <a:t> </a:t>
            </a:r>
            <a:r>
              <a:rPr lang="en-US" sz="2000" dirty="0" err="1">
                <a:latin typeface="Be Vietnam" panose="020B0604020202020204" charset="0"/>
              </a:rPr>
              <a:t>cầu</a:t>
            </a:r>
            <a:r>
              <a:rPr lang="en-US" sz="2000" dirty="0">
                <a:latin typeface="Be Vietnam" panose="020B0604020202020204" charset="0"/>
              </a:rPr>
              <a:t>… </a:t>
            </a:r>
            <a:r>
              <a:rPr lang="en-US" sz="2000" dirty="0" err="1">
                <a:latin typeface="Be Vietnam" panose="020B0604020202020204" charset="0"/>
              </a:rPr>
              <a:t>Hiện</a:t>
            </a:r>
            <a:r>
              <a:rPr lang="en-US" sz="2000" dirty="0">
                <a:latin typeface="Be Vietnam" panose="020B0604020202020204" charset="0"/>
              </a:rPr>
              <a:t> </a:t>
            </a:r>
            <a:r>
              <a:rPr lang="en-US" sz="2000" dirty="0" err="1">
                <a:latin typeface="Be Vietnam" panose="020B0604020202020204" charset="0"/>
              </a:rPr>
              <a:t>tại</a:t>
            </a:r>
            <a:r>
              <a:rPr lang="en-US" sz="2000" dirty="0">
                <a:latin typeface="Be Vietnam" panose="020B0604020202020204" charset="0"/>
              </a:rPr>
              <a:t>, ở Việt Nam, </a:t>
            </a:r>
            <a:r>
              <a:rPr lang="en-US" sz="2000" dirty="0" err="1">
                <a:latin typeface="Be Vietnam" panose="020B0604020202020204" charset="0"/>
              </a:rPr>
              <a:t>số</a:t>
            </a:r>
            <a:r>
              <a:rPr lang="en-US" sz="2000" dirty="0">
                <a:latin typeface="Be Vietnam" panose="020B0604020202020204" charset="0"/>
              </a:rPr>
              <a:t> </a:t>
            </a:r>
            <a:r>
              <a:rPr lang="en-US" sz="2000" dirty="0" err="1">
                <a:latin typeface="Be Vietnam" panose="020B0604020202020204" charset="0"/>
              </a:rPr>
              <a:t>lượng</a:t>
            </a:r>
            <a:r>
              <a:rPr lang="en-US" sz="2000" dirty="0">
                <a:latin typeface="Be Vietnam" panose="020B0604020202020204" charset="0"/>
              </a:rPr>
              <a:t> </a:t>
            </a:r>
            <a:r>
              <a:rPr lang="en-US" sz="2000" dirty="0" err="1">
                <a:latin typeface="Be Vietnam" panose="020B0604020202020204" charset="0"/>
              </a:rPr>
              <a:t>đề</a:t>
            </a:r>
            <a:r>
              <a:rPr lang="en-US" sz="2000" dirty="0">
                <a:latin typeface="Be Vietnam" panose="020B0604020202020204" charset="0"/>
              </a:rPr>
              <a:t> </a:t>
            </a:r>
            <a:r>
              <a:rPr lang="en-US" sz="2000" dirty="0" err="1">
                <a:latin typeface="Be Vietnam" panose="020B0604020202020204" charset="0"/>
              </a:rPr>
              <a:t>tài</a:t>
            </a:r>
            <a:r>
              <a:rPr lang="en-US" sz="2000" dirty="0">
                <a:latin typeface="Be Vietnam" panose="020B0604020202020204" charset="0"/>
              </a:rPr>
              <a:t> </a:t>
            </a:r>
            <a:r>
              <a:rPr lang="en-US" sz="2000" dirty="0" err="1">
                <a:latin typeface="Be Vietnam" panose="020B0604020202020204" charset="0"/>
              </a:rPr>
              <a:t>nghiên</a:t>
            </a:r>
            <a:r>
              <a:rPr lang="en-US" sz="2000" dirty="0">
                <a:latin typeface="Be Vietnam" panose="020B0604020202020204" charset="0"/>
              </a:rPr>
              <a:t> </a:t>
            </a:r>
            <a:r>
              <a:rPr lang="en-US" sz="2000" dirty="0" err="1">
                <a:latin typeface="Be Vietnam" panose="020B0604020202020204" charset="0"/>
              </a:rPr>
              <a:t>cứu</a:t>
            </a:r>
            <a:r>
              <a:rPr lang="en-US" sz="2000" dirty="0">
                <a:latin typeface="Be Vietnam" panose="020B0604020202020204" charset="0"/>
              </a:rPr>
              <a:t> </a:t>
            </a:r>
            <a:r>
              <a:rPr lang="en-US" sz="2000" dirty="0" err="1">
                <a:latin typeface="Be Vietnam" panose="020B0604020202020204" charset="0"/>
              </a:rPr>
              <a:t>về</a:t>
            </a:r>
            <a:r>
              <a:rPr lang="en-US" sz="2000" dirty="0">
                <a:latin typeface="Be Vietnam" panose="020B0604020202020204" charset="0"/>
              </a:rPr>
              <a:t> </a:t>
            </a:r>
            <a:r>
              <a:rPr lang="en-US" sz="2000" dirty="0" err="1">
                <a:latin typeface="Be Vietnam" panose="020B0604020202020204" charset="0"/>
              </a:rPr>
              <a:t>tình</a:t>
            </a:r>
            <a:r>
              <a:rPr lang="en-US" sz="2000" dirty="0">
                <a:latin typeface="Be Vietnam" panose="020B0604020202020204" charset="0"/>
              </a:rPr>
              <a:t> </a:t>
            </a:r>
            <a:r>
              <a:rPr lang="en-US" sz="2000" dirty="0" err="1">
                <a:latin typeface="Be Vietnam" panose="020B0604020202020204" charset="0"/>
              </a:rPr>
              <a:t>hình</a:t>
            </a:r>
            <a:r>
              <a:rPr lang="en-US" sz="2000" dirty="0">
                <a:latin typeface="Be Vietnam" panose="020B0604020202020204" charset="0"/>
              </a:rPr>
              <a:t> </a:t>
            </a:r>
            <a:r>
              <a:rPr lang="en-US" sz="2000" dirty="0" err="1">
                <a:latin typeface="Be Vietnam" panose="020B0604020202020204" charset="0"/>
              </a:rPr>
              <a:t>sử</a:t>
            </a:r>
            <a:r>
              <a:rPr lang="en-US" sz="2000" dirty="0">
                <a:latin typeface="Be Vietnam" panose="020B0604020202020204" charset="0"/>
              </a:rPr>
              <a:t> </a:t>
            </a:r>
            <a:r>
              <a:rPr lang="en-US" sz="2000" dirty="0" err="1">
                <a:latin typeface="Be Vietnam" panose="020B0604020202020204" charset="0"/>
              </a:rPr>
              <a:t>dụng</a:t>
            </a:r>
            <a:r>
              <a:rPr lang="en-US" sz="2000" dirty="0">
                <a:latin typeface="Be Vietnam" panose="020B0604020202020204" charset="0"/>
              </a:rPr>
              <a:t> </a:t>
            </a:r>
            <a:r>
              <a:rPr lang="en-US" sz="2000" dirty="0" err="1">
                <a:latin typeface="Be Vietnam" panose="020B0604020202020204" charset="0"/>
              </a:rPr>
              <a:t>cũng</a:t>
            </a:r>
            <a:r>
              <a:rPr lang="en-US" sz="2000" dirty="0">
                <a:latin typeface="Be Vietnam" panose="020B0604020202020204" charset="0"/>
              </a:rPr>
              <a:t> </a:t>
            </a:r>
            <a:r>
              <a:rPr lang="en-US" sz="2000" dirty="0" err="1">
                <a:latin typeface="Be Vietnam" panose="020B0604020202020204" charset="0"/>
              </a:rPr>
              <a:t>như</a:t>
            </a:r>
            <a:r>
              <a:rPr lang="en-US" sz="2000" dirty="0">
                <a:latin typeface="Be Vietnam" panose="020B0604020202020204" charset="0"/>
              </a:rPr>
              <a:t> </a:t>
            </a:r>
            <a:r>
              <a:rPr lang="en-US" sz="2000" dirty="0" err="1">
                <a:latin typeface="Be Vietnam" panose="020B0604020202020204" charset="0"/>
              </a:rPr>
              <a:t>tác</a:t>
            </a:r>
            <a:r>
              <a:rPr lang="en-US" sz="2000" dirty="0">
                <a:latin typeface="Be Vietnam" panose="020B0604020202020204" charset="0"/>
              </a:rPr>
              <a:t> </a:t>
            </a:r>
            <a:r>
              <a:rPr lang="en-US" sz="2000" dirty="0" err="1">
                <a:latin typeface="Be Vietnam" panose="020B0604020202020204" charset="0"/>
              </a:rPr>
              <a:t>dụng</a:t>
            </a:r>
            <a:r>
              <a:rPr lang="en-US" sz="2000" dirty="0">
                <a:latin typeface="Be Vietnam" panose="020B0604020202020204" charset="0"/>
              </a:rPr>
              <a:t> </a:t>
            </a:r>
            <a:r>
              <a:rPr lang="en-US" sz="2000" dirty="0" err="1">
                <a:latin typeface="Be Vietnam" panose="020B0604020202020204" charset="0"/>
              </a:rPr>
              <a:t>không</a:t>
            </a:r>
            <a:r>
              <a:rPr lang="en-US" sz="2000" dirty="0">
                <a:latin typeface="Be Vietnam" panose="020B0604020202020204" charset="0"/>
              </a:rPr>
              <a:t> </a:t>
            </a:r>
            <a:r>
              <a:rPr lang="en-US" sz="2000" dirty="0" err="1">
                <a:latin typeface="Be Vietnam" panose="020B0604020202020204" charset="0"/>
              </a:rPr>
              <a:t>mong</a:t>
            </a:r>
            <a:r>
              <a:rPr lang="en-US" sz="2000" dirty="0">
                <a:latin typeface="Be Vietnam" panose="020B0604020202020204" charset="0"/>
              </a:rPr>
              <a:t> </a:t>
            </a:r>
            <a:r>
              <a:rPr lang="en-US" sz="2000" dirty="0" err="1">
                <a:latin typeface="Be Vietnam" panose="020B0604020202020204" charset="0"/>
              </a:rPr>
              <a:t>muốn</a:t>
            </a:r>
            <a:r>
              <a:rPr lang="en-US" sz="2000" dirty="0">
                <a:latin typeface="Be Vietnam" panose="020B0604020202020204" charset="0"/>
              </a:rPr>
              <a:t> </a:t>
            </a:r>
            <a:r>
              <a:rPr lang="en-US" sz="2000" dirty="0" err="1">
                <a:latin typeface="Be Vietnam" panose="020B0604020202020204" charset="0"/>
              </a:rPr>
              <a:t>của</a:t>
            </a:r>
            <a:r>
              <a:rPr lang="en-US" sz="2000" dirty="0">
                <a:latin typeface="Be Vietnam" panose="020B0604020202020204" charset="0"/>
              </a:rPr>
              <a:t> vinorelbine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điều</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a:t>
            </a:r>
            <a:r>
              <a:rPr lang="en-US" sz="2000" dirty="0" err="1">
                <a:latin typeface="Be Vietnam" panose="020B0604020202020204" charset="0"/>
              </a:rPr>
              <a:t>vẫn</a:t>
            </a:r>
            <a:r>
              <a:rPr lang="en-US" sz="2000" dirty="0">
                <a:latin typeface="Be Vietnam" panose="020B0604020202020204" charset="0"/>
              </a:rPr>
              <a:t> </a:t>
            </a:r>
            <a:r>
              <a:rPr lang="en-US" sz="2000" dirty="0" err="1">
                <a:latin typeface="Be Vietnam" panose="020B0604020202020204" charset="0"/>
              </a:rPr>
              <a:t>đang</a:t>
            </a:r>
            <a:r>
              <a:rPr lang="en-US" sz="2000" dirty="0">
                <a:latin typeface="Be Vietnam" panose="020B0604020202020204" charset="0"/>
              </a:rPr>
              <a:t> </a:t>
            </a:r>
            <a:r>
              <a:rPr lang="en-US" sz="2000" dirty="0" err="1">
                <a:latin typeface="Be Vietnam" panose="020B0604020202020204" charset="0"/>
              </a:rPr>
              <a:t>còn</a:t>
            </a:r>
            <a:r>
              <a:rPr lang="en-US" sz="2000" dirty="0">
                <a:latin typeface="Be Vietnam" panose="020B0604020202020204" charset="0"/>
              </a:rPr>
              <a:t> </a:t>
            </a:r>
            <a:r>
              <a:rPr lang="en-US" sz="2000" dirty="0" err="1">
                <a:latin typeface="Be Vietnam" panose="020B0604020202020204" charset="0"/>
              </a:rPr>
              <a:t>rất</a:t>
            </a:r>
            <a:r>
              <a:rPr lang="en-US" sz="2000" dirty="0">
                <a:latin typeface="Be Vietnam" panose="020B0604020202020204" charset="0"/>
              </a:rPr>
              <a:t> </a:t>
            </a:r>
            <a:r>
              <a:rPr lang="en-US" sz="2000" dirty="0" err="1">
                <a:latin typeface="Be Vietnam" panose="020B0604020202020204" charset="0"/>
              </a:rPr>
              <a:t>ít</a:t>
            </a:r>
            <a:r>
              <a:rPr lang="en-US" sz="2000" dirty="0">
                <a:latin typeface="Be Vietnam" panose="020B0604020202020204" charset="0"/>
              </a:rPr>
              <a:t>.</a:t>
            </a:r>
          </a:p>
          <a:p>
            <a:pPr algn="just"/>
            <a:r>
              <a:rPr lang="en-US" sz="2000" dirty="0">
                <a:latin typeface="Be Vietnam" panose="020B0604020202020204" charset="0"/>
              </a:rPr>
              <a:t>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viện</a:t>
            </a:r>
            <a:r>
              <a:rPr lang="en-US" sz="2000" dirty="0">
                <a:latin typeface="Be Vietnam" panose="020B0604020202020204" charset="0"/>
              </a:rPr>
              <a:t> Ung </a:t>
            </a:r>
            <a:r>
              <a:rPr lang="en-US" sz="2000" dirty="0" err="1">
                <a:latin typeface="Be Vietnam" panose="020B0604020202020204" charset="0"/>
              </a:rPr>
              <a:t>bướu</a:t>
            </a:r>
            <a:r>
              <a:rPr lang="en-US" sz="2000" dirty="0">
                <a:latin typeface="Be Vietnam" panose="020B0604020202020204" charset="0"/>
              </a:rPr>
              <a:t> </a:t>
            </a:r>
            <a:r>
              <a:rPr lang="en-US" sz="2000" dirty="0" err="1">
                <a:latin typeface="Be Vietnam" panose="020B0604020202020204" charset="0"/>
              </a:rPr>
              <a:t>tỉnh</a:t>
            </a:r>
            <a:r>
              <a:rPr lang="en-US" sz="2000" dirty="0">
                <a:latin typeface="Be Vietnam" panose="020B0604020202020204" charset="0"/>
              </a:rPr>
              <a:t> Thanh </a:t>
            </a:r>
            <a:r>
              <a:rPr lang="en-US" sz="2000" dirty="0" err="1">
                <a:latin typeface="Be Vietnam" panose="020B0604020202020204" charset="0"/>
              </a:rPr>
              <a:t>Hóa</a:t>
            </a:r>
            <a:r>
              <a:rPr lang="en-US" sz="2000" dirty="0">
                <a:latin typeface="Be Vietnam" panose="020B0604020202020204" charset="0"/>
              </a:rPr>
              <a:t> </a:t>
            </a:r>
            <a:r>
              <a:rPr lang="en-US" sz="2000" dirty="0" err="1">
                <a:latin typeface="Be Vietnam" panose="020B0604020202020204" charset="0"/>
              </a:rPr>
              <a:t>đã</a:t>
            </a:r>
            <a:r>
              <a:rPr lang="en-US" sz="2000" dirty="0">
                <a:latin typeface="Be Vietnam" panose="020B0604020202020204" charset="0"/>
              </a:rPr>
              <a:t> </a:t>
            </a:r>
            <a:r>
              <a:rPr lang="en-US" sz="2000" dirty="0" err="1">
                <a:latin typeface="Be Vietnam" panose="020B0604020202020204" charset="0"/>
              </a:rPr>
              <a:t>tiếp</a:t>
            </a:r>
            <a:r>
              <a:rPr lang="en-US" sz="2000" dirty="0">
                <a:latin typeface="Be Vietnam" panose="020B0604020202020204" charset="0"/>
              </a:rPr>
              <a:t> </a:t>
            </a:r>
            <a:r>
              <a:rPr lang="en-US" sz="2000" dirty="0" err="1">
                <a:latin typeface="Be Vietnam" panose="020B0604020202020204" charset="0"/>
              </a:rPr>
              <a:t>nhận</a:t>
            </a:r>
            <a:r>
              <a:rPr lang="en-US" sz="2000" dirty="0">
                <a:latin typeface="Be Vietnam" panose="020B0604020202020204" charset="0"/>
              </a:rPr>
              <a:t> </a:t>
            </a:r>
            <a:r>
              <a:rPr lang="en-US" sz="2000" dirty="0" err="1">
                <a:latin typeface="Be Vietnam" panose="020B0604020202020204" charset="0"/>
              </a:rPr>
              <a:t>hàng</a:t>
            </a:r>
            <a:r>
              <a:rPr lang="en-US" sz="2000" dirty="0">
                <a:latin typeface="Be Vietnam" panose="020B0604020202020204" charset="0"/>
              </a:rPr>
              <a:t> </a:t>
            </a:r>
            <a:r>
              <a:rPr lang="en-US" sz="2000" dirty="0" err="1">
                <a:latin typeface="Be Vietnam" panose="020B0604020202020204" charset="0"/>
              </a:rPr>
              <a:t>nghìn</a:t>
            </a:r>
            <a:r>
              <a:rPr lang="en-US" sz="2000" dirty="0">
                <a:latin typeface="Be Vietnam" panose="020B0604020202020204" charset="0"/>
              </a:rPr>
              <a:t> ca </a:t>
            </a:r>
            <a:r>
              <a:rPr lang="en-US" sz="2000" dirty="0" err="1">
                <a:latin typeface="Be Vietnam" panose="020B0604020202020204" charset="0"/>
              </a:rPr>
              <a:t>ung</a:t>
            </a:r>
            <a:r>
              <a:rPr lang="en-US" sz="2000" dirty="0">
                <a:latin typeface="Be Vietnam" panose="020B0604020202020204" charset="0"/>
              </a:rPr>
              <a:t> </a:t>
            </a:r>
            <a:r>
              <a:rPr lang="en-US" sz="2000" dirty="0" err="1">
                <a:latin typeface="Be Vietnam" panose="020B0604020202020204" charset="0"/>
              </a:rPr>
              <a:t>thư</a:t>
            </a:r>
            <a:r>
              <a:rPr lang="en-US" sz="2000" dirty="0">
                <a:latin typeface="Be Vietnam" panose="020B0604020202020204" charset="0"/>
              </a:rPr>
              <a:t> </a:t>
            </a:r>
            <a:r>
              <a:rPr lang="en-US" sz="2000" dirty="0" err="1">
                <a:latin typeface="Be Vietnam" panose="020B0604020202020204" charset="0"/>
              </a:rPr>
              <a:t>vú</a:t>
            </a:r>
            <a:r>
              <a:rPr lang="en-US" sz="2000" dirty="0">
                <a:latin typeface="Be Vietnam" panose="020B0604020202020204" charset="0"/>
              </a:rPr>
              <a:t> </a:t>
            </a:r>
            <a:r>
              <a:rPr lang="en-US" sz="2000" dirty="0" err="1">
                <a:latin typeface="Be Vietnam" panose="020B0604020202020204" charset="0"/>
              </a:rPr>
              <a:t>và</a:t>
            </a:r>
            <a:r>
              <a:rPr lang="en-US" sz="2000" dirty="0">
                <a:latin typeface="Be Vietnam" panose="020B0604020202020204" charset="0"/>
              </a:rPr>
              <a:t> </a:t>
            </a:r>
            <a:r>
              <a:rPr lang="en-US" sz="2000" dirty="0" err="1">
                <a:latin typeface="Be Vietnam" panose="020B0604020202020204" charset="0"/>
              </a:rPr>
              <a:t>ung</a:t>
            </a:r>
            <a:r>
              <a:rPr lang="en-US" sz="2000" dirty="0">
                <a:latin typeface="Be Vietnam" panose="020B0604020202020204" charset="0"/>
              </a:rPr>
              <a:t> </a:t>
            </a:r>
            <a:r>
              <a:rPr lang="en-US" sz="2000" dirty="0" err="1">
                <a:latin typeface="Be Vietnam" panose="020B0604020202020204" charset="0"/>
              </a:rPr>
              <a:t>thư</a:t>
            </a:r>
            <a:r>
              <a:rPr lang="en-US" sz="2000" dirty="0">
                <a:latin typeface="Be Vietnam" panose="020B0604020202020204" charset="0"/>
              </a:rPr>
              <a:t> </a:t>
            </a:r>
            <a:r>
              <a:rPr lang="en-US" sz="2000" dirty="0" err="1">
                <a:latin typeface="Be Vietnam" panose="020B0604020202020204" charset="0"/>
              </a:rPr>
              <a:t>phổi</a:t>
            </a:r>
            <a:r>
              <a:rPr lang="en-US" sz="2000" dirty="0">
                <a:latin typeface="Be Vietnam" panose="020B0604020202020204" charset="0"/>
              </a:rPr>
              <a:t> </a:t>
            </a:r>
            <a:r>
              <a:rPr lang="en-US" sz="2000" dirty="0" err="1">
                <a:latin typeface="Be Vietnam" panose="020B0604020202020204" charset="0"/>
              </a:rPr>
              <a:t>không</a:t>
            </a:r>
            <a:r>
              <a:rPr lang="en-US" sz="2000" dirty="0">
                <a:latin typeface="Be Vietnam" panose="020B0604020202020204" charset="0"/>
              </a:rPr>
              <a:t> </a:t>
            </a:r>
            <a:r>
              <a:rPr lang="en-US" sz="2000" dirty="0" err="1">
                <a:latin typeface="Be Vietnam" panose="020B0604020202020204" charset="0"/>
              </a:rPr>
              <a:t>tế</a:t>
            </a:r>
            <a:r>
              <a:rPr lang="en-US" sz="2000" dirty="0">
                <a:latin typeface="Be Vietnam" panose="020B0604020202020204" charset="0"/>
              </a:rPr>
              <a:t> </a:t>
            </a:r>
            <a:r>
              <a:rPr lang="en-US" sz="2000" dirty="0" err="1">
                <a:latin typeface="Be Vietnam" panose="020B0604020202020204" charset="0"/>
              </a:rPr>
              <a:t>bào</a:t>
            </a:r>
            <a:r>
              <a:rPr lang="en-US" sz="2000" dirty="0">
                <a:latin typeface="Be Vietnam" panose="020B0604020202020204" charset="0"/>
              </a:rPr>
              <a:t> </a:t>
            </a:r>
            <a:r>
              <a:rPr lang="en-US" sz="2000" dirty="0" err="1">
                <a:latin typeface="Be Vietnam" panose="020B0604020202020204" charset="0"/>
              </a:rPr>
              <a:t>nhỏ</a:t>
            </a:r>
            <a:r>
              <a:rPr lang="en-US" sz="2000" dirty="0">
                <a:latin typeface="Be Vietnam" panose="020B0604020202020204" charset="0"/>
              </a:rPr>
              <a:t> </a:t>
            </a:r>
            <a:r>
              <a:rPr lang="en-US" sz="2000" dirty="0" err="1">
                <a:latin typeface="Be Vietnam" panose="020B0604020202020204" charset="0"/>
              </a:rPr>
              <a:t>nhưng</a:t>
            </a:r>
            <a:r>
              <a:rPr lang="en-US" sz="2000" dirty="0">
                <a:latin typeface="Be Vietnam" panose="020B0604020202020204" charset="0"/>
              </a:rPr>
              <a:t> </a:t>
            </a:r>
            <a:r>
              <a:rPr lang="en-US" sz="2000" dirty="0" err="1">
                <a:latin typeface="Be Vietnam" panose="020B0604020202020204" charset="0"/>
              </a:rPr>
              <a:t>chưa</a:t>
            </a:r>
            <a:r>
              <a:rPr lang="en-US" sz="2000" dirty="0">
                <a:latin typeface="Be Vietnam" panose="020B0604020202020204" charset="0"/>
              </a:rPr>
              <a:t> </a:t>
            </a:r>
            <a:r>
              <a:rPr lang="en-US" sz="2000" dirty="0" err="1">
                <a:latin typeface="Be Vietnam" panose="020B0604020202020204" charset="0"/>
              </a:rPr>
              <a:t>có</a:t>
            </a:r>
            <a:r>
              <a:rPr lang="en-US" sz="2000" dirty="0">
                <a:latin typeface="Be Vietnam" panose="020B0604020202020204" charset="0"/>
              </a:rPr>
              <a:t> </a:t>
            </a:r>
            <a:r>
              <a:rPr lang="en-US" sz="2000" dirty="0" err="1">
                <a:latin typeface="Be Vietnam" panose="020B0604020202020204" charset="0"/>
              </a:rPr>
              <a:t>nghiên</a:t>
            </a:r>
            <a:r>
              <a:rPr lang="en-US" sz="2000" dirty="0">
                <a:latin typeface="Be Vietnam" panose="020B0604020202020204" charset="0"/>
              </a:rPr>
              <a:t> </a:t>
            </a:r>
            <a:r>
              <a:rPr lang="en-US" sz="2000" dirty="0" err="1">
                <a:latin typeface="Be Vietnam" panose="020B0604020202020204" charset="0"/>
              </a:rPr>
              <a:t>cứu</a:t>
            </a:r>
            <a:r>
              <a:rPr lang="en-US" sz="2000" dirty="0">
                <a:latin typeface="Be Vietnam" panose="020B0604020202020204" charset="0"/>
              </a:rPr>
              <a:t> </a:t>
            </a:r>
            <a:r>
              <a:rPr lang="en-US" sz="2000" dirty="0" err="1">
                <a:latin typeface="Be Vietnam" panose="020B0604020202020204" charset="0"/>
              </a:rPr>
              <a:t>nào</a:t>
            </a:r>
            <a:r>
              <a:rPr lang="en-US" sz="2000" dirty="0">
                <a:latin typeface="Be Vietnam" panose="020B0604020202020204" charset="0"/>
              </a:rPr>
              <a:t> </a:t>
            </a:r>
            <a:r>
              <a:rPr lang="en-US" sz="2000" dirty="0" err="1">
                <a:latin typeface="Be Vietnam" panose="020B0604020202020204" charset="0"/>
              </a:rPr>
              <a:t>tổng</a:t>
            </a:r>
            <a:r>
              <a:rPr lang="en-US" sz="2000" dirty="0">
                <a:latin typeface="Be Vietnam" panose="020B0604020202020204" charset="0"/>
              </a:rPr>
              <a:t> </a:t>
            </a:r>
            <a:r>
              <a:rPr lang="en-US" sz="2000" dirty="0" err="1">
                <a:latin typeface="Be Vietnam" panose="020B0604020202020204" charset="0"/>
              </a:rPr>
              <a:t>kết</a:t>
            </a:r>
            <a:r>
              <a:rPr lang="en-US" sz="2000" dirty="0">
                <a:latin typeface="Be Vietnam" panose="020B0604020202020204" charset="0"/>
              </a:rPr>
              <a:t> </a:t>
            </a:r>
            <a:r>
              <a:rPr lang="en-US" sz="2000" dirty="0" err="1">
                <a:latin typeface="Be Vietnam" panose="020B0604020202020204" charset="0"/>
              </a:rPr>
              <a:t>về</a:t>
            </a:r>
            <a:r>
              <a:rPr lang="en-US" sz="2000" dirty="0">
                <a:latin typeface="Be Vietnam" panose="020B0604020202020204" charset="0"/>
              </a:rPr>
              <a:t> </a:t>
            </a:r>
            <a:r>
              <a:rPr lang="en-US" sz="2000" dirty="0" err="1">
                <a:latin typeface="Be Vietnam" panose="020B0604020202020204" charset="0"/>
              </a:rPr>
              <a:t>việc</a:t>
            </a:r>
            <a:r>
              <a:rPr lang="en-US" sz="2000" dirty="0">
                <a:latin typeface="Be Vietnam" panose="020B0604020202020204" charset="0"/>
              </a:rPr>
              <a:t> </a:t>
            </a:r>
            <a:r>
              <a:rPr lang="en-US" sz="2000" dirty="0" err="1">
                <a:latin typeface="Be Vietnam" panose="020B0604020202020204" charset="0"/>
              </a:rPr>
              <a:t>sử</a:t>
            </a:r>
            <a:r>
              <a:rPr lang="en-US" sz="2000" dirty="0">
                <a:latin typeface="Be Vietnam" panose="020B0604020202020204" charset="0"/>
              </a:rPr>
              <a:t> </a:t>
            </a:r>
            <a:r>
              <a:rPr lang="en-US" sz="2000" dirty="0" err="1">
                <a:latin typeface="Be Vietnam" panose="020B0604020202020204" charset="0"/>
              </a:rPr>
              <a:t>dụng</a:t>
            </a:r>
            <a:r>
              <a:rPr lang="en-US" sz="2000" dirty="0">
                <a:latin typeface="Be Vietnam" panose="020B0604020202020204" charset="0"/>
              </a:rPr>
              <a:t> </a:t>
            </a:r>
            <a:r>
              <a:rPr lang="en-US" sz="2000" dirty="0" err="1">
                <a:latin typeface="Be Vietnam" panose="020B0604020202020204" charset="0"/>
              </a:rPr>
              <a:t>thuốc</a:t>
            </a:r>
            <a:r>
              <a:rPr lang="en-US" sz="2000" dirty="0">
                <a:latin typeface="Be Vietnam" panose="020B0604020202020204" charset="0"/>
              </a:rPr>
              <a:t> </a:t>
            </a:r>
            <a:r>
              <a:rPr lang="en-US" sz="2000" dirty="0" err="1">
                <a:latin typeface="Be Vietnam" panose="020B0604020202020204" charset="0"/>
              </a:rPr>
              <a:t>này</a:t>
            </a:r>
            <a:r>
              <a:rPr lang="en-US" sz="2000" dirty="0">
                <a:latin typeface="Be Vietnam" panose="020B0604020202020204" charset="0"/>
              </a:rPr>
              <a:t> </a:t>
            </a:r>
            <a:r>
              <a:rPr lang="en-US" sz="2000" dirty="0" err="1">
                <a:latin typeface="Be Vietnam" panose="020B0604020202020204" charset="0"/>
              </a:rPr>
              <a:t>và</a:t>
            </a:r>
            <a:r>
              <a:rPr lang="en-US" sz="2000" dirty="0">
                <a:latin typeface="Be Vietnam" panose="020B0604020202020204" charset="0"/>
              </a:rPr>
              <a:t> </a:t>
            </a:r>
            <a:r>
              <a:rPr lang="en-US" sz="2000" dirty="0" err="1">
                <a:latin typeface="Be Vietnam" panose="020B0604020202020204" charset="0"/>
              </a:rPr>
              <a:t>các</a:t>
            </a:r>
            <a:r>
              <a:rPr lang="en-US" sz="2000" dirty="0">
                <a:latin typeface="Be Vietnam" panose="020B0604020202020204" charset="0"/>
              </a:rPr>
              <a:t> </a:t>
            </a:r>
            <a:r>
              <a:rPr lang="en-US" sz="2000" dirty="0" err="1">
                <a:latin typeface="Be Vietnam" panose="020B0604020202020204" charset="0"/>
              </a:rPr>
              <a:t>tác</a:t>
            </a:r>
            <a:r>
              <a:rPr lang="en-US" sz="2000" dirty="0">
                <a:latin typeface="Be Vietnam" panose="020B0604020202020204" charset="0"/>
              </a:rPr>
              <a:t> </a:t>
            </a:r>
            <a:r>
              <a:rPr lang="en-US" sz="2000" dirty="0" err="1">
                <a:latin typeface="Be Vietnam" panose="020B0604020202020204" charset="0"/>
              </a:rPr>
              <a:t>dụng</a:t>
            </a:r>
            <a:r>
              <a:rPr lang="en-US" sz="2000" dirty="0">
                <a:latin typeface="Be Vietnam" panose="020B0604020202020204" charset="0"/>
              </a:rPr>
              <a:t> </a:t>
            </a:r>
            <a:r>
              <a:rPr lang="en-US" sz="2000" dirty="0" err="1">
                <a:latin typeface="Be Vietnam" panose="020B0604020202020204" charset="0"/>
              </a:rPr>
              <a:t>không</a:t>
            </a:r>
            <a:r>
              <a:rPr lang="en-US" sz="2000" dirty="0">
                <a:latin typeface="Be Vietnam" panose="020B0604020202020204" charset="0"/>
              </a:rPr>
              <a:t> </a:t>
            </a:r>
            <a:r>
              <a:rPr lang="en-US" sz="2000" dirty="0" err="1">
                <a:latin typeface="Be Vietnam" panose="020B0604020202020204" charset="0"/>
              </a:rPr>
              <a:t>mong</a:t>
            </a:r>
            <a:r>
              <a:rPr lang="en-US" sz="2000" dirty="0">
                <a:latin typeface="Be Vietnam" panose="020B0604020202020204" charset="0"/>
              </a:rPr>
              <a:t> </a:t>
            </a:r>
            <a:r>
              <a:rPr lang="en-US" sz="2000" dirty="0" err="1">
                <a:latin typeface="Be Vietnam" panose="020B0604020202020204" charset="0"/>
              </a:rPr>
              <a:t>muốn</a:t>
            </a:r>
            <a:r>
              <a:rPr lang="en-US" sz="2000" dirty="0">
                <a:latin typeface="Be Vietnam" panose="020B0604020202020204" charset="0"/>
              </a:rPr>
              <a:t> do </a:t>
            </a:r>
            <a:r>
              <a:rPr lang="en-US" sz="2000" dirty="0" err="1">
                <a:latin typeface="Be Vietnam" panose="020B0604020202020204" charset="0"/>
              </a:rPr>
              <a:t>thuốc</a:t>
            </a:r>
            <a:r>
              <a:rPr lang="en-US" sz="2000" dirty="0">
                <a:latin typeface="Be Vietnam" panose="020B0604020202020204" charset="0"/>
              </a:rPr>
              <a:t> </a:t>
            </a:r>
            <a:r>
              <a:rPr lang="en-US" sz="2000" dirty="0" err="1">
                <a:latin typeface="Be Vietnam" panose="020B0604020202020204" charset="0"/>
              </a:rPr>
              <a:t>gây</a:t>
            </a:r>
            <a:r>
              <a:rPr lang="en-US" sz="2000" dirty="0">
                <a:latin typeface="Be Vietnam" panose="020B0604020202020204" charset="0"/>
              </a:rPr>
              <a:t> </a:t>
            </a:r>
            <a:r>
              <a:rPr lang="en-US" sz="2000" dirty="0" err="1">
                <a:latin typeface="Be Vietnam" panose="020B0604020202020204" charset="0"/>
              </a:rPr>
              <a:t>nên</a:t>
            </a:r>
            <a:r>
              <a:rPr lang="en-US" sz="2000" dirty="0">
                <a:latin typeface="Be Vietnam" panose="020B0604020202020204" charset="0"/>
              </a:rPr>
              <a:t> </a:t>
            </a:r>
            <a:r>
              <a:rPr lang="en-US" sz="2000" dirty="0" err="1">
                <a:latin typeface="Be Vietnam" panose="020B0604020202020204" charset="0"/>
              </a:rPr>
              <a:t>cho</a:t>
            </a:r>
            <a:r>
              <a:rPr lang="en-US" sz="2000" dirty="0">
                <a:latin typeface="Be Vietnam" panose="020B0604020202020204" charset="0"/>
              </a:rPr>
              <a:t> </a:t>
            </a:r>
            <a:r>
              <a:rPr lang="en-US" sz="2000" dirty="0" err="1">
                <a:latin typeface="Be Vietnam" panose="020B0604020202020204" charset="0"/>
              </a:rPr>
              <a:t>người</a:t>
            </a:r>
            <a:r>
              <a:rPr lang="en-US" sz="2000" dirty="0">
                <a:latin typeface="Be Vietnam" panose="020B0604020202020204" charset="0"/>
              </a:rPr>
              <a:t>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vì</a:t>
            </a:r>
            <a:r>
              <a:rPr lang="en-US" sz="2000" dirty="0">
                <a:latin typeface="Be Vietnam" panose="020B0604020202020204" charset="0"/>
              </a:rPr>
              <a:t> </a:t>
            </a:r>
            <a:r>
              <a:rPr lang="en-US" sz="2000" dirty="0" err="1">
                <a:latin typeface="Be Vietnam" panose="020B0604020202020204" charset="0"/>
              </a:rPr>
              <a:t>vậy</a:t>
            </a:r>
            <a:r>
              <a:rPr lang="en-US" sz="2000" dirty="0">
                <a:latin typeface="Be Vietnam" panose="020B0604020202020204" charset="0"/>
              </a:rPr>
              <a:t> </a:t>
            </a:r>
            <a:r>
              <a:rPr lang="en-US" sz="2000" dirty="0" err="1">
                <a:latin typeface="Be Vietnam" panose="020B0604020202020204" charset="0"/>
              </a:rPr>
              <a:t>chúng</a:t>
            </a:r>
            <a:r>
              <a:rPr lang="en-US" sz="2000" dirty="0">
                <a:latin typeface="Be Vietnam" panose="020B0604020202020204" charset="0"/>
              </a:rPr>
              <a:t> </a:t>
            </a:r>
            <a:r>
              <a:rPr lang="en-US" sz="2000" dirty="0" err="1">
                <a:latin typeface="Be Vietnam" panose="020B0604020202020204" charset="0"/>
              </a:rPr>
              <a:t>tôi</a:t>
            </a:r>
            <a:r>
              <a:rPr lang="en-US" sz="2000" dirty="0">
                <a:latin typeface="Be Vietnam" panose="020B0604020202020204" charset="0"/>
              </a:rPr>
              <a:t> </a:t>
            </a:r>
            <a:r>
              <a:rPr lang="en-US" sz="2000" dirty="0" err="1">
                <a:latin typeface="Be Vietnam" panose="020B0604020202020204" charset="0"/>
              </a:rPr>
              <a:t>thực</a:t>
            </a:r>
            <a:r>
              <a:rPr lang="en-US" sz="2000" dirty="0">
                <a:latin typeface="Be Vietnam" panose="020B0604020202020204" charset="0"/>
              </a:rPr>
              <a:t> </a:t>
            </a:r>
            <a:r>
              <a:rPr lang="en-US" sz="2000" dirty="0" err="1">
                <a:latin typeface="Be Vietnam" panose="020B0604020202020204" charset="0"/>
              </a:rPr>
              <a:t>hiện</a:t>
            </a:r>
            <a:r>
              <a:rPr lang="en-US" sz="2000" dirty="0">
                <a:latin typeface="Be Vietnam" panose="020B0604020202020204" charset="0"/>
              </a:rPr>
              <a:t> </a:t>
            </a:r>
            <a:r>
              <a:rPr lang="en-US" sz="2000" dirty="0" err="1">
                <a:latin typeface="Be Vietnam" panose="020B0604020202020204" charset="0"/>
              </a:rPr>
              <a:t>đề</a:t>
            </a:r>
            <a:r>
              <a:rPr lang="en-US" sz="2000" dirty="0">
                <a:latin typeface="Be Vietnam" panose="020B0604020202020204" charset="0"/>
              </a:rPr>
              <a:t> </a:t>
            </a:r>
            <a:r>
              <a:rPr lang="en-US" sz="2000" dirty="0" err="1">
                <a:latin typeface="Be Vietnam" panose="020B0604020202020204" charset="0"/>
              </a:rPr>
              <a:t>tài</a:t>
            </a:r>
            <a:r>
              <a:rPr lang="en-US" sz="2000" dirty="0">
                <a:latin typeface="Be Vietnam" panose="020B0604020202020204" charset="0"/>
              </a:rPr>
              <a:t>: </a:t>
            </a:r>
            <a:r>
              <a:rPr lang="en-US" sz="2000" b="1" i="1" dirty="0">
                <a:latin typeface="Be Vietnam" panose="020B0604020202020204" charset="0"/>
              </a:rPr>
              <a:t>“</a:t>
            </a:r>
            <a:r>
              <a:rPr lang="en-US" sz="2000" b="1" i="1" dirty="0" err="1">
                <a:latin typeface="Be Vietnam" panose="020B0604020202020204" charset="0"/>
              </a:rPr>
              <a:t>Phân</a:t>
            </a:r>
            <a:r>
              <a:rPr lang="en-US" sz="2000" b="1" i="1" dirty="0">
                <a:latin typeface="Be Vietnam" panose="020B0604020202020204" charset="0"/>
              </a:rPr>
              <a:t> </a:t>
            </a:r>
            <a:r>
              <a:rPr lang="en-US" sz="2000" b="1" i="1" dirty="0" err="1">
                <a:latin typeface="Be Vietnam" panose="020B0604020202020204" charset="0"/>
              </a:rPr>
              <a:t>tích</a:t>
            </a:r>
            <a:r>
              <a:rPr lang="en-US" sz="2000" b="1" i="1" dirty="0">
                <a:latin typeface="Be Vietnam" panose="020B0604020202020204" charset="0"/>
              </a:rPr>
              <a:t> </a:t>
            </a:r>
            <a:r>
              <a:rPr lang="en-US" sz="2000" b="1" i="1" dirty="0" err="1">
                <a:latin typeface="Be Vietnam" panose="020B0604020202020204" charset="0"/>
              </a:rPr>
              <a:t>tình</a:t>
            </a:r>
            <a:r>
              <a:rPr lang="en-US" sz="2000" b="1" i="1" dirty="0">
                <a:latin typeface="Be Vietnam" panose="020B0604020202020204" charset="0"/>
              </a:rPr>
              <a:t> </a:t>
            </a:r>
            <a:r>
              <a:rPr lang="en-US" sz="2000" b="1" i="1" dirty="0" err="1">
                <a:latin typeface="Be Vietnam" panose="020B0604020202020204" charset="0"/>
              </a:rPr>
              <a:t>hình</a:t>
            </a:r>
            <a:r>
              <a:rPr lang="en-US" sz="2000" b="1" i="1" dirty="0">
                <a:latin typeface="Be Vietnam" panose="020B0604020202020204" charset="0"/>
              </a:rPr>
              <a:t> </a:t>
            </a:r>
            <a:r>
              <a:rPr lang="en-US" sz="2000" b="1" i="1" dirty="0" err="1">
                <a:latin typeface="Be Vietnam" panose="020B0604020202020204" charset="0"/>
              </a:rPr>
              <a:t>sử</a:t>
            </a:r>
            <a:r>
              <a:rPr lang="en-US" sz="2000" b="1" i="1" dirty="0">
                <a:latin typeface="Be Vietnam" panose="020B0604020202020204" charset="0"/>
              </a:rPr>
              <a:t> </a:t>
            </a:r>
            <a:r>
              <a:rPr lang="en-US" sz="2000" b="1" i="1" dirty="0" err="1">
                <a:latin typeface="Be Vietnam" panose="020B0604020202020204" charset="0"/>
              </a:rPr>
              <a:t>dụng</a:t>
            </a:r>
            <a:r>
              <a:rPr lang="en-US" sz="2000" b="1" i="1" dirty="0">
                <a:latin typeface="Be Vietnam" panose="020B0604020202020204" charset="0"/>
              </a:rPr>
              <a:t> </a:t>
            </a:r>
            <a:r>
              <a:rPr lang="en-US" sz="2000" b="1" i="1" dirty="0" err="1">
                <a:latin typeface="Be Vietnam" panose="020B0604020202020204" charset="0"/>
              </a:rPr>
              <a:t>và</a:t>
            </a:r>
            <a:r>
              <a:rPr lang="en-US" sz="2000" b="1" i="1" dirty="0">
                <a:latin typeface="Be Vietnam" panose="020B0604020202020204" charset="0"/>
              </a:rPr>
              <a:t> </a:t>
            </a:r>
            <a:r>
              <a:rPr lang="en-US" sz="2000" b="1" i="1" dirty="0" err="1">
                <a:latin typeface="Be Vietnam" panose="020B0604020202020204" charset="0"/>
              </a:rPr>
              <a:t>tác</a:t>
            </a:r>
            <a:r>
              <a:rPr lang="en-US" sz="2000" b="1" i="1" dirty="0">
                <a:latin typeface="Be Vietnam" panose="020B0604020202020204" charset="0"/>
              </a:rPr>
              <a:t> </a:t>
            </a:r>
            <a:r>
              <a:rPr lang="en-US" sz="2000" b="1" i="1" dirty="0" err="1">
                <a:latin typeface="Be Vietnam" panose="020B0604020202020204" charset="0"/>
              </a:rPr>
              <a:t>dụng</a:t>
            </a:r>
            <a:r>
              <a:rPr lang="en-US" sz="2000" b="1" i="1" dirty="0">
                <a:latin typeface="Be Vietnam" panose="020B0604020202020204" charset="0"/>
              </a:rPr>
              <a:t> </a:t>
            </a:r>
            <a:r>
              <a:rPr lang="en-US" sz="2000" b="1" i="1" dirty="0" err="1">
                <a:latin typeface="Be Vietnam" panose="020B0604020202020204" charset="0"/>
              </a:rPr>
              <a:t>không</a:t>
            </a:r>
            <a:r>
              <a:rPr lang="en-US" sz="2000" b="1" i="1" dirty="0">
                <a:latin typeface="Be Vietnam" panose="020B0604020202020204" charset="0"/>
              </a:rPr>
              <a:t> </a:t>
            </a:r>
            <a:r>
              <a:rPr lang="en-US" sz="2000" b="1" i="1" dirty="0" err="1">
                <a:latin typeface="Be Vietnam" panose="020B0604020202020204" charset="0"/>
              </a:rPr>
              <a:t>mong</a:t>
            </a:r>
            <a:r>
              <a:rPr lang="en-US" sz="2000" b="1" i="1" dirty="0">
                <a:latin typeface="Be Vietnam" panose="020B0604020202020204" charset="0"/>
              </a:rPr>
              <a:t> </a:t>
            </a:r>
            <a:r>
              <a:rPr lang="en-US" sz="2000" b="1" i="1" dirty="0" err="1">
                <a:latin typeface="Be Vietnam" panose="020B0604020202020204" charset="0"/>
              </a:rPr>
              <a:t>muốn</a:t>
            </a:r>
            <a:r>
              <a:rPr lang="en-US" sz="2000" b="1" i="1" dirty="0">
                <a:latin typeface="Be Vietnam" panose="020B0604020202020204" charset="0"/>
              </a:rPr>
              <a:t> </a:t>
            </a:r>
            <a:r>
              <a:rPr lang="en-US" sz="2000" b="1" i="1" dirty="0" err="1">
                <a:latin typeface="Be Vietnam" panose="020B0604020202020204" charset="0"/>
              </a:rPr>
              <a:t>của</a:t>
            </a:r>
            <a:r>
              <a:rPr lang="en-US" sz="2000" b="1" i="1" dirty="0">
                <a:latin typeface="Be Vietnam" panose="020B0604020202020204" charset="0"/>
              </a:rPr>
              <a:t> Vinorelbine </a:t>
            </a:r>
            <a:r>
              <a:rPr lang="en-US" sz="2000" b="1" i="1" dirty="0" err="1">
                <a:latin typeface="Be Vietnam" panose="020B0604020202020204" charset="0"/>
              </a:rPr>
              <a:t>trong</a:t>
            </a:r>
            <a:r>
              <a:rPr lang="en-US" sz="2000" b="1" i="1" dirty="0">
                <a:latin typeface="Be Vietnam" panose="020B0604020202020204" charset="0"/>
              </a:rPr>
              <a:t> </a:t>
            </a:r>
            <a:r>
              <a:rPr lang="en-US" sz="2000" b="1" i="1" dirty="0" err="1">
                <a:latin typeface="Be Vietnam" panose="020B0604020202020204" charset="0"/>
              </a:rPr>
              <a:t>hóa</a:t>
            </a:r>
            <a:r>
              <a:rPr lang="en-US" sz="2000" b="1" i="1" dirty="0">
                <a:latin typeface="Be Vietnam" panose="020B0604020202020204" charset="0"/>
              </a:rPr>
              <a:t> </a:t>
            </a:r>
            <a:r>
              <a:rPr lang="en-US" sz="2000" b="1" i="1" dirty="0" err="1">
                <a:latin typeface="Be Vietnam" panose="020B0604020202020204" charset="0"/>
              </a:rPr>
              <a:t>trị</a:t>
            </a:r>
            <a:r>
              <a:rPr lang="en-US" sz="2000" b="1" i="1" dirty="0">
                <a:latin typeface="Be Vietnam" panose="020B0604020202020204" charset="0"/>
              </a:rPr>
              <a:t> </a:t>
            </a:r>
            <a:r>
              <a:rPr lang="en-US" sz="2000" b="1" i="1" dirty="0" err="1">
                <a:latin typeface="Be Vietnam" panose="020B0604020202020204" charset="0"/>
              </a:rPr>
              <a:t>liệu</a:t>
            </a:r>
            <a:r>
              <a:rPr lang="en-US" sz="2000" b="1" i="1" dirty="0">
                <a:latin typeface="Be Vietnam" panose="020B0604020202020204" charset="0"/>
              </a:rPr>
              <a:t> </a:t>
            </a:r>
            <a:r>
              <a:rPr lang="en-US" sz="2000" b="1" i="1" dirty="0" err="1">
                <a:latin typeface="Be Vietnam" panose="020B0604020202020204" charset="0"/>
              </a:rPr>
              <a:t>cho</a:t>
            </a:r>
            <a:r>
              <a:rPr lang="en-US" sz="2000" b="1" i="1" dirty="0">
                <a:latin typeface="Be Vietnam" panose="020B0604020202020204" charset="0"/>
              </a:rPr>
              <a:t> </a:t>
            </a:r>
            <a:r>
              <a:rPr lang="en-US" sz="2000" b="1" i="1" dirty="0" err="1">
                <a:latin typeface="Be Vietnam" panose="020B0604020202020204" charset="0"/>
              </a:rPr>
              <a:t>bệnh</a:t>
            </a:r>
            <a:r>
              <a:rPr lang="en-US" sz="2000" b="1" i="1" dirty="0">
                <a:latin typeface="Be Vietnam" panose="020B0604020202020204" charset="0"/>
              </a:rPr>
              <a:t> </a:t>
            </a:r>
            <a:r>
              <a:rPr lang="en-US" sz="2000" b="1" i="1" dirty="0" err="1">
                <a:latin typeface="Be Vietnam" panose="020B0604020202020204" charset="0"/>
              </a:rPr>
              <a:t>nhân</a:t>
            </a:r>
            <a:r>
              <a:rPr lang="en-US" sz="2000" b="1" i="1" dirty="0">
                <a:latin typeface="Be Vietnam" panose="020B0604020202020204" charset="0"/>
              </a:rPr>
              <a:t> </a:t>
            </a:r>
            <a:r>
              <a:rPr lang="en-US" sz="2000" b="1" i="1" dirty="0" err="1">
                <a:latin typeface="Be Vietnam" panose="020B0604020202020204" charset="0"/>
              </a:rPr>
              <a:t>ung</a:t>
            </a:r>
            <a:r>
              <a:rPr lang="en-US" sz="2000" b="1" i="1" dirty="0">
                <a:latin typeface="Be Vietnam" panose="020B0604020202020204" charset="0"/>
              </a:rPr>
              <a:t> </a:t>
            </a:r>
            <a:r>
              <a:rPr lang="en-US" sz="2000" b="1" i="1" dirty="0" err="1">
                <a:latin typeface="Be Vietnam" panose="020B0604020202020204" charset="0"/>
              </a:rPr>
              <a:t>thư</a:t>
            </a:r>
            <a:r>
              <a:rPr lang="en-US" sz="2000" b="1" i="1" dirty="0">
                <a:latin typeface="Be Vietnam" panose="020B0604020202020204" charset="0"/>
              </a:rPr>
              <a:t> </a:t>
            </a:r>
            <a:r>
              <a:rPr lang="en-US" sz="2000" b="1" i="1" dirty="0" err="1">
                <a:latin typeface="Be Vietnam" panose="020B0604020202020204" charset="0"/>
              </a:rPr>
              <a:t>tại</a:t>
            </a:r>
            <a:r>
              <a:rPr lang="en-US" sz="2000" b="1" i="1" dirty="0">
                <a:latin typeface="Be Vietnam" panose="020B0604020202020204" charset="0"/>
              </a:rPr>
              <a:t> </a:t>
            </a:r>
            <a:r>
              <a:rPr lang="en-US" sz="2000" b="1" i="1" dirty="0" err="1">
                <a:latin typeface="Be Vietnam" panose="020B0604020202020204" charset="0"/>
              </a:rPr>
              <a:t>Bệnh</a:t>
            </a:r>
            <a:r>
              <a:rPr lang="en-US" sz="2000" b="1" i="1" dirty="0">
                <a:latin typeface="Be Vietnam" panose="020B0604020202020204" charset="0"/>
              </a:rPr>
              <a:t> </a:t>
            </a:r>
            <a:r>
              <a:rPr lang="en-US" sz="2000" b="1" i="1" dirty="0" err="1">
                <a:latin typeface="Be Vietnam" panose="020B0604020202020204" charset="0"/>
              </a:rPr>
              <a:t>viện</a:t>
            </a:r>
            <a:r>
              <a:rPr lang="en-US" sz="2000" b="1" i="1" dirty="0">
                <a:latin typeface="Be Vietnam" panose="020B0604020202020204" charset="0"/>
              </a:rPr>
              <a:t> Ung </a:t>
            </a:r>
            <a:r>
              <a:rPr lang="en-US" sz="2000" b="1" i="1" dirty="0" err="1">
                <a:latin typeface="Be Vietnam" panose="020B0604020202020204" charset="0"/>
              </a:rPr>
              <a:t>bướu</a:t>
            </a:r>
            <a:r>
              <a:rPr lang="en-US" sz="2000" b="1" i="1" dirty="0">
                <a:latin typeface="Be Vietnam" panose="020B0604020202020204" charset="0"/>
              </a:rPr>
              <a:t> </a:t>
            </a:r>
            <a:r>
              <a:rPr lang="en-US" sz="2000" b="1" i="1" dirty="0" err="1">
                <a:latin typeface="Be Vietnam" panose="020B0604020202020204" charset="0"/>
              </a:rPr>
              <a:t>tỉnh</a:t>
            </a:r>
            <a:r>
              <a:rPr lang="en-US" sz="2000" b="1" i="1" dirty="0">
                <a:latin typeface="Be Vietnam" panose="020B0604020202020204" charset="0"/>
              </a:rPr>
              <a:t> Thanh </a:t>
            </a:r>
            <a:r>
              <a:rPr lang="en-US" sz="2000" b="1" i="1" dirty="0" err="1">
                <a:latin typeface="Be Vietnam" panose="020B0604020202020204" charset="0"/>
              </a:rPr>
              <a:t>Hóa</a:t>
            </a:r>
            <a:r>
              <a:rPr lang="en-US" sz="2000" b="1" i="1" dirty="0">
                <a:latin typeface="Be Vietnam" panose="020B0604020202020204" charset="0"/>
              </a:rPr>
              <a:t> </a:t>
            </a:r>
            <a:r>
              <a:rPr lang="en-US" sz="2000" b="1" i="1" dirty="0" err="1">
                <a:latin typeface="Be Vietnam" panose="020B0604020202020204" charset="0"/>
              </a:rPr>
              <a:t>năm</a:t>
            </a:r>
            <a:r>
              <a:rPr lang="en-US" sz="2000" b="1" i="1" dirty="0">
                <a:latin typeface="Be Vietnam" panose="020B0604020202020204" charset="0"/>
              </a:rPr>
              <a:t> 2024”</a:t>
            </a:r>
            <a:r>
              <a:rPr lang="en-US" sz="2000" dirty="0">
                <a:latin typeface="Be Vietnam" panose="020B0604020202020204" charset="0"/>
              </a:rPr>
              <a:t> </a:t>
            </a:r>
            <a:r>
              <a:rPr lang="en-US" sz="2000" dirty="0" err="1">
                <a:latin typeface="Be Vietnam" panose="020B0604020202020204" charset="0"/>
              </a:rPr>
              <a:t>với</a:t>
            </a:r>
            <a:r>
              <a:rPr lang="en-US" sz="2000" dirty="0">
                <a:latin typeface="Be Vietnam" panose="020B0604020202020204" charset="0"/>
              </a:rPr>
              <a:t> 2 </a:t>
            </a:r>
            <a:r>
              <a:rPr lang="en-US" sz="2000" dirty="0" err="1">
                <a:latin typeface="Be Vietnam" panose="020B0604020202020204" charset="0"/>
              </a:rPr>
              <a:t>mục</a:t>
            </a:r>
            <a:r>
              <a:rPr lang="en-US" sz="2000" dirty="0">
                <a:latin typeface="Be Vietnam" panose="020B0604020202020204" charset="0"/>
              </a:rPr>
              <a:t> </a:t>
            </a:r>
            <a:r>
              <a:rPr lang="en-US" sz="2000" dirty="0" err="1">
                <a:latin typeface="Be Vietnam" panose="020B0604020202020204" charset="0"/>
              </a:rPr>
              <a:t>tiêu</a:t>
            </a:r>
            <a:r>
              <a:rPr lang="en-US" sz="2000" dirty="0">
                <a:latin typeface="Be Vietnam" panose="020B0604020202020204" charset="0"/>
              </a:rPr>
              <a:t>:</a:t>
            </a:r>
          </a:p>
          <a:p>
            <a:pPr algn="just"/>
            <a:r>
              <a:rPr lang="en-US" sz="2000" b="1" i="1" dirty="0">
                <a:latin typeface="Be Vietnam" panose="020B0604020202020204" charset="0"/>
              </a:rPr>
              <a:t>	1. </a:t>
            </a:r>
            <a:r>
              <a:rPr lang="en-US" sz="2000" b="1" i="1" dirty="0" err="1">
                <a:latin typeface="Be Vietnam" panose="020B0604020202020204" charset="0"/>
              </a:rPr>
              <a:t>Khảo</a:t>
            </a:r>
            <a:r>
              <a:rPr lang="en-US" sz="2000" b="1" i="1" dirty="0">
                <a:latin typeface="Be Vietnam" panose="020B0604020202020204" charset="0"/>
              </a:rPr>
              <a:t> </a:t>
            </a:r>
            <a:r>
              <a:rPr lang="en-US" sz="2000" b="1" i="1" dirty="0" err="1">
                <a:latin typeface="Be Vietnam" panose="020B0604020202020204" charset="0"/>
              </a:rPr>
              <a:t>sát</a:t>
            </a:r>
            <a:r>
              <a:rPr lang="en-US" sz="2000" b="1" i="1" dirty="0">
                <a:latin typeface="Be Vietnam" panose="020B0604020202020204" charset="0"/>
              </a:rPr>
              <a:t> </a:t>
            </a:r>
            <a:r>
              <a:rPr lang="en-US" sz="2000" b="1" i="1" dirty="0" err="1">
                <a:latin typeface="Be Vietnam" panose="020B0604020202020204" charset="0"/>
              </a:rPr>
              <a:t>đặc</a:t>
            </a:r>
            <a:r>
              <a:rPr lang="en-US" sz="2000" b="1" i="1" dirty="0">
                <a:latin typeface="Be Vietnam" panose="020B0604020202020204" charset="0"/>
              </a:rPr>
              <a:t> </a:t>
            </a:r>
            <a:r>
              <a:rPr lang="en-US" sz="2000" b="1" i="1" dirty="0" err="1">
                <a:latin typeface="Be Vietnam" panose="020B0604020202020204" charset="0"/>
              </a:rPr>
              <a:t>điểm</a:t>
            </a:r>
            <a:r>
              <a:rPr lang="en-US" sz="2000" b="1" i="1" dirty="0">
                <a:latin typeface="Be Vietnam" panose="020B0604020202020204" charset="0"/>
              </a:rPr>
              <a:t> </a:t>
            </a:r>
            <a:r>
              <a:rPr lang="en-US" sz="2000" b="1" i="1" dirty="0" err="1">
                <a:latin typeface="Be Vietnam" panose="020B0604020202020204" charset="0"/>
              </a:rPr>
              <a:t>sử</a:t>
            </a:r>
            <a:r>
              <a:rPr lang="en-US" sz="2000" b="1" i="1" dirty="0">
                <a:latin typeface="Be Vietnam" panose="020B0604020202020204" charset="0"/>
              </a:rPr>
              <a:t> </a:t>
            </a:r>
            <a:r>
              <a:rPr lang="en-US" sz="2000" b="1" i="1" dirty="0" err="1">
                <a:latin typeface="Be Vietnam" panose="020B0604020202020204" charset="0"/>
              </a:rPr>
              <a:t>dụng</a:t>
            </a:r>
            <a:r>
              <a:rPr lang="en-US" sz="2000" b="1" i="1" dirty="0">
                <a:latin typeface="Be Vietnam" panose="020B0604020202020204" charset="0"/>
              </a:rPr>
              <a:t> Vinorelbine </a:t>
            </a:r>
            <a:r>
              <a:rPr lang="en-US" sz="2000" b="1" i="1" dirty="0" err="1">
                <a:latin typeface="Be Vietnam" panose="020B0604020202020204" charset="0"/>
              </a:rPr>
              <a:t>trong</a:t>
            </a:r>
            <a:r>
              <a:rPr lang="en-US" sz="2000" b="1" i="1" dirty="0">
                <a:latin typeface="Be Vietnam" panose="020B0604020202020204" charset="0"/>
              </a:rPr>
              <a:t> </a:t>
            </a:r>
            <a:r>
              <a:rPr lang="en-US" sz="2000" b="1" i="1" dirty="0" err="1">
                <a:latin typeface="Be Vietnam" panose="020B0604020202020204" charset="0"/>
              </a:rPr>
              <a:t>hoá</a:t>
            </a:r>
            <a:r>
              <a:rPr lang="en-US" sz="2000" b="1" i="1" dirty="0">
                <a:latin typeface="Be Vietnam" panose="020B0604020202020204" charset="0"/>
              </a:rPr>
              <a:t> </a:t>
            </a:r>
            <a:r>
              <a:rPr lang="en-US" sz="2000" b="1" i="1" dirty="0" err="1">
                <a:latin typeface="Be Vietnam" panose="020B0604020202020204" charset="0"/>
              </a:rPr>
              <a:t>trị</a:t>
            </a:r>
            <a:r>
              <a:rPr lang="en-US" sz="2000" b="1" i="1" dirty="0">
                <a:latin typeface="Be Vietnam" panose="020B0604020202020204" charset="0"/>
              </a:rPr>
              <a:t> </a:t>
            </a:r>
            <a:r>
              <a:rPr lang="en-US" sz="2000" b="1" i="1" dirty="0" err="1">
                <a:latin typeface="Be Vietnam" panose="020B0604020202020204" charset="0"/>
              </a:rPr>
              <a:t>liệu</a:t>
            </a:r>
            <a:r>
              <a:rPr lang="en-US" sz="2000" b="1" i="1" dirty="0">
                <a:latin typeface="Be Vietnam" panose="020B0604020202020204" charset="0"/>
              </a:rPr>
              <a:t> </a:t>
            </a:r>
            <a:r>
              <a:rPr lang="en-US" sz="2000" b="1" i="1" dirty="0" err="1">
                <a:latin typeface="Be Vietnam" panose="020B0604020202020204" charset="0"/>
              </a:rPr>
              <a:t>cho</a:t>
            </a:r>
            <a:r>
              <a:rPr lang="en-US" sz="2000" b="1" i="1" dirty="0">
                <a:latin typeface="Be Vietnam" panose="020B0604020202020204" charset="0"/>
              </a:rPr>
              <a:t> </a:t>
            </a:r>
            <a:r>
              <a:rPr lang="en-US" sz="2000" b="1" i="1" dirty="0" err="1">
                <a:latin typeface="Be Vietnam" panose="020B0604020202020204" charset="0"/>
              </a:rPr>
              <a:t>bệnh</a:t>
            </a:r>
            <a:r>
              <a:rPr lang="en-US" sz="2000" b="1" i="1" dirty="0">
                <a:latin typeface="Be Vietnam" panose="020B0604020202020204" charset="0"/>
              </a:rPr>
              <a:t> </a:t>
            </a:r>
            <a:r>
              <a:rPr lang="en-US" sz="2000" b="1" i="1" dirty="0" err="1">
                <a:latin typeface="Be Vietnam" panose="020B0604020202020204" charset="0"/>
              </a:rPr>
              <a:t>nhân</a:t>
            </a:r>
            <a:r>
              <a:rPr lang="en-US" sz="2000" b="1" i="1" dirty="0">
                <a:latin typeface="Be Vietnam" panose="020B0604020202020204" charset="0"/>
              </a:rPr>
              <a:t> </a:t>
            </a:r>
            <a:r>
              <a:rPr lang="en-US" sz="2000" b="1" i="1" dirty="0" err="1">
                <a:latin typeface="Be Vietnam" panose="020B0604020202020204" charset="0"/>
              </a:rPr>
              <a:t>ung</a:t>
            </a:r>
            <a:r>
              <a:rPr lang="en-US" sz="2000" b="1" i="1" dirty="0">
                <a:latin typeface="Be Vietnam" panose="020B0604020202020204" charset="0"/>
              </a:rPr>
              <a:t> </a:t>
            </a:r>
            <a:r>
              <a:rPr lang="en-US" sz="2000" b="1" i="1" dirty="0" err="1">
                <a:latin typeface="Be Vietnam" panose="020B0604020202020204" charset="0"/>
              </a:rPr>
              <a:t>thư</a:t>
            </a:r>
            <a:r>
              <a:rPr lang="en-US" sz="2000" b="1" i="1" dirty="0">
                <a:latin typeface="Be Vietnam" panose="020B0604020202020204" charset="0"/>
              </a:rPr>
              <a:t> </a:t>
            </a:r>
            <a:r>
              <a:rPr lang="en-US" sz="2000" b="1" i="1" dirty="0" err="1">
                <a:latin typeface="Be Vietnam" panose="020B0604020202020204" charset="0"/>
              </a:rPr>
              <a:t>tại</a:t>
            </a:r>
            <a:r>
              <a:rPr lang="en-US" sz="2000" b="1" i="1" dirty="0">
                <a:latin typeface="Be Vietnam" panose="020B0604020202020204" charset="0"/>
              </a:rPr>
              <a:t> </a:t>
            </a:r>
            <a:r>
              <a:rPr lang="en-US" sz="2000" b="1" i="1" dirty="0" err="1">
                <a:latin typeface="Be Vietnam" panose="020B0604020202020204" charset="0"/>
              </a:rPr>
              <a:t>Bệnh</a:t>
            </a:r>
            <a:r>
              <a:rPr lang="en-US" sz="2000" b="1" i="1" dirty="0">
                <a:latin typeface="Be Vietnam" panose="020B0604020202020204" charset="0"/>
              </a:rPr>
              <a:t> </a:t>
            </a:r>
            <a:r>
              <a:rPr lang="en-US" sz="2000" b="1" i="1" dirty="0" err="1">
                <a:latin typeface="Be Vietnam" panose="020B0604020202020204" charset="0"/>
              </a:rPr>
              <a:t>viện</a:t>
            </a:r>
            <a:r>
              <a:rPr lang="en-US" sz="2000" b="1" i="1" dirty="0">
                <a:latin typeface="Be Vietnam" panose="020B0604020202020204" charset="0"/>
              </a:rPr>
              <a:t> Ung </a:t>
            </a:r>
            <a:r>
              <a:rPr lang="en-US" sz="2000" b="1" i="1" dirty="0" err="1">
                <a:latin typeface="Be Vietnam" panose="020B0604020202020204" charset="0"/>
              </a:rPr>
              <a:t>bướu</a:t>
            </a:r>
            <a:r>
              <a:rPr lang="en-US" sz="2000" b="1" i="1" dirty="0">
                <a:latin typeface="Be Vietnam" panose="020B0604020202020204" charset="0"/>
              </a:rPr>
              <a:t> </a:t>
            </a:r>
            <a:r>
              <a:rPr lang="en-US" sz="2000" b="1" i="1" dirty="0" err="1">
                <a:latin typeface="Be Vietnam" panose="020B0604020202020204" charset="0"/>
              </a:rPr>
              <a:t>tỉnh</a:t>
            </a:r>
            <a:r>
              <a:rPr lang="en-US" sz="2000" b="1" i="1" dirty="0">
                <a:latin typeface="Be Vietnam" panose="020B0604020202020204" charset="0"/>
              </a:rPr>
              <a:t> Thanh </a:t>
            </a:r>
            <a:r>
              <a:rPr lang="en-US" sz="2000" b="1" i="1" dirty="0" err="1">
                <a:latin typeface="Be Vietnam" panose="020B0604020202020204" charset="0"/>
              </a:rPr>
              <a:t>Hóa</a:t>
            </a:r>
            <a:r>
              <a:rPr lang="en-US" sz="2000" b="1" i="1" dirty="0">
                <a:latin typeface="Be Vietnam" panose="020B0604020202020204" charset="0"/>
              </a:rPr>
              <a:t> </a:t>
            </a:r>
            <a:r>
              <a:rPr lang="en-US" sz="2000" b="1" i="1" dirty="0" err="1">
                <a:latin typeface="Be Vietnam" panose="020B0604020202020204" charset="0"/>
              </a:rPr>
              <a:t>năm</a:t>
            </a:r>
            <a:r>
              <a:rPr lang="en-US" sz="2000" b="1" i="1" dirty="0">
                <a:latin typeface="Be Vietnam" panose="020B0604020202020204" charset="0"/>
              </a:rPr>
              <a:t> 2024</a:t>
            </a:r>
            <a:endParaRPr lang="en-US" sz="2000" dirty="0">
              <a:latin typeface="Be Vietnam" panose="020B0604020202020204" charset="0"/>
            </a:endParaRPr>
          </a:p>
          <a:p>
            <a:pPr algn="just"/>
            <a:r>
              <a:rPr lang="en-US" sz="2000" b="1" i="1" dirty="0">
                <a:latin typeface="Be Vietnam" panose="020B0604020202020204" charset="0"/>
              </a:rPr>
              <a:t>	2. </a:t>
            </a:r>
            <a:r>
              <a:rPr lang="en-US" sz="2000" b="1" i="1" dirty="0" err="1">
                <a:latin typeface="Be Vietnam" panose="020B0604020202020204" charset="0"/>
              </a:rPr>
              <a:t>Phân</a:t>
            </a:r>
            <a:r>
              <a:rPr lang="en-US" sz="2000" b="1" i="1" dirty="0">
                <a:latin typeface="Be Vietnam" panose="020B0604020202020204" charset="0"/>
              </a:rPr>
              <a:t> </a:t>
            </a:r>
            <a:r>
              <a:rPr lang="en-US" sz="2000" b="1" i="1" dirty="0" err="1">
                <a:latin typeface="Be Vietnam" panose="020B0604020202020204" charset="0"/>
              </a:rPr>
              <a:t>tích</a:t>
            </a:r>
            <a:r>
              <a:rPr lang="en-US" sz="2000" b="1" i="1" dirty="0">
                <a:latin typeface="Be Vietnam" panose="020B0604020202020204" charset="0"/>
              </a:rPr>
              <a:t> </a:t>
            </a:r>
            <a:r>
              <a:rPr lang="en-US" sz="2000" b="1" i="1" dirty="0" err="1">
                <a:latin typeface="Be Vietnam" panose="020B0604020202020204" charset="0"/>
              </a:rPr>
              <a:t>tác</a:t>
            </a:r>
            <a:r>
              <a:rPr lang="en-US" sz="2000" b="1" i="1" dirty="0">
                <a:latin typeface="Be Vietnam" panose="020B0604020202020204" charset="0"/>
              </a:rPr>
              <a:t> </a:t>
            </a:r>
            <a:r>
              <a:rPr lang="en-US" sz="2000" b="1" i="1" dirty="0" err="1">
                <a:latin typeface="Be Vietnam" panose="020B0604020202020204" charset="0"/>
              </a:rPr>
              <a:t>dụng</a:t>
            </a:r>
            <a:r>
              <a:rPr lang="en-US" sz="2000" b="1" i="1" dirty="0">
                <a:latin typeface="Be Vietnam" panose="020B0604020202020204" charset="0"/>
              </a:rPr>
              <a:t> </a:t>
            </a:r>
            <a:r>
              <a:rPr lang="en-US" sz="2000" b="1" i="1" dirty="0" err="1">
                <a:latin typeface="Be Vietnam" panose="020B0604020202020204" charset="0"/>
              </a:rPr>
              <a:t>không</a:t>
            </a:r>
            <a:r>
              <a:rPr lang="en-US" sz="2000" b="1" i="1" dirty="0">
                <a:latin typeface="Be Vietnam" panose="020B0604020202020204" charset="0"/>
              </a:rPr>
              <a:t> </a:t>
            </a:r>
            <a:r>
              <a:rPr lang="en-US" sz="2000" b="1" i="1" dirty="0" err="1">
                <a:latin typeface="Be Vietnam" panose="020B0604020202020204" charset="0"/>
              </a:rPr>
              <a:t>mong</a:t>
            </a:r>
            <a:r>
              <a:rPr lang="en-US" sz="2000" b="1" i="1" dirty="0">
                <a:latin typeface="Be Vietnam" panose="020B0604020202020204" charset="0"/>
              </a:rPr>
              <a:t> </a:t>
            </a:r>
            <a:r>
              <a:rPr lang="en-US" sz="2000" b="1" i="1" dirty="0" err="1">
                <a:latin typeface="Be Vietnam" panose="020B0604020202020204" charset="0"/>
              </a:rPr>
              <a:t>muốn</a:t>
            </a:r>
            <a:r>
              <a:rPr lang="en-US" sz="2000" b="1" i="1" dirty="0">
                <a:latin typeface="Be Vietnam" panose="020B0604020202020204" charset="0"/>
              </a:rPr>
              <a:t> </a:t>
            </a:r>
            <a:r>
              <a:rPr lang="en-US" sz="2000" b="1" i="1" dirty="0" err="1">
                <a:latin typeface="Be Vietnam" panose="020B0604020202020204" charset="0"/>
              </a:rPr>
              <a:t>của</a:t>
            </a:r>
            <a:r>
              <a:rPr lang="en-US" sz="2000" b="1" i="1" dirty="0">
                <a:latin typeface="Be Vietnam" panose="020B0604020202020204" charset="0"/>
              </a:rPr>
              <a:t> Vinorelbine </a:t>
            </a:r>
            <a:r>
              <a:rPr lang="en-US" sz="2000" b="1" i="1" dirty="0" err="1">
                <a:latin typeface="Be Vietnam" panose="020B0604020202020204" charset="0"/>
              </a:rPr>
              <a:t>trong</a:t>
            </a:r>
            <a:r>
              <a:rPr lang="en-US" sz="2000" b="1" i="1" dirty="0">
                <a:latin typeface="Be Vietnam" panose="020B0604020202020204" charset="0"/>
              </a:rPr>
              <a:t> </a:t>
            </a:r>
            <a:r>
              <a:rPr lang="en-US" sz="2000" b="1" i="1" dirty="0" err="1">
                <a:latin typeface="Be Vietnam" panose="020B0604020202020204" charset="0"/>
              </a:rPr>
              <a:t>hoá</a:t>
            </a:r>
            <a:r>
              <a:rPr lang="en-US" sz="2000" b="1" i="1" dirty="0">
                <a:latin typeface="Be Vietnam" panose="020B0604020202020204" charset="0"/>
              </a:rPr>
              <a:t> </a:t>
            </a:r>
            <a:r>
              <a:rPr lang="en-US" sz="2000" b="1" i="1" dirty="0" err="1">
                <a:latin typeface="Be Vietnam" panose="020B0604020202020204" charset="0"/>
              </a:rPr>
              <a:t>trị</a:t>
            </a:r>
            <a:r>
              <a:rPr lang="en-US" sz="2000" b="1" i="1" dirty="0">
                <a:latin typeface="Be Vietnam" panose="020B0604020202020204" charset="0"/>
              </a:rPr>
              <a:t> </a:t>
            </a:r>
            <a:r>
              <a:rPr lang="en-US" sz="2000" b="1" i="1" dirty="0" err="1">
                <a:latin typeface="Be Vietnam" panose="020B0604020202020204" charset="0"/>
              </a:rPr>
              <a:t>liệu</a:t>
            </a:r>
            <a:r>
              <a:rPr lang="en-US" sz="2000" b="1" i="1" dirty="0">
                <a:latin typeface="Be Vietnam" panose="020B0604020202020204" charset="0"/>
              </a:rPr>
              <a:t> </a:t>
            </a:r>
            <a:r>
              <a:rPr lang="en-US" sz="2000" b="1" i="1" dirty="0" err="1">
                <a:latin typeface="Be Vietnam" panose="020B0604020202020204" charset="0"/>
              </a:rPr>
              <a:t>cho</a:t>
            </a:r>
            <a:r>
              <a:rPr lang="en-US" sz="2000" b="1" i="1" dirty="0">
                <a:latin typeface="Be Vietnam" panose="020B0604020202020204" charset="0"/>
              </a:rPr>
              <a:t> </a:t>
            </a:r>
            <a:r>
              <a:rPr lang="en-US" sz="2000" b="1" i="1" dirty="0" err="1">
                <a:latin typeface="Be Vietnam" panose="020B0604020202020204" charset="0"/>
              </a:rPr>
              <a:t>bệnh</a:t>
            </a:r>
            <a:r>
              <a:rPr lang="en-US" sz="2000" b="1" i="1" dirty="0">
                <a:latin typeface="Be Vietnam" panose="020B0604020202020204" charset="0"/>
              </a:rPr>
              <a:t> </a:t>
            </a:r>
            <a:r>
              <a:rPr lang="en-US" sz="2000" b="1" i="1" dirty="0" err="1">
                <a:latin typeface="Be Vietnam" panose="020B0604020202020204" charset="0"/>
              </a:rPr>
              <a:t>nhân</a:t>
            </a:r>
            <a:r>
              <a:rPr lang="en-US" sz="2000" b="1" i="1" dirty="0">
                <a:latin typeface="Be Vietnam" panose="020B0604020202020204" charset="0"/>
              </a:rPr>
              <a:t> </a:t>
            </a:r>
            <a:r>
              <a:rPr lang="en-US" sz="2000" b="1" i="1" dirty="0" err="1">
                <a:latin typeface="Be Vietnam" panose="020B0604020202020204" charset="0"/>
              </a:rPr>
              <a:t>ung</a:t>
            </a:r>
            <a:r>
              <a:rPr lang="en-US" sz="2000" b="1" i="1" dirty="0">
                <a:latin typeface="Be Vietnam" panose="020B0604020202020204" charset="0"/>
              </a:rPr>
              <a:t> </a:t>
            </a:r>
            <a:r>
              <a:rPr lang="en-US" sz="2000" b="1" i="1" dirty="0" err="1">
                <a:latin typeface="Be Vietnam" panose="020B0604020202020204" charset="0"/>
              </a:rPr>
              <a:t>thư</a:t>
            </a:r>
            <a:r>
              <a:rPr lang="en-US" sz="2000" b="1" i="1" dirty="0">
                <a:latin typeface="Be Vietnam" panose="020B0604020202020204" charset="0"/>
              </a:rPr>
              <a:t> </a:t>
            </a:r>
            <a:r>
              <a:rPr lang="en-US" sz="2000" b="1" i="1" dirty="0" err="1">
                <a:latin typeface="Be Vietnam" panose="020B0604020202020204" charset="0"/>
              </a:rPr>
              <a:t>tại</a:t>
            </a:r>
            <a:r>
              <a:rPr lang="en-US" sz="2000" b="1" i="1" dirty="0">
                <a:latin typeface="Be Vietnam" panose="020B0604020202020204" charset="0"/>
              </a:rPr>
              <a:t> </a:t>
            </a:r>
            <a:r>
              <a:rPr lang="en-US" sz="2000" b="1" i="1" dirty="0" err="1">
                <a:latin typeface="Be Vietnam" panose="020B0604020202020204" charset="0"/>
              </a:rPr>
              <a:t>Bệnh</a:t>
            </a:r>
            <a:r>
              <a:rPr lang="en-US" sz="2000" b="1" i="1" dirty="0">
                <a:latin typeface="Be Vietnam" panose="020B0604020202020204" charset="0"/>
              </a:rPr>
              <a:t> </a:t>
            </a:r>
            <a:r>
              <a:rPr lang="en-US" sz="2000" b="1" i="1" dirty="0" err="1">
                <a:latin typeface="Be Vietnam" panose="020B0604020202020204" charset="0"/>
              </a:rPr>
              <a:t>viện</a:t>
            </a:r>
            <a:r>
              <a:rPr lang="en-US" sz="2000" b="1" i="1" dirty="0">
                <a:latin typeface="Be Vietnam" panose="020B0604020202020204" charset="0"/>
              </a:rPr>
              <a:t> Ung </a:t>
            </a:r>
            <a:r>
              <a:rPr lang="en-US" sz="2000" b="1" i="1" dirty="0" err="1">
                <a:latin typeface="Be Vietnam" panose="020B0604020202020204" charset="0"/>
              </a:rPr>
              <a:t>bướu</a:t>
            </a:r>
            <a:r>
              <a:rPr lang="en-US" sz="2000" b="1" i="1" dirty="0">
                <a:latin typeface="Be Vietnam" panose="020B0604020202020204" charset="0"/>
              </a:rPr>
              <a:t> </a:t>
            </a:r>
            <a:r>
              <a:rPr lang="en-US" sz="2000" b="1" i="1" dirty="0" err="1">
                <a:latin typeface="Be Vietnam" panose="020B0604020202020204" charset="0"/>
              </a:rPr>
              <a:t>tỉnh</a:t>
            </a:r>
            <a:r>
              <a:rPr lang="en-US" sz="2000" b="1" i="1" dirty="0">
                <a:latin typeface="Be Vietnam" panose="020B0604020202020204" charset="0"/>
              </a:rPr>
              <a:t> Thanh </a:t>
            </a:r>
            <a:r>
              <a:rPr lang="en-US" sz="2000" b="1" i="1" dirty="0" err="1">
                <a:latin typeface="Be Vietnam" panose="020B0604020202020204" charset="0"/>
              </a:rPr>
              <a:t>Hóa</a:t>
            </a:r>
            <a:r>
              <a:rPr lang="nl-NL" sz="2000" b="1" i="1" dirty="0">
                <a:latin typeface="Be Vietnam" panose="020B0604020202020204" charset="0"/>
              </a:rPr>
              <a:t> </a:t>
            </a:r>
            <a:r>
              <a:rPr lang="nl-NL" sz="2000" b="1" i="1" dirty="0" err="1">
                <a:latin typeface="Be Vietnam" panose="020B0604020202020204" charset="0"/>
              </a:rPr>
              <a:t>năm</a:t>
            </a:r>
            <a:r>
              <a:rPr lang="nl-NL" sz="2000" b="1" i="1" dirty="0">
                <a:latin typeface="Be Vietnam" panose="020B0604020202020204" charset="0"/>
              </a:rPr>
              <a:t> 2024</a:t>
            </a:r>
            <a:endParaRPr lang="en-SG" altLang="en-US" sz="2000" dirty="0">
              <a:latin typeface="Be Vietnam" panose="020B0604020202020204" charset="0"/>
              <a:cs typeface="Times New Roman" panose="02020603050405020304" pitchFamily="18" charset="0"/>
            </a:endParaRPr>
          </a:p>
        </p:txBody>
      </p:sp>
      <p:sp>
        <p:nvSpPr>
          <p:cNvPr id="20" name="TextBox 263"/>
          <p:cNvSpPr txBox="1">
            <a:spLocks noChangeArrowheads="1"/>
          </p:cNvSpPr>
          <p:nvPr/>
        </p:nvSpPr>
        <p:spPr bwMode="auto">
          <a:xfrm>
            <a:off x="897963" y="23765639"/>
            <a:ext cx="14176355" cy="786291"/>
          </a:xfrm>
          <a:prstGeom prst="rect">
            <a:avLst/>
          </a:prstGeom>
          <a:gradFill>
            <a:gsLst>
              <a:gs pos="0">
                <a:srgbClr val="283583"/>
              </a:gs>
              <a:gs pos="99000">
                <a:srgbClr val="009FE3"/>
              </a:gs>
            </a:gsLst>
            <a:lin ang="0" scaled="0"/>
          </a:gradFill>
          <a:ln>
            <a:noFill/>
          </a:ln>
        </p:spPr>
        <p:txBody>
          <a:bodyPr wrap="square" lIns="180000" tIns="108000" bIns="0">
            <a:spAutoFit/>
          </a:bodyPr>
          <a:lstStyle>
            <a:lvl1pPr eaLnBrk="0" hangingPunct="0">
              <a:defRPr sz="1900">
                <a:solidFill>
                  <a:schemeClr val="tx1"/>
                </a:solidFill>
                <a:latin typeface="Arial" panose="020B0604020202020204" pitchFamily="34" charset="0"/>
                <a:cs typeface="Arial" panose="020B0604020202020204" pitchFamily="34" charset="0"/>
              </a:defRPr>
            </a:lvl1pPr>
            <a:lvl2pPr marL="742950" indent="-285750" eaLnBrk="0" hangingPunct="0">
              <a:defRPr sz="1900">
                <a:solidFill>
                  <a:schemeClr val="tx1"/>
                </a:solidFill>
                <a:latin typeface="Arial" panose="020B0604020202020204" pitchFamily="34" charset="0"/>
                <a:cs typeface="Arial" panose="020B0604020202020204" pitchFamily="34" charset="0"/>
              </a:defRPr>
            </a:lvl2pPr>
            <a:lvl3pPr marL="1143000" indent="-228600" eaLnBrk="0" hangingPunct="0">
              <a:defRPr sz="1900">
                <a:solidFill>
                  <a:schemeClr val="tx1"/>
                </a:solidFill>
                <a:latin typeface="Arial" panose="020B0604020202020204" pitchFamily="34" charset="0"/>
                <a:cs typeface="Arial" panose="020B0604020202020204" pitchFamily="34" charset="0"/>
              </a:defRPr>
            </a:lvl3pPr>
            <a:lvl4pPr marL="1600200" indent="-228600" eaLnBrk="0" hangingPunct="0">
              <a:defRPr sz="1900">
                <a:solidFill>
                  <a:schemeClr val="tx1"/>
                </a:solidFill>
                <a:latin typeface="Arial" panose="020B0604020202020204" pitchFamily="34" charset="0"/>
                <a:cs typeface="Arial" panose="020B0604020202020204" pitchFamily="34" charset="0"/>
              </a:defRPr>
            </a:lvl4pPr>
            <a:lvl5pPr marL="2057400" indent="-228600" eaLnBrk="0" hangingPunct="0">
              <a:defRPr sz="19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9pPr>
          </a:lstStyle>
          <a:p>
            <a:pPr eaLnBrk="1" hangingPunct="1"/>
            <a:r>
              <a:rPr lang="vi-VN" altLang="en-US" sz="4401" b="1" spc="300" dirty="0" err="1">
                <a:solidFill>
                  <a:schemeClr val="bg1"/>
                </a:solidFill>
                <a:latin typeface="VL Bebas Neue Bold" pitchFamily="2" charset="77"/>
                <a:cs typeface="Times New Roman" panose="02020603050405020304" pitchFamily="18" charset="0"/>
              </a:rPr>
              <a:t>ĐỐI TƯỢNG VÀ PHƯƠNG PHÁP NGHIÊN CỨU</a:t>
            </a:r>
            <a:endParaRPr lang="en-SG" altLang="en-US" sz="4401" b="1" spc="300" dirty="0">
              <a:solidFill>
                <a:schemeClr val="bg1"/>
              </a:solidFill>
              <a:latin typeface="VL Bebas Neue Bold" pitchFamily="2" charset="77"/>
              <a:cs typeface="Times New Roman" panose="02020603050405020304" pitchFamily="18" charset="0"/>
            </a:endParaRPr>
          </a:p>
        </p:txBody>
      </p:sp>
      <p:sp>
        <p:nvSpPr>
          <p:cNvPr id="22" name="TextBox 263"/>
          <p:cNvSpPr txBox="1">
            <a:spLocks noChangeArrowheads="1"/>
          </p:cNvSpPr>
          <p:nvPr/>
        </p:nvSpPr>
        <p:spPr bwMode="auto">
          <a:xfrm>
            <a:off x="897963" y="24612543"/>
            <a:ext cx="14176355" cy="6065864"/>
          </a:xfrm>
          <a:prstGeom prst="rect">
            <a:avLst/>
          </a:prstGeom>
          <a:solidFill>
            <a:schemeClr val="bg1">
              <a:lumMod val="95000"/>
              <a:alpha val="70000"/>
            </a:schemeClr>
          </a:solidFill>
          <a:ln>
            <a:noFill/>
          </a:ln>
          <a:effectLst>
            <a:reflection stA="19000" endPos="65000" dist="50800" dir="5400000" sy="-100000" algn="bl" rotWithShape="0"/>
          </a:effectLst>
        </p:spPr>
        <p:txBody>
          <a:bodyPr wrap="square" lIns="108000" tIns="108000" rIns="108000" bIns="108000">
            <a:spAutoFit/>
          </a:bodyPr>
          <a:lstStyle>
            <a:lvl1pPr eaLnBrk="0" hangingPunct="0">
              <a:defRPr sz="1900">
                <a:solidFill>
                  <a:schemeClr val="tx1"/>
                </a:solidFill>
                <a:latin typeface="Arial" panose="020B0604020202020204" pitchFamily="34" charset="0"/>
                <a:cs typeface="Arial" panose="020B0604020202020204" pitchFamily="34" charset="0"/>
              </a:defRPr>
            </a:lvl1pPr>
            <a:lvl2pPr marL="742950" indent="-285750" eaLnBrk="0" hangingPunct="0">
              <a:defRPr sz="1900">
                <a:solidFill>
                  <a:schemeClr val="tx1"/>
                </a:solidFill>
                <a:latin typeface="Arial" panose="020B0604020202020204" pitchFamily="34" charset="0"/>
                <a:cs typeface="Arial" panose="020B0604020202020204" pitchFamily="34" charset="0"/>
              </a:defRPr>
            </a:lvl2pPr>
            <a:lvl3pPr marL="1143000" indent="-228600" eaLnBrk="0" hangingPunct="0">
              <a:defRPr sz="1900">
                <a:solidFill>
                  <a:schemeClr val="tx1"/>
                </a:solidFill>
                <a:latin typeface="Arial" panose="020B0604020202020204" pitchFamily="34" charset="0"/>
                <a:cs typeface="Arial" panose="020B0604020202020204" pitchFamily="34" charset="0"/>
              </a:defRPr>
            </a:lvl3pPr>
            <a:lvl4pPr marL="1600200" indent="-228600" eaLnBrk="0" hangingPunct="0">
              <a:defRPr sz="1900">
                <a:solidFill>
                  <a:schemeClr val="tx1"/>
                </a:solidFill>
                <a:latin typeface="Arial" panose="020B0604020202020204" pitchFamily="34" charset="0"/>
                <a:cs typeface="Arial" panose="020B0604020202020204" pitchFamily="34" charset="0"/>
              </a:defRPr>
            </a:lvl4pPr>
            <a:lvl5pPr marL="2057400" indent="-228600" eaLnBrk="0" hangingPunct="0">
              <a:defRPr sz="19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9pPr>
          </a:lstStyle>
          <a:p>
            <a:pPr algn="just" eaLnBrk="1" hangingPunct="1"/>
            <a:r>
              <a:rPr lang="pt-BR" sz="2000" b="1" dirty="0">
                <a:latin typeface="Be Vietnam" panose="020B0604020202020204" charset="0"/>
              </a:rPr>
              <a:t>Đối tượng nghiên cứu</a:t>
            </a:r>
            <a:r>
              <a:rPr lang="pt-BR" sz="2000" dirty="0">
                <a:latin typeface="Be Vietnam" panose="020B0604020202020204" charset="0"/>
              </a:rPr>
              <a:t>: Bệnh nhân ung thư vú và ung thư phổi có sử dụng Vinorelbine tại Bệnh viện Ung bướu tỉnh Thanh Hoá từ ngày 01/01/2024 đến hết ngày 30/6/2024.</a:t>
            </a:r>
            <a:endParaRPr lang="en-SG" sz="2000" dirty="0">
              <a:latin typeface="Be Vietnam" panose="020B0604020202020204" charset="0"/>
              <a:cs typeface="Times New Roman" panose="02020603050405020304" pitchFamily="18" charset="0"/>
            </a:endParaRPr>
          </a:p>
          <a:p>
            <a:pPr algn="just" eaLnBrk="1" hangingPunct="1"/>
            <a:r>
              <a:rPr lang="pt-BR" sz="2000" b="1" dirty="0">
                <a:latin typeface="Be Vietnam" panose="020B0604020202020204" charset="0"/>
              </a:rPr>
              <a:t>Tiêu chuẩn lựa chọn: </a:t>
            </a:r>
            <a:r>
              <a:rPr lang="en-US" sz="2000" dirty="0" err="1">
                <a:latin typeface="Be Vietnam" panose="020B0604020202020204" charset="0"/>
              </a:rPr>
              <a:t>Hồ</a:t>
            </a:r>
            <a:r>
              <a:rPr lang="en-US" sz="2000" dirty="0">
                <a:latin typeface="Be Vietnam" panose="020B0604020202020204" charset="0"/>
              </a:rPr>
              <a:t> </a:t>
            </a:r>
            <a:r>
              <a:rPr lang="en-US" sz="2000" dirty="0" err="1">
                <a:latin typeface="Be Vietnam" panose="020B0604020202020204" charset="0"/>
              </a:rPr>
              <a:t>sơ</a:t>
            </a:r>
            <a:r>
              <a:rPr lang="en-US" sz="2000" dirty="0">
                <a:latin typeface="Be Vietnam" panose="020B0604020202020204" charset="0"/>
              </a:rPr>
              <a:t>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án</a:t>
            </a:r>
            <a:r>
              <a:rPr lang="en-US" sz="2000" dirty="0">
                <a:latin typeface="Be Vietnam" panose="020B0604020202020204" charset="0"/>
              </a:rPr>
              <a:t> </a:t>
            </a:r>
            <a:r>
              <a:rPr lang="en-US" sz="2000" dirty="0" err="1">
                <a:latin typeface="Be Vietnam" panose="020B0604020202020204" charset="0"/>
              </a:rPr>
              <a:t>ung</a:t>
            </a:r>
            <a:r>
              <a:rPr lang="en-US" sz="2000" dirty="0">
                <a:latin typeface="Be Vietnam" panose="020B0604020202020204" charset="0"/>
              </a:rPr>
              <a:t> </a:t>
            </a:r>
            <a:r>
              <a:rPr lang="en-US" sz="2000" dirty="0" err="1">
                <a:latin typeface="Be Vietnam" panose="020B0604020202020204" charset="0"/>
              </a:rPr>
              <a:t>thư</a:t>
            </a:r>
            <a:r>
              <a:rPr lang="en-US" sz="2000" dirty="0">
                <a:latin typeface="Be Vietnam" panose="020B0604020202020204" charset="0"/>
              </a:rPr>
              <a:t> </a:t>
            </a:r>
            <a:r>
              <a:rPr lang="en-US" sz="2000" dirty="0" err="1">
                <a:latin typeface="Be Vietnam" panose="020B0604020202020204" charset="0"/>
              </a:rPr>
              <a:t>vú</a:t>
            </a:r>
            <a:r>
              <a:rPr lang="en-US" sz="2000" dirty="0">
                <a:latin typeface="Be Vietnam" panose="020B0604020202020204" charset="0"/>
              </a:rPr>
              <a:t>, </a:t>
            </a:r>
            <a:r>
              <a:rPr lang="en-US" sz="2000" dirty="0" err="1">
                <a:latin typeface="Be Vietnam" panose="020B0604020202020204" charset="0"/>
              </a:rPr>
              <a:t>ung</a:t>
            </a:r>
            <a:r>
              <a:rPr lang="en-US" sz="2000" dirty="0">
                <a:latin typeface="Be Vietnam" panose="020B0604020202020204" charset="0"/>
              </a:rPr>
              <a:t> </a:t>
            </a:r>
            <a:r>
              <a:rPr lang="en-US" sz="2000" dirty="0" err="1">
                <a:latin typeface="Be Vietnam" panose="020B0604020202020204" charset="0"/>
              </a:rPr>
              <a:t>thư</a:t>
            </a:r>
            <a:r>
              <a:rPr lang="en-US" sz="2000" dirty="0">
                <a:latin typeface="Be Vietnam" panose="020B0604020202020204" charset="0"/>
              </a:rPr>
              <a:t> </a:t>
            </a:r>
            <a:r>
              <a:rPr lang="en-US" sz="2000" dirty="0" err="1">
                <a:latin typeface="Be Vietnam" panose="020B0604020202020204" charset="0"/>
              </a:rPr>
              <a:t>phổi</a:t>
            </a:r>
            <a:r>
              <a:rPr lang="en-US" sz="2000" dirty="0">
                <a:latin typeface="Be Vietnam" panose="020B0604020202020204" charset="0"/>
              </a:rPr>
              <a:t> </a:t>
            </a:r>
            <a:r>
              <a:rPr lang="en-US" sz="2000" dirty="0" err="1">
                <a:latin typeface="Be Vietnam" panose="020B0604020202020204" charset="0"/>
              </a:rPr>
              <a:t>có</a:t>
            </a:r>
            <a:r>
              <a:rPr lang="en-US" sz="2000" dirty="0">
                <a:latin typeface="Be Vietnam" panose="020B0604020202020204" charset="0"/>
              </a:rPr>
              <a:t> </a:t>
            </a:r>
            <a:r>
              <a:rPr lang="en-US" sz="2000" dirty="0" err="1">
                <a:latin typeface="Be Vietnam" panose="020B0604020202020204" charset="0"/>
              </a:rPr>
              <a:t>sử</a:t>
            </a:r>
            <a:r>
              <a:rPr lang="en-US" sz="2000" dirty="0">
                <a:latin typeface="Be Vietnam" panose="020B0604020202020204" charset="0"/>
              </a:rPr>
              <a:t> </a:t>
            </a:r>
            <a:r>
              <a:rPr lang="en-US" sz="2000" dirty="0" err="1">
                <a:latin typeface="Be Vietnam" panose="020B0604020202020204" charset="0"/>
              </a:rPr>
              <a:t>dụng</a:t>
            </a:r>
            <a:r>
              <a:rPr lang="en-US" sz="2000" dirty="0">
                <a:latin typeface="Be Vietnam" panose="020B0604020202020204" charset="0"/>
              </a:rPr>
              <a:t> vinorelbine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thời</a:t>
            </a:r>
            <a:r>
              <a:rPr lang="en-US" sz="2000" dirty="0">
                <a:latin typeface="Be Vietnam" panose="020B0604020202020204" charset="0"/>
              </a:rPr>
              <a:t> </a:t>
            </a:r>
            <a:r>
              <a:rPr lang="en-US" sz="2000" dirty="0" err="1">
                <a:latin typeface="Be Vietnam" panose="020B0604020202020204" charset="0"/>
              </a:rPr>
              <a:t>gian</a:t>
            </a:r>
            <a:r>
              <a:rPr lang="en-US" sz="2000" dirty="0">
                <a:latin typeface="Be Vietnam" panose="020B0604020202020204" charset="0"/>
              </a:rPr>
              <a:t> </a:t>
            </a:r>
            <a:r>
              <a:rPr lang="en-US" sz="2000" dirty="0" err="1">
                <a:latin typeface="Be Vietnam" panose="020B0604020202020204" charset="0"/>
              </a:rPr>
              <a:t>nghiên</a:t>
            </a:r>
            <a:r>
              <a:rPr lang="en-US" sz="2000" dirty="0">
                <a:latin typeface="Be Vietnam" panose="020B0604020202020204" charset="0"/>
              </a:rPr>
              <a:t> </a:t>
            </a:r>
            <a:r>
              <a:rPr lang="en-US" sz="2000" dirty="0" err="1">
                <a:latin typeface="Be Vietnam" panose="020B0604020202020204" charset="0"/>
              </a:rPr>
              <a:t>cứu</a:t>
            </a:r>
            <a:r>
              <a:rPr lang="en-US" sz="2000" dirty="0">
                <a:latin typeface="Be Vietnam" panose="020B0604020202020204" charset="0"/>
              </a:rPr>
              <a:t>. </a:t>
            </a:r>
            <a:r>
              <a:rPr lang="pt-BR" sz="2000" dirty="0">
                <a:latin typeface="Be Vietnam" panose="020B0604020202020204" charset="0"/>
              </a:rPr>
              <a:t>Mỗi đợt điều trị của bệnh nhân là một mẫu nghiên cứu.</a:t>
            </a:r>
          </a:p>
          <a:p>
            <a:pPr algn="just" eaLnBrk="1" hangingPunct="1"/>
            <a:r>
              <a:rPr lang="pt-BR" sz="2000" b="1" dirty="0">
                <a:latin typeface="Be Vietnam" panose="020B0604020202020204" charset="0"/>
              </a:rPr>
              <a:t>Tiêu chuẩn loại trừ: </a:t>
            </a:r>
            <a:r>
              <a:rPr lang="en-US" sz="2000" dirty="0" err="1">
                <a:latin typeface="Be Vietnam" panose="020B0604020202020204" charset="0"/>
              </a:rPr>
              <a:t>Hồ</a:t>
            </a:r>
            <a:r>
              <a:rPr lang="en-US" sz="2000" dirty="0">
                <a:latin typeface="Be Vietnam" panose="020B0604020202020204" charset="0"/>
              </a:rPr>
              <a:t> </a:t>
            </a:r>
            <a:r>
              <a:rPr lang="en-US" sz="2000" dirty="0" err="1">
                <a:latin typeface="Be Vietnam" panose="020B0604020202020204" charset="0"/>
              </a:rPr>
              <a:t>sơ</a:t>
            </a:r>
            <a:r>
              <a:rPr lang="en-US" sz="2000" dirty="0">
                <a:latin typeface="Be Vietnam" panose="020B0604020202020204" charset="0"/>
              </a:rPr>
              <a:t>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án</a:t>
            </a:r>
            <a:r>
              <a:rPr lang="en-US" sz="2000" dirty="0">
                <a:latin typeface="Be Vietnam" panose="020B0604020202020204" charset="0"/>
              </a:rPr>
              <a:t> </a:t>
            </a:r>
            <a:r>
              <a:rPr lang="en-US" sz="2000" dirty="0" err="1">
                <a:latin typeface="Be Vietnam" panose="020B0604020202020204" charset="0"/>
              </a:rPr>
              <a:t>không</a:t>
            </a:r>
            <a:r>
              <a:rPr lang="en-US" sz="2000" dirty="0">
                <a:latin typeface="Be Vietnam" panose="020B0604020202020204" charset="0"/>
              </a:rPr>
              <a:t> </a:t>
            </a:r>
            <a:r>
              <a:rPr lang="en-US" sz="2000" dirty="0" err="1">
                <a:latin typeface="Be Vietnam" panose="020B0604020202020204" charset="0"/>
              </a:rPr>
              <a:t>sử</a:t>
            </a:r>
            <a:r>
              <a:rPr lang="en-US" sz="2000" dirty="0">
                <a:latin typeface="Be Vietnam" panose="020B0604020202020204" charset="0"/>
              </a:rPr>
              <a:t> </a:t>
            </a:r>
            <a:r>
              <a:rPr lang="en-US" sz="2000" dirty="0" err="1">
                <a:latin typeface="Be Vietnam" panose="020B0604020202020204" charset="0"/>
              </a:rPr>
              <a:t>dụng</a:t>
            </a:r>
            <a:r>
              <a:rPr lang="en-US" sz="2000" dirty="0">
                <a:latin typeface="Be Vietnam" panose="020B0604020202020204" charset="0"/>
              </a:rPr>
              <a:t> vinorelbine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thời</a:t>
            </a:r>
            <a:r>
              <a:rPr lang="en-US" sz="2000" dirty="0">
                <a:latin typeface="Be Vietnam" panose="020B0604020202020204" charset="0"/>
              </a:rPr>
              <a:t> </a:t>
            </a:r>
            <a:r>
              <a:rPr lang="en-US" sz="2000" dirty="0" err="1">
                <a:latin typeface="Be Vietnam" panose="020B0604020202020204" charset="0"/>
              </a:rPr>
              <a:t>gian</a:t>
            </a:r>
            <a:r>
              <a:rPr lang="en-US" sz="2000" dirty="0">
                <a:latin typeface="Be Vietnam" panose="020B0604020202020204" charset="0"/>
              </a:rPr>
              <a:t> </a:t>
            </a:r>
            <a:r>
              <a:rPr lang="en-US" sz="2000" dirty="0" err="1">
                <a:latin typeface="Be Vietnam" panose="020B0604020202020204" charset="0"/>
              </a:rPr>
              <a:t>nghiên</a:t>
            </a:r>
            <a:r>
              <a:rPr lang="en-US" sz="2000" dirty="0">
                <a:latin typeface="Be Vietnam" panose="020B0604020202020204" charset="0"/>
              </a:rPr>
              <a:t> </a:t>
            </a:r>
            <a:r>
              <a:rPr lang="en-US" sz="2000" dirty="0" err="1">
                <a:latin typeface="Be Vietnam" panose="020B0604020202020204" charset="0"/>
              </a:rPr>
              <a:t>cứu</a:t>
            </a:r>
            <a:r>
              <a:rPr lang="en-US" sz="2000" dirty="0">
                <a:latin typeface="Be Vietnam" panose="020B0604020202020204" charset="0"/>
              </a:rPr>
              <a:t>.</a:t>
            </a:r>
          </a:p>
          <a:p>
            <a:pPr algn="just" eaLnBrk="1" hangingPunct="1"/>
            <a:r>
              <a:rPr lang="pt-BR" sz="2000" b="1" dirty="0">
                <a:latin typeface="Be Vietnam" panose="020B0604020202020204" charset="0"/>
              </a:rPr>
              <a:t>Thiết kế nghiên cứu: </a:t>
            </a:r>
            <a:r>
              <a:rPr lang="pt-BR" sz="2000" dirty="0">
                <a:latin typeface="Be Vietnam" panose="020B0604020202020204" charset="0"/>
              </a:rPr>
              <a:t>Mô tả cắt ngang, hồi cứu. Chọn cỡ mẫu thuận tiện.</a:t>
            </a:r>
          </a:p>
          <a:p>
            <a:pPr algn="just" eaLnBrk="1" hangingPunct="1"/>
            <a:r>
              <a:rPr lang="es-AR" sz="2000" b="1" dirty="0" err="1">
                <a:latin typeface="Be Vietnam" panose="020B0604020202020204" charset="0"/>
              </a:rPr>
              <a:t>Chỉ</a:t>
            </a:r>
            <a:r>
              <a:rPr lang="es-AR" sz="2000" b="1" dirty="0">
                <a:latin typeface="Be Vietnam" panose="020B0604020202020204" charset="0"/>
              </a:rPr>
              <a:t> </a:t>
            </a:r>
            <a:r>
              <a:rPr lang="es-AR" sz="2000" b="1" dirty="0" err="1">
                <a:latin typeface="Be Vietnam" panose="020B0604020202020204" charset="0"/>
              </a:rPr>
              <a:t>tiêu</a:t>
            </a:r>
            <a:r>
              <a:rPr lang="es-AR" sz="2000" b="1" dirty="0">
                <a:latin typeface="Be Vietnam" panose="020B0604020202020204" charset="0"/>
              </a:rPr>
              <a:t> </a:t>
            </a:r>
            <a:r>
              <a:rPr lang="es-AR" sz="2000" b="1" dirty="0" err="1">
                <a:latin typeface="Be Vietnam" panose="020B0604020202020204" charset="0"/>
              </a:rPr>
              <a:t>nghiên</a:t>
            </a:r>
            <a:r>
              <a:rPr lang="es-AR" sz="2000" b="1" dirty="0">
                <a:latin typeface="Be Vietnam" panose="020B0604020202020204" charset="0"/>
              </a:rPr>
              <a:t> </a:t>
            </a:r>
            <a:r>
              <a:rPr lang="es-AR" sz="2000" b="1" dirty="0" err="1">
                <a:latin typeface="Be Vietnam" panose="020B0604020202020204" charset="0"/>
              </a:rPr>
              <a:t>cứu</a:t>
            </a:r>
            <a:r>
              <a:rPr lang="es-AR" sz="2000" b="1" dirty="0">
                <a:latin typeface="Be Vietnam" panose="020B0604020202020204" charset="0"/>
              </a:rPr>
              <a:t>:</a:t>
            </a:r>
          </a:p>
          <a:p>
            <a:pPr algn="just" eaLnBrk="1" hangingPunct="1"/>
            <a:r>
              <a:rPr lang="nl-NL" sz="2000" b="1" dirty="0">
                <a:latin typeface="Be Vietnam" panose="020B0604020202020204" charset="0"/>
              </a:rPr>
              <a:t>- Mục tiêu 01:</a:t>
            </a:r>
            <a:r>
              <a:rPr lang="nl-NL" sz="2000" dirty="0">
                <a:latin typeface="Be Vietnam" panose="020B0604020202020204" charset="0"/>
              </a:rPr>
              <a:t> </a:t>
            </a:r>
            <a:r>
              <a:rPr lang="en-US" sz="2000" dirty="0" err="1">
                <a:latin typeface="Be Vietnam" panose="020B0604020202020204" charset="0"/>
              </a:rPr>
              <a:t>Khảo</a:t>
            </a:r>
            <a:r>
              <a:rPr lang="en-US" sz="2000" dirty="0">
                <a:latin typeface="Be Vietnam" panose="020B0604020202020204" charset="0"/>
              </a:rPr>
              <a:t> </a:t>
            </a:r>
            <a:r>
              <a:rPr lang="en-US" sz="2000" dirty="0" err="1">
                <a:latin typeface="Be Vietnam" panose="020B0604020202020204" charset="0"/>
              </a:rPr>
              <a:t>sát</a:t>
            </a:r>
            <a:r>
              <a:rPr lang="en-US" sz="2000" dirty="0">
                <a:latin typeface="Be Vietnam" panose="020B0604020202020204" charset="0"/>
              </a:rPr>
              <a:t> </a:t>
            </a:r>
            <a:r>
              <a:rPr lang="en-US" sz="2000" dirty="0" err="1">
                <a:latin typeface="Be Vietnam" panose="020B0604020202020204" charset="0"/>
              </a:rPr>
              <a:t>đặc</a:t>
            </a:r>
            <a:r>
              <a:rPr lang="en-US" sz="2000" dirty="0">
                <a:latin typeface="Be Vietnam" panose="020B0604020202020204" charset="0"/>
              </a:rPr>
              <a:t> </a:t>
            </a:r>
            <a:r>
              <a:rPr lang="en-US" sz="2000" dirty="0" err="1">
                <a:latin typeface="Be Vietnam" panose="020B0604020202020204" charset="0"/>
              </a:rPr>
              <a:t>điểm</a:t>
            </a:r>
            <a:r>
              <a:rPr lang="en-US" sz="2000" dirty="0">
                <a:latin typeface="Be Vietnam" panose="020B0604020202020204" charset="0"/>
              </a:rPr>
              <a:t> </a:t>
            </a:r>
            <a:r>
              <a:rPr lang="en-US" sz="2000" dirty="0" err="1">
                <a:latin typeface="Be Vietnam" panose="020B0604020202020204" charset="0"/>
              </a:rPr>
              <a:t>sử</a:t>
            </a:r>
            <a:r>
              <a:rPr lang="en-US" sz="2000" dirty="0">
                <a:latin typeface="Be Vietnam" panose="020B0604020202020204" charset="0"/>
              </a:rPr>
              <a:t> </a:t>
            </a:r>
            <a:r>
              <a:rPr lang="en-US" sz="2000" dirty="0" err="1">
                <a:latin typeface="Be Vietnam" panose="020B0604020202020204" charset="0"/>
              </a:rPr>
              <a:t>dụng</a:t>
            </a:r>
            <a:r>
              <a:rPr lang="en-US" sz="2000" dirty="0">
                <a:latin typeface="Be Vietnam" panose="020B0604020202020204" charset="0"/>
              </a:rPr>
              <a:t> Vinorelbine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hoá</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a:t>
            </a:r>
            <a:r>
              <a:rPr lang="en-US" sz="2000" dirty="0" err="1">
                <a:latin typeface="Be Vietnam" panose="020B0604020202020204" charset="0"/>
              </a:rPr>
              <a:t>liệu</a:t>
            </a:r>
            <a:r>
              <a:rPr lang="en-US" sz="2000" dirty="0">
                <a:latin typeface="Be Vietnam" panose="020B0604020202020204" charset="0"/>
              </a:rPr>
              <a:t> </a:t>
            </a:r>
            <a:r>
              <a:rPr lang="en-US" sz="2000" dirty="0" err="1">
                <a:latin typeface="Be Vietnam" panose="020B0604020202020204" charset="0"/>
              </a:rPr>
              <a:t>cho</a:t>
            </a:r>
            <a:r>
              <a:rPr lang="en-US" sz="2000" dirty="0">
                <a:latin typeface="Be Vietnam" panose="020B0604020202020204" charset="0"/>
              </a:rPr>
              <a:t>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nhân</a:t>
            </a:r>
            <a:r>
              <a:rPr lang="en-US" sz="2000" dirty="0">
                <a:latin typeface="Be Vietnam" panose="020B0604020202020204" charset="0"/>
              </a:rPr>
              <a:t> </a:t>
            </a:r>
            <a:r>
              <a:rPr lang="en-US" sz="2000" dirty="0" err="1">
                <a:latin typeface="Be Vietnam" panose="020B0604020202020204" charset="0"/>
              </a:rPr>
              <a:t>ung</a:t>
            </a:r>
            <a:r>
              <a:rPr lang="en-US" sz="2000" dirty="0">
                <a:latin typeface="Be Vietnam" panose="020B0604020202020204" charset="0"/>
              </a:rPr>
              <a:t> </a:t>
            </a:r>
            <a:r>
              <a:rPr lang="en-US" sz="2000" dirty="0" err="1">
                <a:latin typeface="Be Vietnam" panose="020B0604020202020204" charset="0"/>
              </a:rPr>
              <a:t>thư</a:t>
            </a:r>
            <a:r>
              <a:rPr lang="en-US" sz="2000" dirty="0">
                <a:latin typeface="Be Vietnam" panose="020B0604020202020204" charset="0"/>
              </a:rPr>
              <a:t> </a:t>
            </a:r>
            <a:r>
              <a:rPr lang="en-US" sz="2000" dirty="0" err="1">
                <a:latin typeface="Be Vietnam" panose="020B0604020202020204" charset="0"/>
              </a:rPr>
              <a:t>tại</a:t>
            </a:r>
            <a:r>
              <a:rPr lang="en-US" sz="2000" dirty="0">
                <a:latin typeface="Be Vietnam" panose="020B0604020202020204" charset="0"/>
              </a:rPr>
              <a:t>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viện</a:t>
            </a:r>
            <a:r>
              <a:rPr lang="en-US" sz="2000" dirty="0">
                <a:latin typeface="Be Vietnam" panose="020B0604020202020204" charset="0"/>
              </a:rPr>
              <a:t> Ung </a:t>
            </a:r>
            <a:r>
              <a:rPr lang="en-US" sz="2000" dirty="0" err="1">
                <a:latin typeface="Be Vietnam" panose="020B0604020202020204" charset="0"/>
              </a:rPr>
              <a:t>bướu</a:t>
            </a:r>
            <a:r>
              <a:rPr lang="en-US" sz="2000" dirty="0">
                <a:latin typeface="Be Vietnam" panose="020B0604020202020204" charset="0"/>
              </a:rPr>
              <a:t> </a:t>
            </a:r>
            <a:r>
              <a:rPr lang="en-US" sz="2000" dirty="0" err="1">
                <a:latin typeface="Be Vietnam" panose="020B0604020202020204" charset="0"/>
              </a:rPr>
              <a:t>tỉnh</a:t>
            </a:r>
            <a:r>
              <a:rPr lang="en-US" sz="2000" dirty="0">
                <a:latin typeface="Be Vietnam" panose="020B0604020202020204" charset="0"/>
              </a:rPr>
              <a:t> Thanh </a:t>
            </a:r>
            <a:r>
              <a:rPr lang="en-US" sz="2000" dirty="0" err="1">
                <a:latin typeface="Be Vietnam" panose="020B0604020202020204" charset="0"/>
              </a:rPr>
              <a:t>Hóa</a:t>
            </a:r>
            <a:r>
              <a:rPr lang="en-US" sz="2000" dirty="0">
                <a:latin typeface="Be Vietnam" panose="020B0604020202020204" charset="0"/>
              </a:rPr>
              <a:t>:</a:t>
            </a:r>
          </a:p>
          <a:p>
            <a:pPr algn="just" eaLnBrk="1" hangingPunct="1"/>
            <a:r>
              <a:rPr lang="nl-NL" sz="2000" dirty="0">
                <a:latin typeface="Be Vietnam" panose="020B0604020202020204" charset="0"/>
              </a:rPr>
              <a:t>	+ Đặc điểm chung: Đặc điểm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nhân</a:t>
            </a:r>
            <a:r>
              <a:rPr lang="en-US" sz="2000" dirty="0">
                <a:latin typeface="Be Vietnam" panose="020B0604020202020204" charset="0"/>
              </a:rPr>
              <a:t> </a:t>
            </a:r>
            <a:r>
              <a:rPr lang="en-US" sz="2000" dirty="0" err="1">
                <a:latin typeface="Be Vietnam" panose="020B0604020202020204" charset="0"/>
              </a:rPr>
              <a:t>theo</a:t>
            </a:r>
            <a:r>
              <a:rPr lang="en-US" sz="2000" dirty="0">
                <a:latin typeface="Be Vietnam" panose="020B0604020202020204" charset="0"/>
              </a:rPr>
              <a:t> </a:t>
            </a:r>
            <a:r>
              <a:rPr lang="en-US" sz="2000" dirty="0" err="1">
                <a:latin typeface="Be Vietnam" panose="020B0604020202020204" charset="0"/>
              </a:rPr>
              <a:t>chẩn</a:t>
            </a:r>
            <a:r>
              <a:rPr lang="en-US" sz="2000" dirty="0">
                <a:latin typeface="Be Vietnam" panose="020B0604020202020204" charset="0"/>
              </a:rPr>
              <a:t> </a:t>
            </a:r>
            <a:r>
              <a:rPr lang="en-US" sz="2000" dirty="0" err="1">
                <a:latin typeface="Be Vietnam" panose="020B0604020202020204" charset="0"/>
              </a:rPr>
              <a:t>đoán</a:t>
            </a:r>
            <a:r>
              <a:rPr lang="en-US" sz="2000" dirty="0">
                <a:latin typeface="Be Vietnam" panose="020B0604020202020204" charset="0"/>
              </a:rPr>
              <a:t> </a:t>
            </a:r>
            <a:r>
              <a:rPr lang="en-US" sz="2000" dirty="0" err="1">
                <a:latin typeface="Be Vietnam" panose="020B0604020202020204" charset="0"/>
              </a:rPr>
              <a:t>bệnh</a:t>
            </a:r>
            <a:r>
              <a:rPr lang="en-US" sz="2000" dirty="0">
                <a:latin typeface="Be Vietnam" panose="020B0604020202020204" charset="0"/>
              </a:rPr>
              <a:t>; </a:t>
            </a:r>
            <a:r>
              <a:rPr lang="nl-NL" sz="2000" dirty="0">
                <a:latin typeface="Be Vietnam" panose="020B0604020202020204" charset="0"/>
              </a:rPr>
              <a:t>đặc điểm về tuổi, giới tính; </a:t>
            </a:r>
            <a:r>
              <a:rPr lang="en-US" sz="2000" dirty="0" err="1">
                <a:latin typeface="Be Vietnam" panose="020B0604020202020204" charset="0"/>
              </a:rPr>
              <a:t>đặc</a:t>
            </a:r>
            <a:r>
              <a:rPr lang="en-US" sz="2000" dirty="0">
                <a:latin typeface="Be Vietnam" panose="020B0604020202020204" charset="0"/>
              </a:rPr>
              <a:t> </a:t>
            </a:r>
            <a:r>
              <a:rPr lang="en-US" sz="2000" dirty="0" err="1">
                <a:latin typeface="Be Vietnam" panose="020B0604020202020204" charset="0"/>
              </a:rPr>
              <a:t>điểm</a:t>
            </a:r>
            <a:r>
              <a:rPr lang="en-US" sz="2000" dirty="0">
                <a:latin typeface="Be Vietnam" panose="020B0604020202020204" charset="0"/>
              </a:rPr>
              <a:t> </a:t>
            </a:r>
            <a:r>
              <a:rPr lang="en-US" sz="2000" dirty="0" err="1">
                <a:latin typeface="Be Vietnam" panose="020B0604020202020204" charset="0"/>
              </a:rPr>
              <a:t>về</a:t>
            </a:r>
            <a:r>
              <a:rPr lang="en-US" sz="2000" dirty="0">
                <a:latin typeface="Be Vietnam" panose="020B0604020202020204" charset="0"/>
              </a:rPr>
              <a:t> </a:t>
            </a:r>
            <a:r>
              <a:rPr lang="en-US" sz="2000" dirty="0" err="1">
                <a:latin typeface="Be Vietnam" panose="020B0604020202020204" charset="0"/>
              </a:rPr>
              <a:t>giai</a:t>
            </a:r>
            <a:r>
              <a:rPr lang="en-US" sz="2000" dirty="0">
                <a:latin typeface="Be Vietnam" panose="020B0604020202020204" charset="0"/>
              </a:rPr>
              <a:t> </a:t>
            </a:r>
            <a:r>
              <a:rPr lang="en-US" sz="2000" dirty="0" err="1">
                <a:latin typeface="Be Vietnam" panose="020B0604020202020204" charset="0"/>
              </a:rPr>
              <a:t>đoạn</a:t>
            </a:r>
            <a:r>
              <a:rPr lang="en-US" sz="2000" dirty="0">
                <a:latin typeface="Be Vietnam" panose="020B0604020202020204" charset="0"/>
              </a:rPr>
              <a:t>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tình</a:t>
            </a:r>
            <a:r>
              <a:rPr lang="en-US" sz="2000" dirty="0">
                <a:latin typeface="Be Vietnam" panose="020B0604020202020204" charset="0"/>
              </a:rPr>
              <a:t> </a:t>
            </a:r>
            <a:r>
              <a:rPr lang="en-US" sz="2000" dirty="0" err="1">
                <a:latin typeface="Be Vietnam" panose="020B0604020202020204" charset="0"/>
              </a:rPr>
              <a:t>trạng</a:t>
            </a:r>
            <a:r>
              <a:rPr lang="en-US" sz="2000" dirty="0">
                <a:latin typeface="Be Vietnam" panose="020B0604020202020204" charset="0"/>
              </a:rPr>
              <a:t> di </a:t>
            </a:r>
            <a:r>
              <a:rPr lang="en-US" sz="2000" dirty="0" err="1">
                <a:latin typeface="Be Vietnam" panose="020B0604020202020204" charset="0"/>
              </a:rPr>
              <a:t>căn</a:t>
            </a:r>
            <a:r>
              <a:rPr lang="en-US" sz="2000" dirty="0">
                <a:latin typeface="Be Vietnam" panose="020B0604020202020204" charset="0"/>
              </a:rPr>
              <a:t> </a:t>
            </a:r>
            <a:r>
              <a:rPr lang="en-US" sz="2000" dirty="0" err="1">
                <a:latin typeface="Be Vietnam" panose="020B0604020202020204" charset="0"/>
              </a:rPr>
              <a:t>và</a:t>
            </a:r>
            <a:r>
              <a:rPr lang="en-US" sz="2000" dirty="0">
                <a:latin typeface="Be Vietnam" panose="020B0604020202020204" charset="0"/>
              </a:rPr>
              <a:t> </a:t>
            </a:r>
            <a:r>
              <a:rPr lang="en-US" sz="2000" dirty="0" err="1">
                <a:latin typeface="Be Vietnam" panose="020B0604020202020204" charset="0"/>
              </a:rPr>
              <a:t>chỉ</a:t>
            </a:r>
            <a:r>
              <a:rPr lang="en-US" sz="2000" dirty="0">
                <a:latin typeface="Be Vietnam" panose="020B0604020202020204" charset="0"/>
              </a:rPr>
              <a:t> </a:t>
            </a:r>
            <a:r>
              <a:rPr lang="en-US" sz="2000" dirty="0" err="1">
                <a:latin typeface="Be Vietnam" panose="020B0604020202020204" charset="0"/>
              </a:rPr>
              <a:t>định</a:t>
            </a:r>
            <a:r>
              <a:rPr lang="en-US" sz="2000" dirty="0">
                <a:latin typeface="Be Vietnam" panose="020B0604020202020204" charset="0"/>
              </a:rPr>
              <a:t> </a:t>
            </a:r>
            <a:r>
              <a:rPr lang="en-US" sz="2000" dirty="0" err="1">
                <a:latin typeface="Be Vietnam" panose="020B0604020202020204" charset="0"/>
              </a:rPr>
              <a:t>điều</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a:t>
            </a:r>
          </a:p>
          <a:p>
            <a:pPr algn="just" eaLnBrk="1" hangingPunct="1"/>
            <a:r>
              <a:rPr lang="nl-NL" sz="2000" dirty="0">
                <a:latin typeface="Be Vietnam" panose="020B0604020202020204" charset="0"/>
              </a:rPr>
              <a:t>	+ Đặc điểm sử dụng thuốc Vinorelbine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hoá</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a:t>
            </a:r>
            <a:r>
              <a:rPr lang="en-US" sz="2000" dirty="0" err="1">
                <a:latin typeface="Be Vietnam" panose="020B0604020202020204" charset="0"/>
              </a:rPr>
              <a:t>liệu</a:t>
            </a:r>
            <a:r>
              <a:rPr lang="en-US" sz="2000" dirty="0">
                <a:latin typeface="Be Vietnam" panose="020B0604020202020204" charset="0"/>
              </a:rPr>
              <a:t> </a:t>
            </a:r>
            <a:r>
              <a:rPr lang="en-US" sz="2000" dirty="0" err="1">
                <a:latin typeface="Be Vietnam" panose="020B0604020202020204" charset="0"/>
              </a:rPr>
              <a:t>cho</a:t>
            </a:r>
            <a:r>
              <a:rPr lang="en-US" sz="2000" dirty="0">
                <a:latin typeface="Be Vietnam" panose="020B0604020202020204" charset="0"/>
              </a:rPr>
              <a:t>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nhân</a:t>
            </a:r>
            <a:r>
              <a:rPr lang="en-US" sz="2000" dirty="0">
                <a:latin typeface="Be Vietnam" panose="020B0604020202020204" charset="0"/>
              </a:rPr>
              <a:t>: </a:t>
            </a:r>
            <a:r>
              <a:rPr lang="en-US" sz="2000" dirty="0" err="1">
                <a:latin typeface="Be Vietnam" panose="020B0604020202020204" charset="0"/>
              </a:rPr>
              <a:t>Đặc</a:t>
            </a:r>
            <a:r>
              <a:rPr lang="en-US" sz="2000" dirty="0">
                <a:latin typeface="Be Vietnam" panose="020B0604020202020204" charset="0"/>
              </a:rPr>
              <a:t> </a:t>
            </a:r>
            <a:r>
              <a:rPr lang="en-US" sz="2000" dirty="0" err="1">
                <a:latin typeface="Be Vietnam" panose="020B0604020202020204" charset="0"/>
              </a:rPr>
              <a:t>điểm</a:t>
            </a:r>
            <a:r>
              <a:rPr lang="en-US" sz="2000" dirty="0">
                <a:latin typeface="Be Vietnam" panose="020B0604020202020204" charset="0"/>
              </a:rPr>
              <a:t> </a:t>
            </a:r>
            <a:r>
              <a:rPr lang="en-US" sz="2000" dirty="0" err="1">
                <a:latin typeface="Be Vietnam" panose="020B0604020202020204" charset="0"/>
              </a:rPr>
              <a:t>về</a:t>
            </a:r>
            <a:r>
              <a:rPr lang="en-US" sz="2000" dirty="0">
                <a:latin typeface="Be Vietnam" panose="020B0604020202020204" charset="0"/>
              </a:rPr>
              <a:t> khoa </a:t>
            </a:r>
            <a:r>
              <a:rPr lang="en-US" sz="2000" dirty="0" err="1">
                <a:latin typeface="Be Vietnam" panose="020B0604020202020204" charset="0"/>
              </a:rPr>
              <a:t>điều</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a:t>
            </a:r>
            <a:r>
              <a:rPr lang="en-US" sz="2000" dirty="0" err="1">
                <a:latin typeface="Be Vietnam" panose="020B0604020202020204" charset="0"/>
              </a:rPr>
              <a:t>đặc</a:t>
            </a:r>
            <a:r>
              <a:rPr lang="en-US" sz="2000" dirty="0">
                <a:latin typeface="Be Vietnam" panose="020B0604020202020204" charset="0"/>
              </a:rPr>
              <a:t> </a:t>
            </a:r>
            <a:r>
              <a:rPr lang="en-US" sz="2000" dirty="0" err="1">
                <a:latin typeface="Be Vietnam" panose="020B0604020202020204" charset="0"/>
              </a:rPr>
              <a:t>điểm</a:t>
            </a:r>
            <a:r>
              <a:rPr lang="en-US" sz="2000" dirty="0">
                <a:latin typeface="Be Vietnam" panose="020B0604020202020204" charset="0"/>
              </a:rPr>
              <a:t> </a:t>
            </a:r>
            <a:r>
              <a:rPr lang="en-US" sz="2000" dirty="0" err="1">
                <a:latin typeface="Be Vietnam" panose="020B0604020202020204" charset="0"/>
              </a:rPr>
              <a:t>về</a:t>
            </a:r>
            <a:r>
              <a:rPr lang="en-US" sz="2000" dirty="0">
                <a:latin typeface="Be Vietnam" panose="020B0604020202020204" charset="0"/>
              </a:rPr>
              <a:t> </a:t>
            </a:r>
            <a:r>
              <a:rPr lang="en-US" sz="2000" dirty="0" err="1">
                <a:latin typeface="Be Vietnam" panose="020B0604020202020204" charset="0"/>
              </a:rPr>
              <a:t>số</a:t>
            </a:r>
            <a:r>
              <a:rPr lang="en-US" sz="2000" dirty="0">
                <a:latin typeface="Be Vietnam" panose="020B0604020202020204" charset="0"/>
              </a:rPr>
              <a:t> </a:t>
            </a:r>
            <a:r>
              <a:rPr lang="en-US" sz="2000" dirty="0" err="1">
                <a:latin typeface="Be Vietnam" panose="020B0604020202020204" charset="0"/>
              </a:rPr>
              <a:t>ngày</a:t>
            </a:r>
            <a:r>
              <a:rPr lang="en-US" sz="2000" dirty="0">
                <a:latin typeface="Be Vietnam" panose="020B0604020202020204" charset="0"/>
              </a:rPr>
              <a:t> </a:t>
            </a:r>
            <a:r>
              <a:rPr lang="en-US" sz="2000" dirty="0" err="1">
                <a:latin typeface="Be Vietnam" panose="020B0604020202020204" charset="0"/>
              </a:rPr>
              <a:t>điều</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đợt</a:t>
            </a:r>
            <a:r>
              <a:rPr lang="en-US" sz="2000" dirty="0">
                <a:latin typeface="Be Vietnam" panose="020B0604020202020204" charset="0"/>
              </a:rPr>
              <a:t>; </a:t>
            </a:r>
            <a:r>
              <a:rPr lang="en-US" sz="2000" dirty="0" err="1">
                <a:latin typeface="Be Vietnam" panose="020B0604020202020204" charset="0"/>
              </a:rPr>
              <a:t>đặc</a:t>
            </a:r>
            <a:r>
              <a:rPr lang="en-US" sz="2000" dirty="0">
                <a:latin typeface="Be Vietnam" panose="020B0604020202020204" charset="0"/>
              </a:rPr>
              <a:t> </a:t>
            </a:r>
            <a:r>
              <a:rPr lang="en-US" sz="2000" dirty="0" err="1">
                <a:latin typeface="Be Vietnam" panose="020B0604020202020204" charset="0"/>
              </a:rPr>
              <a:t>điểm</a:t>
            </a:r>
            <a:r>
              <a:rPr lang="en-US" sz="2000" dirty="0">
                <a:latin typeface="Be Vietnam" panose="020B0604020202020204" charset="0"/>
              </a:rPr>
              <a:t> </a:t>
            </a:r>
            <a:r>
              <a:rPr lang="en-US" sz="2000" dirty="0" err="1">
                <a:latin typeface="Be Vietnam" panose="020B0604020202020204" charset="0"/>
              </a:rPr>
              <a:t>về</a:t>
            </a:r>
            <a:r>
              <a:rPr lang="en-US" sz="2000" dirty="0">
                <a:latin typeface="Be Vietnam" panose="020B0604020202020204" charset="0"/>
              </a:rPr>
              <a:t> </a:t>
            </a:r>
            <a:r>
              <a:rPr lang="en-US" sz="2000" dirty="0" err="1">
                <a:latin typeface="Be Vietnam" panose="020B0604020202020204" charset="0"/>
              </a:rPr>
              <a:t>phác</a:t>
            </a:r>
            <a:r>
              <a:rPr lang="en-US" sz="2000" dirty="0">
                <a:latin typeface="Be Vietnam" panose="020B0604020202020204" charset="0"/>
              </a:rPr>
              <a:t> </a:t>
            </a:r>
            <a:r>
              <a:rPr lang="en-US" sz="2000" dirty="0" err="1">
                <a:latin typeface="Be Vietnam" panose="020B0604020202020204" charset="0"/>
              </a:rPr>
              <a:t>đồ</a:t>
            </a:r>
            <a:r>
              <a:rPr lang="en-US" sz="2000" dirty="0">
                <a:latin typeface="Be Vietnam" panose="020B0604020202020204" charset="0"/>
              </a:rPr>
              <a:t> </a:t>
            </a:r>
            <a:r>
              <a:rPr lang="en-US" sz="2000" dirty="0" err="1">
                <a:latin typeface="Be Vietnam" panose="020B0604020202020204" charset="0"/>
              </a:rPr>
              <a:t>và</a:t>
            </a:r>
            <a:r>
              <a:rPr lang="en-US" sz="2000" dirty="0">
                <a:latin typeface="Be Vietnam" panose="020B0604020202020204" charset="0"/>
              </a:rPr>
              <a:t> </a:t>
            </a:r>
            <a:r>
              <a:rPr lang="en-US" sz="2000" dirty="0" err="1">
                <a:latin typeface="Be Vietnam" panose="020B0604020202020204" charset="0"/>
              </a:rPr>
              <a:t>kết</a:t>
            </a:r>
            <a:r>
              <a:rPr lang="en-US" sz="2000" dirty="0">
                <a:latin typeface="Be Vietnam" panose="020B0604020202020204" charset="0"/>
              </a:rPr>
              <a:t> </a:t>
            </a:r>
            <a:r>
              <a:rPr lang="en-US" sz="2000" dirty="0" err="1">
                <a:latin typeface="Be Vietnam" panose="020B0604020202020204" charset="0"/>
              </a:rPr>
              <a:t>quả</a:t>
            </a:r>
            <a:r>
              <a:rPr lang="en-US" sz="2000" dirty="0">
                <a:latin typeface="Be Vietnam" panose="020B0604020202020204" charset="0"/>
              </a:rPr>
              <a:t> </a:t>
            </a:r>
            <a:r>
              <a:rPr lang="en-US" sz="2000" dirty="0" err="1">
                <a:latin typeface="Be Vietnam" panose="020B0604020202020204" charset="0"/>
              </a:rPr>
              <a:t>điều</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a:t>
            </a:r>
            <a:r>
              <a:rPr lang="en-US" sz="2000" dirty="0" err="1">
                <a:latin typeface="Be Vietnam" panose="020B0604020202020204" charset="0"/>
              </a:rPr>
              <a:t>đặc</a:t>
            </a:r>
            <a:r>
              <a:rPr lang="en-US" sz="2000" dirty="0">
                <a:latin typeface="Be Vietnam" panose="020B0604020202020204" charset="0"/>
              </a:rPr>
              <a:t> </a:t>
            </a:r>
            <a:r>
              <a:rPr lang="en-US" sz="2000" dirty="0" err="1">
                <a:latin typeface="Be Vietnam" panose="020B0604020202020204" charset="0"/>
              </a:rPr>
              <a:t>điểm</a:t>
            </a:r>
            <a:r>
              <a:rPr lang="en-US" sz="2000" dirty="0">
                <a:latin typeface="Be Vietnam" panose="020B0604020202020204" charset="0"/>
              </a:rPr>
              <a:t> </a:t>
            </a:r>
            <a:r>
              <a:rPr lang="en-US" sz="2000" dirty="0" err="1">
                <a:latin typeface="Be Vietnam" panose="020B0604020202020204" charset="0"/>
              </a:rPr>
              <a:t>liều</a:t>
            </a:r>
            <a:r>
              <a:rPr lang="en-US" sz="2000" dirty="0">
                <a:latin typeface="Be Vietnam" panose="020B0604020202020204" charset="0"/>
              </a:rPr>
              <a:t> </a:t>
            </a:r>
            <a:r>
              <a:rPr lang="en-US" sz="2000" dirty="0" err="1">
                <a:latin typeface="Be Vietnam" panose="020B0604020202020204" charset="0"/>
              </a:rPr>
              <a:t>dùng</a:t>
            </a:r>
            <a:r>
              <a:rPr lang="en-US" sz="2000" dirty="0">
                <a:latin typeface="Be Vietnam" panose="020B0604020202020204" charset="0"/>
              </a:rPr>
              <a:t>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điều</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a:t>
            </a:r>
          </a:p>
          <a:p>
            <a:pPr algn="just" eaLnBrk="1" hangingPunct="1"/>
            <a:r>
              <a:rPr lang="en-US" sz="2000" dirty="0">
                <a:latin typeface="Be Vietnam" panose="020B0604020202020204" charset="0"/>
              </a:rPr>
              <a:t>	+ </a:t>
            </a:r>
            <a:r>
              <a:rPr lang="en-US" sz="2000" dirty="0" err="1">
                <a:latin typeface="Be Vietnam" panose="020B0604020202020204" charset="0"/>
              </a:rPr>
              <a:t>Đặc</a:t>
            </a:r>
            <a:r>
              <a:rPr lang="en-US" sz="2000" dirty="0">
                <a:latin typeface="Be Vietnam" panose="020B0604020202020204" charset="0"/>
              </a:rPr>
              <a:t> </a:t>
            </a:r>
            <a:r>
              <a:rPr lang="en-US" sz="2000" dirty="0" err="1">
                <a:latin typeface="Be Vietnam" panose="020B0604020202020204" charset="0"/>
              </a:rPr>
              <a:t>điểm</a:t>
            </a:r>
            <a:r>
              <a:rPr lang="en-US" sz="2000" dirty="0">
                <a:latin typeface="Be Vietnam" panose="020B0604020202020204" charset="0"/>
              </a:rPr>
              <a:t> </a:t>
            </a:r>
            <a:r>
              <a:rPr lang="en-US" sz="2000" dirty="0" err="1">
                <a:latin typeface="Be Vietnam" panose="020B0604020202020204" charset="0"/>
              </a:rPr>
              <a:t>liều</a:t>
            </a:r>
            <a:r>
              <a:rPr lang="en-US" sz="2000" dirty="0">
                <a:latin typeface="Be Vietnam" panose="020B0604020202020204" charset="0"/>
              </a:rPr>
              <a:t> </a:t>
            </a:r>
            <a:r>
              <a:rPr lang="en-US" sz="2000" dirty="0" err="1">
                <a:latin typeface="Be Vietnam" panose="020B0604020202020204" charset="0"/>
              </a:rPr>
              <a:t>dùng</a:t>
            </a:r>
            <a:r>
              <a:rPr lang="en-US" sz="2000" dirty="0">
                <a:latin typeface="Be Vietnam" panose="020B0604020202020204" charset="0"/>
              </a:rPr>
              <a:t>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điều</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a:t>
            </a:r>
          </a:p>
          <a:p>
            <a:pPr algn="just" eaLnBrk="1" hangingPunct="1"/>
            <a:r>
              <a:rPr lang="nl-NL" sz="2000" b="1" dirty="0">
                <a:latin typeface="Be Vietnam" panose="020B0604020202020204" charset="0"/>
              </a:rPr>
              <a:t>- Mục tiêu 2:</a:t>
            </a:r>
            <a:r>
              <a:rPr lang="nl-NL" sz="2000" dirty="0">
                <a:latin typeface="Be Vietnam" panose="020B0604020202020204" charset="0"/>
              </a:rPr>
              <a:t> </a:t>
            </a:r>
            <a:r>
              <a:rPr lang="en-US" sz="2000" dirty="0" err="1">
                <a:latin typeface="Be Vietnam" panose="020B0604020202020204" charset="0"/>
              </a:rPr>
              <a:t>Phân</a:t>
            </a:r>
            <a:r>
              <a:rPr lang="en-US" sz="2000" dirty="0">
                <a:latin typeface="Be Vietnam" panose="020B0604020202020204" charset="0"/>
              </a:rPr>
              <a:t> </a:t>
            </a:r>
            <a:r>
              <a:rPr lang="en-US" sz="2000" dirty="0" err="1">
                <a:latin typeface="Be Vietnam" panose="020B0604020202020204" charset="0"/>
              </a:rPr>
              <a:t>tích</a:t>
            </a:r>
            <a:r>
              <a:rPr lang="en-US" sz="2000" dirty="0">
                <a:latin typeface="Be Vietnam" panose="020B0604020202020204" charset="0"/>
              </a:rPr>
              <a:t> </a:t>
            </a:r>
            <a:r>
              <a:rPr lang="en-US" sz="2000" dirty="0" err="1">
                <a:latin typeface="Be Vietnam" panose="020B0604020202020204" charset="0"/>
              </a:rPr>
              <a:t>tác</a:t>
            </a:r>
            <a:r>
              <a:rPr lang="en-US" sz="2000" dirty="0">
                <a:latin typeface="Be Vietnam" panose="020B0604020202020204" charset="0"/>
              </a:rPr>
              <a:t> </a:t>
            </a:r>
            <a:r>
              <a:rPr lang="en-US" sz="2000" dirty="0" err="1">
                <a:latin typeface="Be Vietnam" panose="020B0604020202020204" charset="0"/>
              </a:rPr>
              <a:t>dụng</a:t>
            </a:r>
            <a:r>
              <a:rPr lang="en-US" sz="2000" dirty="0">
                <a:latin typeface="Be Vietnam" panose="020B0604020202020204" charset="0"/>
              </a:rPr>
              <a:t> </a:t>
            </a:r>
            <a:r>
              <a:rPr lang="en-US" sz="2000" dirty="0" err="1">
                <a:latin typeface="Be Vietnam" panose="020B0604020202020204" charset="0"/>
              </a:rPr>
              <a:t>không</a:t>
            </a:r>
            <a:r>
              <a:rPr lang="en-US" sz="2000" dirty="0">
                <a:latin typeface="Be Vietnam" panose="020B0604020202020204" charset="0"/>
              </a:rPr>
              <a:t> </a:t>
            </a:r>
            <a:r>
              <a:rPr lang="en-US" sz="2000" dirty="0" err="1">
                <a:latin typeface="Be Vietnam" panose="020B0604020202020204" charset="0"/>
              </a:rPr>
              <a:t>mong</a:t>
            </a:r>
            <a:r>
              <a:rPr lang="en-US" sz="2000" dirty="0">
                <a:latin typeface="Be Vietnam" panose="020B0604020202020204" charset="0"/>
              </a:rPr>
              <a:t> </a:t>
            </a:r>
            <a:r>
              <a:rPr lang="en-US" sz="2000" dirty="0" err="1">
                <a:latin typeface="Be Vietnam" panose="020B0604020202020204" charset="0"/>
              </a:rPr>
              <a:t>muốn</a:t>
            </a:r>
            <a:r>
              <a:rPr lang="en-US" sz="2000" dirty="0">
                <a:latin typeface="Be Vietnam" panose="020B0604020202020204" charset="0"/>
              </a:rPr>
              <a:t> </a:t>
            </a:r>
            <a:r>
              <a:rPr lang="en-US" sz="2000" dirty="0" err="1">
                <a:latin typeface="Be Vietnam" panose="020B0604020202020204" charset="0"/>
              </a:rPr>
              <a:t>của</a:t>
            </a:r>
            <a:r>
              <a:rPr lang="en-US" sz="2000" dirty="0">
                <a:latin typeface="Be Vietnam" panose="020B0604020202020204" charset="0"/>
              </a:rPr>
              <a:t> Vinorelbine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hoá</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a:t>
            </a:r>
            <a:r>
              <a:rPr lang="en-US" sz="2000" dirty="0" err="1">
                <a:latin typeface="Be Vietnam" panose="020B0604020202020204" charset="0"/>
              </a:rPr>
              <a:t>liệu</a:t>
            </a:r>
            <a:r>
              <a:rPr lang="en-US" sz="2000" dirty="0">
                <a:latin typeface="Be Vietnam" panose="020B0604020202020204" charset="0"/>
              </a:rPr>
              <a:t> </a:t>
            </a:r>
            <a:r>
              <a:rPr lang="en-US" sz="2000" dirty="0" err="1">
                <a:latin typeface="Be Vietnam" panose="020B0604020202020204" charset="0"/>
              </a:rPr>
              <a:t>cho</a:t>
            </a:r>
            <a:r>
              <a:rPr lang="en-US" sz="2000" dirty="0">
                <a:latin typeface="Be Vietnam" panose="020B0604020202020204" charset="0"/>
              </a:rPr>
              <a:t>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nhân</a:t>
            </a:r>
            <a:r>
              <a:rPr lang="en-US" sz="2000" dirty="0">
                <a:latin typeface="Be Vietnam" panose="020B0604020202020204" charset="0"/>
              </a:rPr>
              <a:t> </a:t>
            </a:r>
            <a:r>
              <a:rPr lang="en-US" sz="2000" dirty="0" err="1">
                <a:latin typeface="Be Vietnam" panose="020B0604020202020204" charset="0"/>
              </a:rPr>
              <a:t>ung</a:t>
            </a:r>
            <a:r>
              <a:rPr lang="en-US" sz="2000" dirty="0">
                <a:latin typeface="Be Vietnam" panose="020B0604020202020204" charset="0"/>
              </a:rPr>
              <a:t> </a:t>
            </a:r>
            <a:r>
              <a:rPr lang="en-US" sz="2000" dirty="0" err="1">
                <a:latin typeface="Be Vietnam" panose="020B0604020202020204" charset="0"/>
              </a:rPr>
              <a:t>thư</a:t>
            </a:r>
            <a:r>
              <a:rPr lang="en-US" sz="2000" dirty="0">
                <a:latin typeface="Be Vietnam" panose="020B0604020202020204" charset="0"/>
              </a:rPr>
              <a:t> </a:t>
            </a:r>
            <a:r>
              <a:rPr lang="en-US" sz="2000" dirty="0" err="1">
                <a:latin typeface="Be Vietnam" panose="020B0604020202020204" charset="0"/>
              </a:rPr>
              <a:t>tại</a:t>
            </a:r>
            <a:r>
              <a:rPr lang="en-US" sz="2000" dirty="0">
                <a:latin typeface="Be Vietnam" panose="020B0604020202020204" charset="0"/>
              </a:rPr>
              <a:t>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viện</a:t>
            </a:r>
            <a:r>
              <a:rPr lang="en-US" sz="2000" dirty="0">
                <a:latin typeface="Be Vietnam" panose="020B0604020202020204" charset="0"/>
              </a:rPr>
              <a:t> Ung </a:t>
            </a:r>
            <a:r>
              <a:rPr lang="en-US" sz="2000" dirty="0" err="1">
                <a:latin typeface="Be Vietnam" panose="020B0604020202020204" charset="0"/>
              </a:rPr>
              <a:t>bướu</a:t>
            </a:r>
            <a:r>
              <a:rPr lang="en-US" sz="2000" dirty="0">
                <a:latin typeface="Be Vietnam" panose="020B0604020202020204" charset="0"/>
              </a:rPr>
              <a:t> </a:t>
            </a:r>
            <a:r>
              <a:rPr lang="en-US" sz="2000" dirty="0" err="1">
                <a:latin typeface="Be Vietnam" panose="020B0604020202020204" charset="0"/>
              </a:rPr>
              <a:t>tỉnh</a:t>
            </a:r>
            <a:r>
              <a:rPr lang="en-US" sz="2000" dirty="0">
                <a:latin typeface="Be Vietnam" panose="020B0604020202020204" charset="0"/>
              </a:rPr>
              <a:t> Thanh </a:t>
            </a:r>
            <a:r>
              <a:rPr lang="en-US" sz="2000" dirty="0" err="1">
                <a:latin typeface="Be Vietnam" panose="020B0604020202020204" charset="0"/>
              </a:rPr>
              <a:t>Hóa</a:t>
            </a:r>
            <a:r>
              <a:rPr lang="en-US" sz="2000" dirty="0">
                <a:latin typeface="Be Vietnam" panose="020B0604020202020204" charset="0"/>
              </a:rPr>
              <a:t>:</a:t>
            </a:r>
          </a:p>
          <a:p>
            <a:pPr algn="just" eaLnBrk="1" hangingPunct="1"/>
            <a:r>
              <a:rPr lang="en-US" sz="2000" dirty="0">
                <a:latin typeface="Be Vietnam" panose="020B0604020202020204" charset="0"/>
              </a:rPr>
              <a:t>	+ </a:t>
            </a:r>
            <a:r>
              <a:rPr lang="nl-NL" sz="2000" dirty="0">
                <a:latin typeface="Be Vietnam" panose="020B0604020202020204" charset="0"/>
              </a:rPr>
              <a:t>Phân tích t</a:t>
            </a:r>
            <a:r>
              <a:rPr lang="en-US" sz="2000" dirty="0">
                <a:latin typeface="Be Vietnam" panose="020B0604020202020204" charset="0"/>
              </a:rPr>
              <a:t>ỷ </a:t>
            </a:r>
            <a:r>
              <a:rPr lang="en-US" sz="2000" dirty="0" err="1">
                <a:latin typeface="Be Vietnam" panose="020B0604020202020204" charset="0"/>
              </a:rPr>
              <a:t>lệ</a:t>
            </a:r>
            <a:r>
              <a:rPr lang="en-US" sz="2000" dirty="0">
                <a:latin typeface="Be Vietnam" panose="020B0604020202020204" charset="0"/>
              </a:rPr>
              <a:t> </a:t>
            </a:r>
            <a:r>
              <a:rPr lang="en-US" sz="2000" dirty="0" err="1">
                <a:latin typeface="Be Vietnam" panose="020B0604020202020204" charset="0"/>
              </a:rPr>
              <a:t>xuất</a:t>
            </a:r>
            <a:r>
              <a:rPr lang="en-US" sz="2000" dirty="0">
                <a:latin typeface="Be Vietnam" panose="020B0604020202020204" charset="0"/>
              </a:rPr>
              <a:t> </a:t>
            </a:r>
            <a:r>
              <a:rPr lang="en-US" sz="2000" dirty="0" err="1">
                <a:latin typeface="Be Vietnam" panose="020B0604020202020204" charset="0"/>
              </a:rPr>
              <a:t>hiện</a:t>
            </a:r>
            <a:r>
              <a:rPr lang="en-US" sz="2000" dirty="0">
                <a:latin typeface="Be Vietnam" panose="020B0604020202020204" charset="0"/>
              </a:rPr>
              <a:t> TDKMM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suốt</a:t>
            </a:r>
            <a:r>
              <a:rPr lang="en-US" sz="2000" dirty="0">
                <a:latin typeface="Be Vietnam" panose="020B0604020202020204" charset="0"/>
              </a:rPr>
              <a:t> </a:t>
            </a:r>
            <a:r>
              <a:rPr lang="en-US" sz="2000" dirty="0" err="1">
                <a:latin typeface="Be Vietnam" panose="020B0604020202020204" charset="0"/>
              </a:rPr>
              <a:t>thời</a:t>
            </a:r>
            <a:r>
              <a:rPr lang="en-US" sz="2000" dirty="0">
                <a:latin typeface="Be Vietnam" panose="020B0604020202020204" charset="0"/>
              </a:rPr>
              <a:t> </a:t>
            </a:r>
            <a:r>
              <a:rPr lang="en-US" sz="2000" dirty="0" err="1">
                <a:latin typeface="Be Vietnam" panose="020B0604020202020204" charset="0"/>
              </a:rPr>
              <a:t>gian</a:t>
            </a:r>
            <a:r>
              <a:rPr lang="en-US" sz="2000" dirty="0">
                <a:latin typeface="Be Vietnam" panose="020B0604020202020204" charset="0"/>
              </a:rPr>
              <a:t> </a:t>
            </a:r>
            <a:r>
              <a:rPr lang="en-US" sz="2000" dirty="0" err="1">
                <a:latin typeface="Be Vietnam" panose="020B0604020202020204" charset="0"/>
              </a:rPr>
              <a:t>nghiên</a:t>
            </a:r>
            <a:r>
              <a:rPr lang="en-US" sz="2000" dirty="0">
                <a:latin typeface="Be Vietnam" panose="020B0604020202020204" charset="0"/>
              </a:rPr>
              <a:t> </a:t>
            </a:r>
            <a:r>
              <a:rPr lang="en-US" sz="2000" dirty="0" err="1">
                <a:latin typeface="Be Vietnam" panose="020B0604020202020204" charset="0"/>
              </a:rPr>
              <a:t>cứu</a:t>
            </a:r>
            <a:r>
              <a:rPr lang="en-US" sz="2000" dirty="0">
                <a:latin typeface="Be Vietnam" panose="020B0604020202020204" charset="0"/>
              </a:rPr>
              <a:t>.</a:t>
            </a:r>
          </a:p>
          <a:p>
            <a:pPr algn="just" eaLnBrk="1" hangingPunct="1"/>
            <a:r>
              <a:rPr lang="en-US" sz="2000" dirty="0">
                <a:latin typeface="Be Vietnam" panose="020B0604020202020204" charset="0"/>
              </a:rPr>
              <a:t>	+ </a:t>
            </a:r>
            <a:r>
              <a:rPr lang="en-US" sz="2000" dirty="0" err="1">
                <a:latin typeface="Be Vietnam" panose="020B0604020202020204" charset="0"/>
              </a:rPr>
              <a:t>Phân</a:t>
            </a:r>
            <a:r>
              <a:rPr lang="en-US" sz="2000" dirty="0">
                <a:latin typeface="Be Vietnam" panose="020B0604020202020204" charset="0"/>
              </a:rPr>
              <a:t> </a:t>
            </a:r>
            <a:r>
              <a:rPr lang="en-US" sz="2000" dirty="0" err="1">
                <a:latin typeface="Be Vietnam" panose="020B0604020202020204" charset="0"/>
              </a:rPr>
              <a:t>tích</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a:t>
            </a:r>
            <a:r>
              <a:rPr lang="en-US" sz="2000" dirty="0" err="1">
                <a:latin typeface="Be Vietnam" panose="020B0604020202020204" charset="0"/>
              </a:rPr>
              <a:t>xuất</a:t>
            </a:r>
            <a:r>
              <a:rPr lang="en-US" sz="2000" dirty="0">
                <a:latin typeface="Be Vietnam" panose="020B0604020202020204" charset="0"/>
              </a:rPr>
              <a:t> </a:t>
            </a:r>
            <a:r>
              <a:rPr lang="en-US" sz="2000" dirty="0" err="1">
                <a:latin typeface="Be Vietnam" panose="020B0604020202020204" charset="0"/>
              </a:rPr>
              <a:t>hiện</a:t>
            </a:r>
            <a:r>
              <a:rPr lang="en-US" sz="2000" dirty="0">
                <a:latin typeface="Be Vietnam" panose="020B0604020202020204" charset="0"/>
              </a:rPr>
              <a:t> TDKMM </a:t>
            </a:r>
            <a:r>
              <a:rPr lang="en-US" sz="2000" dirty="0" err="1">
                <a:latin typeface="Be Vietnam" panose="020B0604020202020204" charset="0"/>
              </a:rPr>
              <a:t>theo</a:t>
            </a:r>
            <a:r>
              <a:rPr lang="en-US" sz="2000" dirty="0">
                <a:latin typeface="Be Vietnam" panose="020B0604020202020204" charset="0"/>
              </a:rPr>
              <a:t> </a:t>
            </a:r>
            <a:r>
              <a:rPr lang="en-US" sz="2000" dirty="0" err="1">
                <a:latin typeface="Be Vietnam" panose="020B0604020202020204" charset="0"/>
              </a:rPr>
              <a:t>liều</a:t>
            </a:r>
            <a:r>
              <a:rPr lang="en-US" sz="2000" dirty="0">
                <a:latin typeface="Be Vietnam" panose="020B0604020202020204" charset="0"/>
              </a:rPr>
              <a:t> </a:t>
            </a:r>
            <a:r>
              <a:rPr lang="en-US" sz="2000" dirty="0" err="1">
                <a:latin typeface="Be Vietnam" panose="020B0604020202020204" charset="0"/>
              </a:rPr>
              <a:t>dùng</a:t>
            </a:r>
            <a:r>
              <a:rPr lang="en-US" sz="2000" dirty="0">
                <a:latin typeface="Be Vietnam" panose="020B0604020202020204" charset="0"/>
              </a:rPr>
              <a:t>.</a:t>
            </a:r>
          </a:p>
          <a:p>
            <a:pPr algn="just" eaLnBrk="1" hangingPunct="1"/>
            <a:r>
              <a:rPr lang="en-US" sz="2000" dirty="0">
                <a:latin typeface="Be Vietnam" panose="020B0604020202020204" charset="0"/>
              </a:rPr>
              <a:t>	+ </a:t>
            </a:r>
            <a:r>
              <a:rPr lang="en-US" sz="2000" dirty="0" err="1">
                <a:latin typeface="Be Vietnam" panose="020B0604020202020204" charset="0"/>
              </a:rPr>
              <a:t>Phân</a:t>
            </a:r>
            <a:r>
              <a:rPr lang="en-US" sz="2000" dirty="0">
                <a:latin typeface="Be Vietnam" panose="020B0604020202020204" charset="0"/>
              </a:rPr>
              <a:t> </a:t>
            </a:r>
            <a:r>
              <a:rPr lang="en-US" sz="2000" dirty="0" err="1">
                <a:latin typeface="Be Vietnam" panose="020B0604020202020204" charset="0"/>
              </a:rPr>
              <a:t>tích</a:t>
            </a:r>
            <a:r>
              <a:rPr lang="en-US" sz="2000" dirty="0">
                <a:latin typeface="Be Vietnam" panose="020B0604020202020204" charset="0"/>
              </a:rPr>
              <a:t> </a:t>
            </a:r>
            <a:r>
              <a:rPr lang="en-US" sz="2000" dirty="0" err="1">
                <a:latin typeface="Be Vietnam" panose="020B0604020202020204" charset="0"/>
              </a:rPr>
              <a:t>mức</a:t>
            </a:r>
            <a:r>
              <a:rPr lang="en-US" sz="2000" dirty="0">
                <a:latin typeface="Be Vietnam" panose="020B0604020202020204" charset="0"/>
              </a:rPr>
              <a:t> </a:t>
            </a:r>
            <a:r>
              <a:rPr lang="en-US" sz="2000" dirty="0" err="1">
                <a:latin typeface="Be Vietnam" panose="020B0604020202020204" charset="0"/>
              </a:rPr>
              <a:t>độ</a:t>
            </a:r>
            <a:r>
              <a:rPr lang="en-US" sz="2000" dirty="0">
                <a:latin typeface="Be Vietnam" panose="020B0604020202020204" charset="0"/>
              </a:rPr>
              <a:t> </a:t>
            </a:r>
            <a:r>
              <a:rPr lang="en-US" sz="2000" dirty="0" err="1">
                <a:latin typeface="Be Vietnam" panose="020B0604020202020204" charset="0"/>
              </a:rPr>
              <a:t>nặng</a:t>
            </a:r>
            <a:r>
              <a:rPr lang="en-US" sz="2000" dirty="0">
                <a:latin typeface="Be Vietnam" panose="020B0604020202020204" charset="0"/>
              </a:rPr>
              <a:t> </a:t>
            </a:r>
            <a:r>
              <a:rPr lang="en-US" sz="2000" dirty="0" err="1">
                <a:latin typeface="Be Vietnam" panose="020B0604020202020204" charset="0"/>
              </a:rPr>
              <a:t>của</a:t>
            </a:r>
            <a:r>
              <a:rPr lang="en-US" sz="2000" dirty="0">
                <a:latin typeface="Be Vietnam" panose="020B0604020202020204" charset="0"/>
              </a:rPr>
              <a:t> </a:t>
            </a:r>
            <a:r>
              <a:rPr lang="en-US" sz="2000" dirty="0" err="1">
                <a:latin typeface="Be Vietnam" panose="020B0604020202020204" charset="0"/>
              </a:rPr>
              <a:t>các</a:t>
            </a:r>
            <a:r>
              <a:rPr lang="en-US" sz="2000" dirty="0">
                <a:latin typeface="Be Vietnam" panose="020B0604020202020204" charset="0"/>
              </a:rPr>
              <a:t> TDKMM </a:t>
            </a:r>
            <a:r>
              <a:rPr lang="en-US" sz="2000" dirty="0" err="1">
                <a:latin typeface="Be Vietnam" panose="020B0604020202020204" charset="0"/>
              </a:rPr>
              <a:t>trên</a:t>
            </a:r>
            <a:r>
              <a:rPr lang="en-US" sz="2000" dirty="0">
                <a:latin typeface="Be Vietnam" panose="020B0604020202020204" charset="0"/>
              </a:rPr>
              <a:t> </a:t>
            </a:r>
            <a:r>
              <a:rPr lang="en-US" sz="2000" dirty="0" err="1">
                <a:latin typeface="Be Vietnam" panose="020B0604020202020204" charset="0"/>
              </a:rPr>
              <a:t>cận</a:t>
            </a:r>
            <a:r>
              <a:rPr lang="en-US" sz="2000" dirty="0">
                <a:latin typeface="Be Vietnam" panose="020B0604020202020204" charset="0"/>
              </a:rPr>
              <a:t> </a:t>
            </a:r>
            <a:r>
              <a:rPr lang="en-US" sz="2000" dirty="0" err="1">
                <a:latin typeface="Be Vietnam" panose="020B0604020202020204" charset="0"/>
              </a:rPr>
              <a:t>lâm</a:t>
            </a:r>
            <a:r>
              <a:rPr lang="en-US" sz="2000" dirty="0">
                <a:latin typeface="Be Vietnam" panose="020B0604020202020204" charset="0"/>
              </a:rPr>
              <a:t> </a:t>
            </a:r>
            <a:r>
              <a:rPr lang="en-US" sz="2000" dirty="0" err="1">
                <a:latin typeface="Be Vietnam" panose="020B0604020202020204" charset="0"/>
              </a:rPr>
              <a:t>sàng</a:t>
            </a:r>
            <a:r>
              <a:rPr lang="en-US" sz="2000" dirty="0">
                <a:latin typeface="Be Vietnam" panose="020B0604020202020204" charset="0"/>
              </a:rPr>
              <a:t>.</a:t>
            </a:r>
          </a:p>
        </p:txBody>
      </p:sp>
      <p:sp>
        <p:nvSpPr>
          <p:cNvPr id="23" name="TextBox 263"/>
          <p:cNvSpPr txBox="1">
            <a:spLocks noChangeAspect="1" noChangeArrowheads="1"/>
          </p:cNvSpPr>
          <p:nvPr/>
        </p:nvSpPr>
        <p:spPr bwMode="auto">
          <a:xfrm>
            <a:off x="15232628" y="8247685"/>
            <a:ext cx="6950478" cy="18684703"/>
          </a:xfrm>
          <a:prstGeom prst="rect">
            <a:avLst/>
          </a:prstGeom>
          <a:solidFill>
            <a:schemeClr val="bg1">
              <a:lumMod val="95000"/>
              <a:alpha val="70000"/>
            </a:schemeClr>
          </a:solidFill>
          <a:ln>
            <a:noFill/>
          </a:ln>
        </p:spPr>
        <p:txBody>
          <a:bodyPr wrap="square" lIns="108000" tIns="108000" rIns="108000" bIns="108000">
            <a:spAutoFit/>
          </a:bodyPr>
          <a:lstStyle>
            <a:lvl1pPr eaLnBrk="0" hangingPunct="0">
              <a:defRPr sz="1900">
                <a:solidFill>
                  <a:schemeClr val="tx1"/>
                </a:solidFill>
                <a:latin typeface="Arial" panose="020B0604020202020204" pitchFamily="34" charset="0"/>
                <a:cs typeface="Arial" panose="020B0604020202020204" pitchFamily="34" charset="0"/>
              </a:defRPr>
            </a:lvl1pPr>
            <a:lvl2pPr marL="742950" indent="-285750" eaLnBrk="0" hangingPunct="0">
              <a:defRPr sz="1900">
                <a:solidFill>
                  <a:schemeClr val="tx1"/>
                </a:solidFill>
                <a:latin typeface="Arial" panose="020B0604020202020204" pitchFamily="34" charset="0"/>
                <a:cs typeface="Arial" panose="020B0604020202020204" pitchFamily="34" charset="0"/>
              </a:defRPr>
            </a:lvl2pPr>
            <a:lvl3pPr marL="1143000" indent="-228600" eaLnBrk="0" hangingPunct="0">
              <a:defRPr sz="1900">
                <a:solidFill>
                  <a:schemeClr val="tx1"/>
                </a:solidFill>
                <a:latin typeface="Arial" panose="020B0604020202020204" pitchFamily="34" charset="0"/>
                <a:cs typeface="Arial" panose="020B0604020202020204" pitchFamily="34" charset="0"/>
              </a:defRPr>
            </a:lvl3pPr>
            <a:lvl4pPr marL="1600200" indent="-228600" eaLnBrk="0" hangingPunct="0">
              <a:defRPr sz="1900">
                <a:solidFill>
                  <a:schemeClr val="tx1"/>
                </a:solidFill>
                <a:latin typeface="Arial" panose="020B0604020202020204" pitchFamily="34" charset="0"/>
                <a:cs typeface="Arial" panose="020B0604020202020204" pitchFamily="34" charset="0"/>
              </a:defRPr>
            </a:lvl4pPr>
            <a:lvl5pPr marL="2057400" indent="-228600" eaLnBrk="0" hangingPunct="0">
              <a:defRPr sz="19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9pPr>
          </a:lstStyle>
          <a:p>
            <a:pPr eaLnBrk="1" hangingPunct="1"/>
            <a:r>
              <a:rPr lang="en-US" sz="2000" b="1" dirty="0">
                <a:latin typeface="Be Vietnam" panose="020B0604020202020204" charset="0"/>
              </a:rPr>
              <a:t>1. </a:t>
            </a:r>
            <a:r>
              <a:rPr lang="en-US" sz="2000" b="1" dirty="0" err="1">
                <a:latin typeface="Be Vietnam" panose="020B0604020202020204" charset="0"/>
              </a:rPr>
              <a:t>Đặc</a:t>
            </a:r>
            <a:r>
              <a:rPr lang="en-US" sz="2000" b="1" dirty="0">
                <a:latin typeface="Be Vietnam" panose="020B0604020202020204" charset="0"/>
              </a:rPr>
              <a:t> </a:t>
            </a:r>
            <a:r>
              <a:rPr lang="en-US" sz="2000" b="1" dirty="0" err="1">
                <a:latin typeface="Be Vietnam" panose="020B0604020202020204" charset="0"/>
              </a:rPr>
              <a:t>điểm</a:t>
            </a:r>
            <a:r>
              <a:rPr lang="en-US" sz="2000" b="1" dirty="0">
                <a:latin typeface="Be Vietnam" panose="020B0604020202020204" charset="0"/>
              </a:rPr>
              <a:t> </a:t>
            </a:r>
            <a:r>
              <a:rPr lang="en-US" sz="2000" b="1" dirty="0" err="1">
                <a:latin typeface="Be Vietnam" panose="020B0604020202020204" charset="0"/>
              </a:rPr>
              <a:t>sử</a:t>
            </a:r>
            <a:r>
              <a:rPr lang="en-US" sz="2000" b="1" dirty="0">
                <a:latin typeface="Be Vietnam" panose="020B0604020202020204" charset="0"/>
              </a:rPr>
              <a:t> </a:t>
            </a:r>
            <a:r>
              <a:rPr lang="en-US" sz="2000" b="1" dirty="0" err="1">
                <a:latin typeface="Be Vietnam" panose="020B0604020202020204" charset="0"/>
              </a:rPr>
              <a:t>dụng</a:t>
            </a:r>
            <a:r>
              <a:rPr lang="en-US" sz="2000" b="1" dirty="0">
                <a:latin typeface="Be Vietnam" panose="020B0604020202020204" charset="0"/>
              </a:rPr>
              <a:t> Vinorelbine</a:t>
            </a:r>
            <a:endParaRPr lang="en-SG" altLang="en-US" sz="2000" b="1" dirty="0">
              <a:latin typeface="Be Vietnam" panose="020B0604020202020204" charset="0"/>
              <a:cs typeface="Times New Roman" panose="02020603050405020304" pitchFamily="18" charset="0"/>
            </a:endParaRPr>
          </a:p>
          <a:p>
            <a:pPr eaLnBrk="1" hangingPunct="1"/>
            <a:r>
              <a:rPr lang="nl-NL" sz="2000" b="1" i="1" dirty="0">
                <a:latin typeface="Be Vietnam" panose="020B0604020202020204" charset="0"/>
              </a:rPr>
              <a:t>Đặc điểm chung của mẫu nghiên cứu</a:t>
            </a:r>
          </a:p>
          <a:p>
            <a:pPr eaLnBrk="1" hangingPunct="1"/>
            <a:endParaRPr lang="nl-NL" sz="2000" b="1" i="1" dirty="0">
              <a:latin typeface="Be Vietnam" panose="020B0604020202020204" charset="0"/>
            </a:endParaRPr>
          </a:p>
          <a:p>
            <a:pPr eaLnBrk="1" hangingPunct="1"/>
            <a:endParaRPr lang="nl-NL" sz="2000" b="1" i="1" dirty="0">
              <a:latin typeface="Be Vietnam" panose="020B0604020202020204" charset="0"/>
            </a:endParaRPr>
          </a:p>
          <a:p>
            <a:pPr eaLnBrk="1" hangingPunct="1"/>
            <a:endParaRPr lang="nl-NL" sz="2000" b="1" i="1" dirty="0">
              <a:latin typeface="Be Vietnam" panose="020B0604020202020204" charset="0"/>
            </a:endParaRPr>
          </a:p>
          <a:p>
            <a:pPr eaLnBrk="1" hangingPunct="1"/>
            <a:endParaRPr lang="nl-NL" sz="2000" b="1" i="1" dirty="0">
              <a:latin typeface="Be Vietnam" panose="020B0604020202020204" charset="0"/>
            </a:endParaRPr>
          </a:p>
          <a:p>
            <a:pPr eaLnBrk="1" hangingPunct="1"/>
            <a:endParaRPr lang="nl-NL" sz="2000" b="1" i="1" dirty="0">
              <a:latin typeface="Be Vietnam" panose="020B0604020202020204" charset="0"/>
            </a:endParaRPr>
          </a:p>
          <a:p>
            <a:pPr eaLnBrk="1" hangingPunct="1"/>
            <a:endParaRPr lang="nl-NL" sz="2000" b="1" i="1" dirty="0">
              <a:latin typeface="Be Vietnam" panose="020B0604020202020204"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US" altLang="en-US" sz="2000" i="1" dirty="0">
              <a:latin typeface="Be Vietnam" panose="020B0604020202020204" charset="0"/>
              <a:cs typeface="Times New Roman" panose="02020603050405020304" pitchFamily="18" charset="0"/>
            </a:endParaRPr>
          </a:p>
          <a:p>
            <a:pPr eaLnBrk="1" hangingPunct="1"/>
            <a:endParaRPr lang="en-US" altLang="en-US" sz="2000" i="1" dirty="0">
              <a:latin typeface="Be Vietnam" panose="020B0604020202020204" charset="0"/>
              <a:cs typeface="Times New Roman" panose="02020603050405020304" pitchFamily="18" charset="0"/>
            </a:endParaRPr>
          </a:p>
          <a:p>
            <a:pPr eaLnBrk="1" hangingPunct="1"/>
            <a:r>
              <a:rPr lang="nl-NL" sz="2000" b="1" i="1" dirty="0">
                <a:latin typeface="Be Vietnam" panose="020B0604020202020204" charset="0"/>
              </a:rPr>
              <a:t>Đặc điểm sử dụng thuốc Vinorelbine </a:t>
            </a:r>
            <a:r>
              <a:rPr lang="en-US" sz="2000" b="1" i="1" dirty="0" err="1">
                <a:latin typeface="Be Vietnam" panose="020B0604020202020204" charset="0"/>
              </a:rPr>
              <a:t>trong</a:t>
            </a:r>
            <a:r>
              <a:rPr lang="en-US" sz="2000" b="1" i="1" dirty="0">
                <a:latin typeface="Be Vietnam" panose="020B0604020202020204" charset="0"/>
              </a:rPr>
              <a:t> </a:t>
            </a:r>
            <a:r>
              <a:rPr lang="en-US" sz="2000" b="1" i="1" dirty="0" err="1">
                <a:latin typeface="Be Vietnam" panose="020B0604020202020204" charset="0"/>
              </a:rPr>
              <a:t>hoá</a:t>
            </a:r>
            <a:r>
              <a:rPr lang="en-US" sz="2000" b="1" i="1" dirty="0">
                <a:latin typeface="Be Vietnam" panose="020B0604020202020204" charset="0"/>
              </a:rPr>
              <a:t> </a:t>
            </a:r>
            <a:r>
              <a:rPr lang="en-US" sz="2000" b="1" i="1" dirty="0" err="1">
                <a:latin typeface="Be Vietnam" panose="020B0604020202020204" charset="0"/>
              </a:rPr>
              <a:t>trị</a:t>
            </a:r>
            <a:r>
              <a:rPr lang="en-US" sz="2000" b="1" i="1" dirty="0">
                <a:latin typeface="Be Vietnam" panose="020B0604020202020204" charset="0"/>
              </a:rPr>
              <a:t> </a:t>
            </a:r>
            <a:r>
              <a:rPr lang="en-US" sz="2000" b="1" i="1" dirty="0" err="1">
                <a:latin typeface="Be Vietnam" panose="020B0604020202020204" charset="0"/>
              </a:rPr>
              <a:t>liệu</a:t>
            </a:r>
            <a:endParaRPr lang="en-US" sz="2000" b="1" i="1" dirty="0">
              <a:latin typeface="Be Vietnam" panose="020B0604020202020204" charset="0"/>
            </a:endParaRPr>
          </a:p>
          <a:p>
            <a:pPr eaLnBrk="1" hangingPunct="1"/>
            <a:endParaRPr lang="en-US" altLang="en-US" sz="2000" i="1" dirty="0">
              <a:latin typeface="Be Vietnam" panose="020B0604020202020204" charset="0"/>
              <a:cs typeface="Times New Roman" panose="02020603050405020304" pitchFamily="18" charset="0"/>
            </a:endParaRPr>
          </a:p>
          <a:p>
            <a:pPr eaLnBrk="1" hangingPunct="1"/>
            <a:endParaRPr lang="en-US" altLang="en-US" sz="2000" i="1" dirty="0">
              <a:latin typeface="Be Vietnam" panose="020B0604020202020204" charset="0"/>
              <a:cs typeface="Times New Roman" panose="02020603050405020304" pitchFamily="18" charset="0"/>
            </a:endParaRPr>
          </a:p>
          <a:p>
            <a:pPr eaLnBrk="1" hangingPunct="1"/>
            <a:endParaRPr lang="en-US" altLang="en-US" sz="2000" i="1" dirty="0">
              <a:latin typeface="Be Vietnam" panose="020B0604020202020204" charset="0"/>
              <a:cs typeface="Times New Roman" panose="02020603050405020304" pitchFamily="18" charset="0"/>
            </a:endParaRPr>
          </a:p>
          <a:p>
            <a:pPr eaLnBrk="1" hangingPunct="1"/>
            <a:endParaRPr lang="en-US" altLang="en-US" sz="2000" i="1" dirty="0">
              <a:latin typeface="Be Vietnam" panose="020B0604020202020204" charset="0"/>
              <a:cs typeface="Times New Roman" panose="02020603050405020304" pitchFamily="18" charset="0"/>
            </a:endParaRPr>
          </a:p>
          <a:p>
            <a:pPr eaLnBrk="1" hangingPunct="1"/>
            <a:endParaRPr lang="en-US" altLang="en-US" sz="2000" i="1" dirty="0">
              <a:latin typeface="Be Vietnam" panose="020B0604020202020204" charset="0"/>
              <a:cs typeface="Times New Roman" panose="02020603050405020304" pitchFamily="18" charset="0"/>
            </a:endParaRPr>
          </a:p>
          <a:p>
            <a:pPr eaLnBrk="1" hangingPunct="1"/>
            <a:endParaRPr lang="en-US" altLang="en-US" sz="2000" i="1" dirty="0">
              <a:latin typeface="Be Vietnam" panose="020B0604020202020204" charset="0"/>
              <a:cs typeface="Times New Roman" panose="02020603050405020304" pitchFamily="18" charset="0"/>
            </a:endParaRPr>
          </a:p>
          <a:p>
            <a:pPr eaLnBrk="1" hangingPunct="1"/>
            <a:endParaRPr lang="en-US" altLang="en-US" sz="2000" i="1" dirty="0">
              <a:latin typeface="Be Vietnam" panose="020B0604020202020204" charset="0"/>
              <a:cs typeface="Times New Roman" panose="02020603050405020304" pitchFamily="18" charset="0"/>
            </a:endParaRPr>
          </a:p>
          <a:p>
            <a:pPr eaLnBrk="1" hangingPunct="1"/>
            <a:endParaRPr lang="en-US" altLang="en-US" sz="2000" i="1" dirty="0">
              <a:latin typeface="Be Vietnam" panose="020B0604020202020204" charset="0"/>
              <a:cs typeface="Times New Roman" panose="02020603050405020304" pitchFamily="18" charset="0"/>
            </a:endParaRPr>
          </a:p>
          <a:p>
            <a:pPr eaLnBrk="1" hangingPunct="1"/>
            <a:endParaRPr lang="en-US" altLang="en-US" sz="2000" i="1" dirty="0">
              <a:latin typeface="Be Vietnam" panose="020B0604020202020204" charset="0"/>
              <a:cs typeface="Times New Roman" panose="02020603050405020304" pitchFamily="18" charset="0"/>
            </a:endParaRPr>
          </a:p>
          <a:p>
            <a:pPr eaLnBrk="1" hangingPunct="1"/>
            <a:endParaRPr lang="en-US" altLang="en-US" sz="2000" i="1" dirty="0">
              <a:latin typeface="Be Vietnam" panose="020B0604020202020204" charset="0"/>
              <a:cs typeface="Times New Roman" panose="02020603050405020304" pitchFamily="18" charset="0"/>
            </a:endParaRPr>
          </a:p>
          <a:p>
            <a:pPr eaLnBrk="1" hangingPunct="1"/>
            <a:endParaRPr lang="en-US" altLang="en-US" sz="2000" i="1" dirty="0">
              <a:latin typeface="Be Vietnam" panose="020B0604020202020204" charset="0"/>
              <a:cs typeface="Times New Roman" panose="02020603050405020304" pitchFamily="18" charset="0"/>
            </a:endParaRPr>
          </a:p>
          <a:p>
            <a:pPr eaLnBrk="1" hangingPunct="1"/>
            <a:endParaRPr lang="en-US" altLang="en-US" sz="2000" i="1"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p:txBody>
      </p:sp>
      <p:sp>
        <p:nvSpPr>
          <p:cNvPr id="24" name="TextBox 263"/>
          <p:cNvSpPr txBox="1">
            <a:spLocks noChangeArrowheads="1"/>
          </p:cNvSpPr>
          <p:nvPr/>
        </p:nvSpPr>
        <p:spPr bwMode="auto">
          <a:xfrm>
            <a:off x="866228" y="30819759"/>
            <a:ext cx="14176355" cy="749940"/>
          </a:xfrm>
          <a:prstGeom prst="rect">
            <a:avLst/>
          </a:prstGeom>
          <a:gradFill>
            <a:gsLst>
              <a:gs pos="0">
                <a:srgbClr val="283583"/>
              </a:gs>
              <a:gs pos="99000">
                <a:srgbClr val="009FE3"/>
              </a:gs>
            </a:gsLst>
            <a:lin ang="0" scaled="0"/>
          </a:gradFill>
          <a:ln>
            <a:noFill/>
          </a:ln>
        </p:spPr>
        <p:txBody>
          <a:bodyPr wrap="square" lIns="180000" tIns="72000" bIns="0">
            <a:spAutoFit/>
          </a:bodyPr>
          <a:lstStyle>
            <a:lvl1pPr eaLnBrk="0" hangingPunct="0">
              <a:defRPr sz="1900">
                <a:solidFill>
                  <a:schemeClr val="tx1"/>
                </a:solidFill>
                <a:latin typeface="Arial" panose="020B0604020202020204" pitchFamily="34" charset="0"/>
                <a:cs typeface="Arial" panose="020B0604020202020204" pitchFamily="34" charset="0"/>
              </a:defRPr>
            </a:lvl1pPr>
            <a:lvl2pPr marL="742950" indent="-285750" eaLnBrk="0" hangingPunct="0">
              <a:defRPr sz="1900">
                <a:solidFill>
                  <a:schemeClr val="tx1"/>
                </a:solidFill>
                <a:latin typeface="Arial" panose="020B0604020202020204" pitchFamily="34" charset="0"/>
                <a:cs typeface="Arial" panose="020B0604020202020204" pitchFamily="34" charset="0"/>
              </a:defRPr>
            </a:lvl2pPr>
            <a:lvl3pPr marL="1143000" indent="-228600" eaLnBrk="0" hangingPunct="0">
              <a:defRPr sz="1900">
                <a:solidFill>
                  <a:schemeClr val="tx1"/>
                </a:solidFill>
                <a:latin typeface="Arial" panose="020B0604020202020204" pitchFamily="34" charset="0"/>
                <a:cs typeface="Arial" panose="020B0604020202020204" pitchFamily="34" charset="0"/>
              </a:defRPr>
            </a:lvl3pPr>
            <a:lvl4pPr marL="1600200" indent="-228600" eaLnBrk="0" hangingPunct="0">
              <a:defRPr sz="1900">
                <a:solidFill>
                  <a:schemeClr val="tx1"/>
                </a:solidFill>
                <a:latin typeface="Arial" panose="020B0604020202020204" pitchFamily="34" charset="0"/>
                <a:cs typeface="Arial" panose="020B0604020202020204" pitchFamily="34" charset="0"/>
              </a:defRPr>
            </a:lvl4pPr>
            <a:lvl5pPr marL="2057400" indent="-228600" eaLnBrk="0" hangingPunct="0">
              <a:defRPr sz="19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9pPr>
          </a:lstStyle>
          <a:p>
            <a:pPr eaLnBrk="1" hangingPunct="1"/>
            <a:r>
              <a:rPr lang="en-SG" altLang="en-US" sz="4401" b="1" spc="300" dirty="0">
                <a:solidFill>
                  <a:schemeClr val="bg1"/>
                </a:solidFill>
                <a:latin typeface="VL Bebas Neue Bold" pitchFamily="2" charset="77"/>
                <a:cs typeface="Times New Roman" panose="02020603050405020304" pitchFamily="18" charset="0"/>
              </a:rPr>
              <a:t>KẾT QUẢ VÀ BÀN LUẬN</a:t>
            </a:r>
          </a:p>
        </p:txBody>
      </p:sp>
      <p:sp>
        <p:nvSpPr>
          <p:cNvPr id="25" name="TextBox 263"/>
          <p:cNvSpPr txBox="1">
            <a:spLocks noChangeArrowheads="1"/>
          </p:cNvSpPr>
          <p:nvPr/>
        </p:nvSpPr>
        <p:spPr bwMode="auto">
          <a:xfrm>
            <a:off x="866228" y="31735422"/>
            <a:ext cx="14176355" cy="10682513"/>
          </a:xfrm>
          <a:prstGeom prst="rect">
            <a:avLst/>
          </a:prstGeom>
          <a:solidFill>
            <a:schemeClr val="bg1">
              <a:lumMod val="95000"/>
              <a:alpha val="70000"/>
            </a:schemeClr>
          </a:solidFill>
          <a:ln>
            <a:noFill/>
          </a:ln>
        </p:spPr>
        <p:txBody>
          <a:bodyPr wrap="square" lIns="108000" tIns="108000" rIns="108000" bIns="108000">
            <a:spAutoFit/>
          </a:bodyPr>
          <a:lstStyle>
            <a:lvl1pPr eaLnBrk="0" hangingPunct="0">
              <a:defRPr sz="1900">
                <a:solidFill>
                  <a:schemeClr val="tx1"/>
                </a:solidFill>
                <a:latin typeface="Arial" panose="020B0604020202020204" pitchFamily="34" charset="0"/>
                <a:cs typeface="Arial" panose="020B0604020202020204" pitchFamily="34" charset="0"/>
              </a:defRPr>
            </a:lvl1pPr>
            <a:lvl2pPr marL="742950" indent="-285750" eaLnBrk="0" hangingPunct="0">
              <a:defRPr sz="1900">
                <a:solidFill>
                  <a:schemeClr val="tx1"/>
                </a:solidFill>
                <a:latin typeface="Arial" panose="020B0604020202020204" pitchFamily="34" charset="0"/>
                <a:cs typeface="Arial" panose="020B0604020202020204" pitchFamily="34" charset="0"/>
              </a:defRPr>
            </a:lvl2pPr>
            <a:lvl3pPr marL="1143000" indent="-228600" eaLnBrk="0" hangingPunct="0">
              <a:defRPr sz="1900">
                <a:solidFill>
                  <a:schemeClr val="tx1"/>
                </a:solidFill>
                <a:latin typeface="Arial" panose="020B0604020202020204" pitchFamily="34" charset="0"/>
                <a:cs typeface="Arial" panose="020B0604020202020204" pitchFamily="34" charset="0"/>
              </a:defRPr>
            </a:lvl3pPr>
            <a:lvl4pPr marL="1600200" indent="-228600" eaLnBrk="0" hangingPunct="0">
              <a:defRPr sz="1900">
                <a:solidFill>
                  <a:schemeClr val="tx1"/>
                </a:solidFill>
                <a:latin typeface="Arial" panose="020B0604020202020204" pitchFamily="34" charset="0"/>
                <a:cs typeface="Arial" panose="020B0604020202020204" pitchFamily="34" charset="0"/>
              </a:defRPr>
            </a:lvl4pPr>
            <a:lvl5pPr marL="2057400" indent="-228600" eaLnBrk="0" hangingPunct="0">
              <a:defRPr sz="19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9pPr>
          </a:lstStyle>
          <a:p>
            <a:pPr algn="just" eaLnBrk="1" hangingPunct="1"/>
            <a:r>
              <a:rPr lang="en-US" sz="2000" b="1" dirty="0">
                <a:latin typeface="Be Vietnam" panose="020B0604020202020204" charset="0"/>
              </a:rPr>
              <a:t>1. </a:t>
            </a:r>
            <a:r>
              <a:rPr lang="en-US" sz="2000" b="1" dirty="0" err="1">
                <a:latin typeface="Be Vietnam" panose="020B0604020202020204" charset="0"/>
              </a:rPr>
              <a:t>Đặc</a:t>
            </a:r>
            <a:r>
              <a:rPr lang="en-US" sz="2000" b="1" dirty="0">
                <a:latin typeface="Be Vietnam" panose="020B0604020202020204" charset="0"/>
              </a:rPr>
              <a:t> </a:t>
            </a:r>
            <a:r>
              <a:rPr lang="en-US" sz="2000" b="1" dirty="0" err="1">
                <a:latin typeface="Be Vietnam" panose="020B0604020202020204" charset="0"/>
              </a:rPr>
              <a:t>điểm</a:t>
            </a:r>
            <a:r>
              <a:rPr lang="en-US" sz="2000" b="1" dirty="0">
                <a:latin typeface="Be Vietnam" panose="020B0604020202020204" charset="0"/>
              </a:rPr>
              <a:t> </a:t>
            </a:r>
            <a:r>
              <a:rPr lang="en-US" sz="2000" b="1" dirty="0" err="1">
                <a:latin typeface="Be Vietnam" panose="020B0604020202020204" charset="0"/>
              </a:rPr>
              <a:t>sử</a:t>
            </a:r>
            <a:r>
              <a:rPr lang="en-US" sz="2000" b="1" dirty="0">
                <a:latin typeface="Be Vietnam" panose="020B0604020202020204" charset="0"/>
              </a:rPr>
              <a:t> </a:t>
            </a:r>
            <a:r>
              <a:rPr lang="en-US" sz="2000" b="1" dirty="0" err="1">
                <a:latin typeface="Be Vietnam" panose="020B0604020202020204" charset="0"/>
              </a:rPr>
              <a:t>dụng</a:t>
            </a:r>
            <a:r>
              <a:rPr lang="en-US" sz="2000" b="1" dirty="0">
                <a:latin typeface="Be Vietnam" panose="020B0604020202020204" charset="0"/>
              </a:rPr>
              <a:t> Vinorelbine </a:t>
            </a:r>
            <a:r>
              <a:rPr lang="en-US" sz="2000" b="1" dirty="0" err="1">
                <a:latin typeface="Be Vietnam" panose="020B0604020202020204" charset="0"/>
              </a:rPr>
              <a:t>trong</a:t>
            </a:r>
            <a:r>
              <a:rPr lang="en-US" sz="2000" b="1" dirty="0">
                <a:latin typeface="Be Vietnam" panose="020B0604020202020204" charset="0"/>
              </a:rPr>
              <a:t> </a:t>
            </a:r>
            <a:r>
              <a:rPr lang="en-US" sz="2000" b="1" dirty="0" err="1">
                <a:latin typeface="Be Vietnam" panose="020B0604020202020204" charset="0"/>
              </a:rPr>
              <a:t>hoá</a:t>
            </a:r>
            <a:r>
              <a:rPr lang="en-US" sz="2000" b="1" dirty="0">
                <a:latin typeface="Be Vietnam" panose="020B0604020202020204" charset="0"/>
              </a:rPr>
              <a:t> </a:t>
            </a:r>
            <a:r>
              <a:rPr lang="en-US" sz="2000" b="1" dirty="0" err="1">
                <a:latin typeface="Be Vietnam" panose="020B0604020202020204" charset="0"/>
              </a:rPr>
              <a:t>trị</a:t>
            </a:r>
            <a:r>
              <a:rPr lang="en-US" sz="2000" b="1" dirty="0">
                <a:latin typeface="Be Vietnam" panose="020B0604020202020204" charset="0"/>
              </a:rPr>
              <a:t> </a:t>
            </a:r>
            <a:r>
              <a:rPr lang="en-US" sz="2000" b="1" dirty="0" err="1">
                <a:latin typeface="Be Vietnam" panose="020B0604020202020204" charset="0"/>
              </a:rPr>
              <a:t>liệu</a:t>
            </a:r>
            <a:r>
              <a:rPr lang="en-US" sz="2000" b="1" dirty="0">
                <a:latin typeface="Be Vietnam" panose="020B0604020202020204" charset="0"/>
              </a:rPr>
              <a:t> </a:t>
            </a:r>
            <a:r>
              <a:rPr lang="en-US" sz="2000" b="1" dirty="0" err="1">
                <a:latin typeface="Be Vietnam" panose="020B0604020202020204" charset="0"/>
              </a:rPr>
              <a:t>cho</a:t>
            </a:r>
            <a:r>
              <a:rPr lang="en-US" sz="2000" b="1" dirty="0">
                <a:latin typeface="Be Vietnam" panose="020B0604020202020204" charset="0"/>
              </a:rPr>
              <a:t> </a:t>
            </a:r>
            <a:r>
              <a:rPr lang="en-US" sz="2000" b="1" dirty="0" err="1">
                <a:latin typeface="Be Vietnam" panose="020B0604020202020204" charset="0"/>
              </a:rPr>
              <a:t>bệnh</a:t>
            </a:r>
            <a:r>
              <a:rPr lang="en-US" sz="2000" b="1" dirty="0">
                <a:latin typeface="Be Vietnam" panose="020B0604020202020204" charset="0"/>
              </a:rPr>
              <a:t> </a:t>
            </a:r>
            <a:r>
              <a:rPr lang="en-US" sz="2000" b="1" dirty="0" err="1">
                <a:latin typeface="Be Vietnam" panose="020B0604020202020204" charset="0"/>
              </a:rPr>
              <a:t>nhân</a:t>
            </a:r>
            <a:r>
              <a:rPr lang="en-US" sz="2000" b="1" dirty="0">
                <a:latin typeface="Be Vietnam" panose="020B0604020202020204" charset="0"/>
              </a:rPr>
              <a:t> </a:t>
            </a:r>
            <a:r>
              <a:rPr lang="en-US" sz="2000" b="1" dirty="0" err="1">
                <a:latin typeface="Be Vietnam" panose="020B0604020202020204" charset="0"/>
              </a:rPr>
              <a:t>ung</a:t>
            </a:r>
            <a:r>
              <a:rPr lang="en-US" sz="2000" b="1" dirty="0">
                <a:latin typeface="Be Vietnam" panose="020B0604020202020204" charset="0"/>
              </a:rPr>
              <a:t> </a:t>
            </a:r>
            <a:r>
              <a:rPr lang="en-US" sz="2000" b="1" dirty="0" err="1">
                <a:latin typeface="Be Vietnam" panose="020B0604020202020204" charset="0"/>
              </a:rPr>
              <a:t>thư</a:t>
            </a:r>
            <a:endParaRPr lang="nl-NL" sz="2000" b="1" i="1" dirty="0">
              <a:latin typeface="Be Vietnam" panose="020B0604020202020204" charset="0"/>
            </a:endParaRPr>
          </a:p>
          <a:p>
            <a:pPr algn="just" eaLnBrk="1" hangingPunct="1"/>
            <a:r>
              <a:rPr lang="nl-NL" sz="2000" b="1" i="1" dirty="0">
                <a:latin typeface="Be Vietnam" panose="020B0604020202020204" charset="0"/>
              </a:rPr>
              <a:t>Đặc điểm chung của mẫu nghiên cứu</a:t>
            </a:r>
            <a:endParaRPr lang="en-US" sz="2000" b="1" dirty="0">
              <a:latin typeface="Be Vietnam" panose="020B0604020202020204" charset="0"/>
            </a:endParaRPr>
          </a:p>
          <a:p>
            <a:pPr algn="just" eaLnBrk="1" hangingPunct="1"/>
            <a:r>
              <a:rPr lang="en-US" sz="2000" dirty="0">
                <a:latin typeface="Be Vietnam" panose="020B0604020202020204" charset="0"/>
              </a:rPr>
              <a:t>- </a:t>
            </a:r>
            <a:r>
              <a:rPr lang="en-US" sz="2000" dirty="0" err="1">
                <a:latin typeface="Be Vietnam" panose="020B0604020202020204" charset="0"/>
              </a:rPr>
              <a:t>Độ</a:t>
            </a:r>
            <a:r>
              <a:rPr lang="en-US" sz="2000" dirty="0">
                <a:latin typeface="Be Vietnam" panose="020B0604020202020204" charset="0"/>
              </a:rPr>
              <a:t> </a:t>
            </a:r>
            <a:r>
              <a:rPr lang="en-US" sz="2000" dirty="0" err="1">
                <a:latin typeface="Be Vietnam" panose="020B0604020202020204" charset="0"/>
              </a:rPr>
              <a:t>tuổi</a:t>
            </a:r>
            <a:r>
              <a:rPr lang="en-US" sz="2000" dirty="0">
                <a:latin typeface="Be Vietnam" panose="020B0604020202020204" charset="0"/>
              </a:rPr>
              <a:t> </a:t>
            </a:r>
            <a:r>
              <a:rPr lang="en-US" sz="2000" dirty="0" err="1">
                <a:latin typeface="Be Vietnam" panose="020B0604020202020204" charset="0"/>
              </a:rPr>
              <a:t>trung</a:t>
            </a:r>
            <a:r>
              <a:rPr lang="en-US" sz="2000" dirty="0">
                <a:latin typeface="Be Vietnam" panose="020B0604020202020204" charset="0"/>
              </a:rPr>
              <a:t> </a:t>
            </a:r>
            <a:r>
              <a:rPr lang="en-US" sz="2000" dirty="0" err="1">
                <a:latin typeface="Be Vietnam" panose="020B0604020202020204" charset="0"/>
              </a:rPr>
              <a:t>bình</a:t>
            </a:r>
            <a:r>
              <a:rPr lang="en-US" sz="2000" dirty="0">
                <a:latin typeface="Be Vietnam" panose="020B0604020202020204" charset="0"/>
              </a:rPr>
              <a:t> </a:t>
            </a:r>
            <a:r>
              <a:rPr lang="en-US" sz="2000" dirty="0" err="1">
                <a:latin typeface="Be Vietnam" panose="020B0604020202020204" charset="0"/>
              </a:rPr>
              <a:t>của</a:t>
            </a:r>
            <a:r>
              <a:rPr lang="en-US" sz="2000" dirty="0">
                <a:latin typeface="Be Vietnam" panose="020B0604020202020204" charset="0"/>
              </a:rPr>
              <a:t> </a:t>
            </a:r>
            <a:r>
              <a:rPr lang="en-US" sz="2000" dirty="0" err="1">
                <a:latin typeface="Be Vietnam" panose="020B0604020202020204" charset="0"/>
              </a:rPr>
              <a:t>mẫu</a:t>
            </a:r>
            <a:r>
              <a:rPr lang="en-US" sz="2000" dirty="0">
                <a:latin typeface="Be Vietnam" panose="020B0604020202020204" charset="0"/>
              </a:rPr>
              <a:t> </a:t>
            </a:r>
            <a:r>
              <a:rPr lang="en-US" sz="2000" dirty="0" err="1">
                <a:latin typeface="Be Vietnam" panose="020B0604020202020204" charset="0"/>
              </a:rPr>
              <a:t>nghiên</a:t>
            </a:r>
            <a:r>
              <a:rPr lang="en-US" sz="2000" dirty="0">
                <a:latin typeface="Be Vietnam" panose="020B0604020202020204" charset="0"/>
              </a:rPr>
              <a:t> </a:t>
            </a:r>
            <a:r>
              <a:rPr lang="en-US" sz="2000" dirty="0" err="1">
                <a:latin typeface="Be Vietnam" panose="020B0604020202020204" charset="0"/>
              </a:rPr>
              <a:t>cứu</a:t>
            </a:r>
            <a:r>
              <a:rPr lang="en-US" sz="2000" dirty="0">
                <a:latin typeface="Be Vietnam" panose="020B0604020202020204" charset="0"/>
              </a:rPr>
              <a:t> </a:t>
            </a:r>
            <a:r>
              <a:rPr lang="en-US" sz="2000" dirty="0" err="1">
                <a:latin typeface="Be Vietnam" panose="020B0604020202020204" charset="0"/>
              </a:rPr>
              <a:t>là</a:t>
            </a:r>
            <a:r>
              <a:rPr lang="en-US" sz="2000" dirty="0">
                <a:latin typeface="Be Vietnam" panose="020B0604020202020204" charset="0"/>
              </a:rPr>
              <a:t> 68,5 </a:t>
            </a:r>
            <a:r>
              <a:rPr lang="en-US" sz="2000" dirty="0" err="1">
                <a:latin typeface="Be Vietnam" panose="020B0604020202020204" charset="0"/>
              </a:rPr>
              <a:t>tuổi</a:t>
            </a:r>
            <a:r>
              <a:rPr lang="en-US" sz="2000" dirty="0">
                <a:latin typeface="Be Vietnam" panose="020B0604020202020204" charset="0"/>
              </a:rPr>
              <a:t>. </a:t>
            </a:r>
            <a:r>
              <a:rPr lang="en-US" sz="2000" dirty="0" err="1">
                <a:latin typeface="Be Vietnam" panose="020B0604020202020204" charset="0"/>
              </a:rPr>
              <a:t>Độ</a:t>
            </a:r>
            <a:r>
              <a:rPr lang="en-US" sz="2000" dirty="0">
                <a:latin typeface="Be Vietnam" panose="020B0604020202020204" charset="0"/>
              </a:rPr>
              <a:t> </a:t>
            </a:r>
            <a:r>
              <a:rPr lang="en-US" sz="2000" dirty="0" err="1">
                <a:latin typeface="Be Vietnam" panose="020B0604020202020204" charset="0"/>
              </a:rPr>
              <a:t>tuổi</a:t>
            </a:r>
            <a:r>
              <a:rPr lang="en-US" sz="2000" dirty="0">
                <a:latin typeface="Be Vietnam" panose="020B0604020202020204" charset="0"/>
              </a:rPr>
              <a:t> </a:t>
            </a:r>
            <a:r>
              <a:rPr lang="en-US" sz="2000" dirty="0" err="1">
                <a:latin typeface="Be Vietnam" panose="020B0604020202020204" charset="0"/>
              </a:rPr>
              <a:t>từ</a:t>
            </a:r>
            <a:r>
              <a:rPr lang="en-US" sz="2000" dirty="0">
                <a:latin typeface="Be Vietnam" panose="020B0604020202020204" charset="0"/>
              </a:rPr>
              <a:t> 60-69 </a:t>
            </a:r>
            <a:r>
              <a:rPr lang="en-US" sz="2000" dirty="0" err="1">
                <a:latin typeface="Be Vietnam" panose="020B0604020202020204" charset="0"/>
              </a:rPr>
              <a:t>có</a:t>
            </a:r>
            <a:r>
              <a:rPr lang="en-US" sz="2000" dirty="0">
                <a:latin typeface="Be Vietnam" panose="020B0604020202020204" charset="0"/>
              </a:rPr>
              <a:t> </a:t>
            </a:r>
            <a:r>
              <a:rPr lang="en-US" sz="2000" dirty="0" err="1">
                <a:latin typeface="Be Vietnam" panose="020B0604020202020204" charset="0"/>
              </a:rPr>
              <a:t>số</a:t>
            </a:r>
            <a:r>
              <a:rPr lang="en-US" sz="2000" dirty="0">
                <a:latin typeface="Be Vietnam" panose="020B0604020202020204" charset="0"/>
              </a:rPr>
              <a:t> </a:t>
            </a:r>
            <a:r>
              <a:rPr lang="en-US" sz="2000" dirty="0" err="1">
                <a:latin typeface="Be Vietnam" panose="020B0604020202020204" charset="0"/>
              </a:rPr>
              <a:t>lượng</a:t>
            </a:r>
            <a:r>
              <a:rPr lang="en-US" sz="2000" dirty="0">
                <a:latin typeface="Be Vietnam" panose="020B0604020202020204" charset="0"/>
              </a:rPr>
              <a:t>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nhân</a:t>
            </a:r>
            <a:r>
              <a:rPr lang="en-US" sz="2000" dirty="0">
                <a:latin typeface="Be Vietnam" panose="020B0604020202020204" charset="0"/>
              </a:rPr>
              <a:t> </a:t>
            </a:r>
            <a:r>
              <a:rPr lang="en-US" sz="2000" dirty="0" err="1">
                <a:latin typeface="Be Vietnam" panose="020B0604020202020204" charset="0"/>
              </a:rPr>
              <a:t>nhiều</a:t>
            </a:r>
            <a:r>
              <a:rPr lang="en-US" sz="2000" dirty="0">
                <a:latin typeface="Be Vietnam" panose="020B0604020202020204" charset="0"/>
              </a:rPr>
              <a:t> </a:t>
            </a:r>
            <a:r>
              <a:rPr lang="en-US" sz="2000" dirty="0" err="1">
                <a:latin typeface="Be Vietnam" panose="020B0604020202020204" charset="0"/>
              </a:rPr>
              <a:t>nhất</a:t>
            </a:r>
            <a:r>
              <a:rPr lang="en-US" sz="2000" dirty="0">
                <a:latin typeface="Be Vietnam" panose="020B0604020202020204" charset="0"/>
              </a:rPr>
              <a:t> </a:t>
            </a:r>
            <a:r>
              <a:rPr lang="en-US" sz="2000" dirty="0" err="1">
                <a:latin typeface="Be Vietnam" panose="020B0604020202020204" charset="0"/>
              </a:rPr>
              <a:t>với</a:t>
            </a:r>
            <a:r>
              <a:rPr lang="en-US" sz="2000" dirty="0">
                <a:latin typeface="Be Vietnam" panose="020B0604020202020204" charset="0"/>
              </a:rPr>
              <a:t> 32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nhân</a:t>
            </a:r>
            <a:r>
              <a:rPr lang="en-US" sz="2000" dirty="0">
                <a:latin typeface="Be Vietnam" panose="020B0604020202020204" charset="0"/>
              </a:rPr>
              <a:t>, </a:t>
            </a:r>
            <a:r>
              <a:rPr lang="en-US" sz="2000" dirty="0" err="1">
                <a:latin typeface="Be Vietnam" panose="020B0604020202020204" charset="0"/>
              </a:rPr>
              <a:t>chiếm</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47,8%.</a:t>
            </a:r>
          </a:p>
          <a:p>
            <a:pPr algn="just" eaLnBrk="1" hangingPunct="1"/>
            <a:r>
              <a:rPr lang="en-US" sz="2000" dirty="0">
                <a:latin typeface="Be Vietnam" panose="020B0604020202020204" charset="0"/>
              </a:rPr>
              <a:t>- </a:t>
            </a:r>
            <a:r>
              <a:rPr lang="en-US" sz="2000" dirty="0" err="1">
                <a:latin typeface="Be Vietnam" panose="020B0604020202020204" charset="0"/>
              </a:rPr>
              <a:t>Về</a:t>
            </a:r>
            <a:r>
              <a:rPr lang="en-US" sz="2000" dirty="0">
                <a:latin typeface="Be Vietnam" panose="020B0604020202020204" charset="0"/>
              </a:rPr>
              <a:t> </a:t>
            </a:r>
            <a:r>
              <a:rPr lang="en-US" sz="2000" dirty="0" err="1">
                <a:latin typeface="Be Vietnam" panose="020B0604020202020204" charset="0"/>
              </a:rPr>
              <a:t>giới</a:t>
            </a:r>
            <a:r>
              <a:rPr lang="en-US" sz="2000" dirty="0">
                <a:latin typeface="Be Vietnam" panose="020B0604020202020204" charset="0"/>
              </a:rPr>
              <a:t> </a:t>
            </a:r>
            <a:r>
              <a:rPr lang="en-US" sz="2000" dirty="0" err="1">
                <a:latin typeface="Be Vietnam" panose="020B0604020202020204" charset="0"/>
              </a:rPr>
              <a:t>tính</a:t>
            </a:r>
            <a:r>
              <a:rPr lang="en-US" sz="2000" dirty="0">
                <a:latin typeface="Be Vietnam" panose="020B0604020202020204" charset="0"/>
              </a:rPr>
              <a:t>, </a:t>
            </a:r>
            <a:r>
              <a:rPr lang="en-US" sz="2000" dirty="0" err="1">
                <a:latin typeface="Be Vietnam" panose="020B0604020202020204" charset="0"/>
              </a:rPr>
              <a:t>có</a:t>
            </a:r>
            <a:r>
              <a:rPr lang="en-US" sz="2000" dirty="0">
                <a:latin typeface="Be Vietnam" panose="020B0604020202020204" charset="0"/>
              </a:rPr>
              <a:t> 59 BN </a:t>
            </a:r>
            <a:r>
              <a:rPr lang="en-US" sz="2000" dirty="0" err="1">
                <a:latin typeface="Be Vietnam" panose="020B0604020202020204" charset="0"/>
              </a:rPr>
              <a:t>nam</a:t>
            </a:r>
            <a:r>
              <a:rPr lang="en-US" sz="2000" dirty="0">
                <a:latin typeface="Be Vietnam" panose="020B0604020202020204" charset="0"/>
              </a:rPr>
              <a:t>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mẫu</a:t>
            </a:r>
            <a:r>
              <a:rPr lang="en-US" sz="2000" dirty="0">
                <a:latin typeface="Be Vietnam" panose="020B0604020202020204" charset="0"/>
              </a:rPr>
              <a:t> </a:t>
            </a:r>
            <a:r>
              <a:rPr lang="en-US" sz="2000" dirty="0" err="1">
                <a:latin typeface="Be Vietnam" panose="020B0604020202020204" charset="0"/>
              </a:rPr>
              <a:t>nghiên</a:t>
            </a:r>
            <a:r>
              <a:rPr lang="en-US" sz="2000" dirty="0">
                <a:latin typeface="Be Vietnam" panose="020B0604020202020204" charset="0"/>
              </a:rPr>
              <a:t> </a:t>
            </a:r>
            <a:r>
              <a:rPr lang="en-US" sz="2000" dirty="0" err="1">
                <a:latin typeface="Be Vietnam" panose="020B0604020202020204" charset="0"/>
              </a:rPr>
              <a:t>cứu</a:t>
            </a:r>
            <a:r>
              <a:rPr lang="en-US" sz="2000" dirty="0">
                <a:latin typeface="Be Vietnam" panose="020B0604020202020204" charset="0"/>
              </a:rPr>
              <a:t>, </a:t>
            </a:r>
            <a:r>
              <a:rPr lang="en-US" sz="2000" dirty="0" err="1">
                <a:latin typeface="Be Vietnam" panose="020B0604020202020204" charset="0"/>
              </a:rPr>
              <a:t>chiếm</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58,2%. </a:t>
            </a:r>
            <a:r>
              <a:rPr lang="en-US" sz="2000" dirty="0" err="1">
                <a:latin typeface="Be Vietnam" panose="020B0604020202020204" charset="0"/>
              </a:rPr>
              <a:t>Số</a:t>
            </a:r>
            <a:r>
              <a:rPr lang="en-US" sz="2000" dirty="0">
                <a:latin typeface="Be Vietnam" panose="020B0604020202020204" charset="0"/>
              </a:rPr>
              <a:t> BN </a:t>
            </a:r>
            <a:r>
              <a:rPr lang="en-US" sz="2000" dirty="0" err="1">
                <a:latin typeface="Be Vietnam" panose="020B0604020202020204" charset="0"/>
              </a:rPr>
              <a:t>nữ</a:t>
            </a:r>
            <a:r>
              <a:rPr lang="en-US" sz="2000" dirty="0">
                <a:latin typeface="Be Vietnam" panose="020B0604020202020204" charset="0"/>
              </a:rPr>
              <a:t>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mẫu</a:t>
            </a:r>
            <a:r>
              <a:rPr lang="en-US" sz="2000" dirty="0">
                <a:latin typeface="Be Vietnam" panose="020B0604020202020204" charset="0"/>
              </a:rPr>
              <a:t> </a:t>
            </a:r>
            <a:r>
              <a:rPr lang="en-US" sz="2000" dirty="0" err="1">
                <a:latin typeface="Be Vietnam" panose="020B0604020202020204" charset="0"/>
              </a:rPr>
              <a:t>nghiên</a:t>
            </a:r>
            <a:r>
              <a:rPr lang="en-US" sz="2000" dirty="0">
                <a:latin typeface="Be Vietnam" panose="020B0604020202020204" charset="0"/>
              </a:rPr>
              <a:t> </a:t>
            </a:r>
            <a:r>
              <a:rPr lang="en-US" sz="2000" dirty="0" err="1">
                <a:latin typeface="Be Vietnam" panose="020B0604020202020204" charset="0"/>
              </a:rPr>
              <a:t>cứu</a:t>
            </a:r>
            <a:r>
              <a:rPr lang="en-US" sz="2000" dirty="0">
                <a:latin typeface="Be Vietnam" panose="020B0604020202020204" charset="0"/>
              </a:rPr>
              <a:t> </a:t>
            </a:r>
            <a:r>
              <a:rPr lang="en-US" sz="2000" dirty="0" err="1">
                <a:latin typeface="Be Vietnam" panose="020B0604020202020204" charset="0"/>
              </a:rPr>
              <a:t>là</a:t>
            </a:r>
            <a:r>
              <a:rPr lang="en-US" sz="2000" dirty="0">
                <a:latin typeface="Be Vietnam" panose="020B0604020202020204" charset="0"/>
              </a:rPr>
              <a:t> 14 BN.</a:t>
            </a:r>
          </a:p>
          <a:p>
            <a:pPr algn="just" eaLnBrk="1" hangingPunct="1"/>
            <a:r>
              <a:rPr lang="en-US" sz="2000" dirty="0">
                <a:latin typeface="Be Vietnam" panose="020B0604020202020204" charset="0"/>
              </a:rPr>
              <a:t>- </a:t>
            </a:r>
            <a:r>
              <a:rPr lang="en-US" sz="2000" dirty="0" err="1">
                <a:latin typeface="Be Vietnam" panose="020B0604020202020204" charset="0"/>
              </a:rPr>
              <a:t>Có</a:t>
            </a:r>
            <a:r>
              <a:rPr lang="en-US" sz="2000" dirty="0">
                <a:latin typeface="Be Vietnam" panose="020B0604020202020204" charset="0"/>
              </a:rPr>
              <a:t> 47 BN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mẫu</a:t>
            </a:r>
            <a:r>
              <a:rPr lang="en-US" sz="2000" dirty="0">
                <a:latin typeface="Be Vietnam" panose="020B0604020202020204" charset="0"/>
              </a:rPr>
              <a:t> </a:t>
            </a:r>
            <a:r>
              <a:rPr lang="en-US" sz="2000" dirty="0" err="1">
                <a:latin typeface="Be Vietnam" panose="020B0604020202020204" charset="0"/>
              </a:rPr>
              <a:t>nghiên</a:t>
            </a:r>
            <a:r>
              <a:rPr lang="en-US" sz="2000" dirty="0">
                <a:latin typeface="Be Vietnam" panose="020B0604020202020204" charset="0"/>
              </a:rPr>
              <a:t> </a:t>
            </a:r>
            <a:r>
              <a:rPr lang="en-US" sz="2000" dirty="0" err="1">
                <a:latin typeface="Be Vietnam" panose="020B0604020202020204" charset="0"/>
              </a:rPr>
              <a:t>cứu</a:t>
            </a:r>
            <a:r>
              <a:rPr lang="en-US" sz="2000" dirty="0">
                <a:latin typeface="Be Vietnam" panose="020B0604020202020204" charset="0"/>
              </a:rPr>
              <a:t> ở </a:t>
            </a:r>
            <a:r>
              <a:rPr lang="en-US" sz="2000" dirty="0" err="1">
                <a:latin typeface="Be Vietnam" panose="020B0604020202020204" charset="0"/>
              </a:rPr>
              <a:t>giai</a:t>
            </a:r>
            <a:r>
              <a:rPr lang="en-US" sz="2000" dirty="0">
                <a:latin typeface="Be Vietnam" panose="020B0604020202020204" charset="0"/>
              </a:rPr>
              <a:t> </a:t>
            </a:r>
            <a:r>
              <a:rPr lang="en-US" sz="2000" dirty="0" err="1">
                <a:latin typeface="Be Vietnam" panose="020B0604020202020204" charset="0"/>
              </a:rPr>
              <a:t>đoạn</a:t>
            </a:r>
            <a:r>
              <a:rPr lang="en-US" sz="2000" dirty="0">
                <a:latin typeface="Be Vietnam" panose="020B0604020202020204" charset="0"/>
              </a:rPr>
              <a:t> 4, </a:t>
            </a:r>
            <a:r>
              <a:rPr lang="en-US" sz="2000" dirty="0" err="1">
                <a:latin typeface="Be Vietnam" panose="020B0604020202020204" charset="0"/>
              </a:rPr>
              <a:t>chiếm</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70,2%. </a:t>
            </a:r>
            <a:r>
              <a:rPr lang="en-US" sz="2000" dirty="0" err="1">
                <a:latin typeface="Be Vietnam" panose="020B0604020202020204" charset="0"/>
              </a:rPr>
              <a:t>Số</a:t>
            </a:r>
            <a:r>
              <a:rPr lang="en-US" sz="2000" dirty="0">
                <a:latin typeface="Be Vietnam" panose="020B0604020202020204" charset="0"/>
              </a:rPr>
              <a:t> BN ở </a:t>
            </a:r>
            <a:r>
              <a:rPr lang="en-US" sz="2000" dirty="0" err="1">
                <a:latin typeface="Be Vietnam" panose="020B0604020202020204" charset="0"/>
              </a:rPr>
              <a:t>giai</a:t>
            </a:r>
            <a:r>
              <a:rPr lang="en-US" sz="2000" dirty="0">
                <a:latin typeface="Be Vietnam" panose="020B0604020202020204" charset="0"/>
              </a:rPr>
              <a:t> </a:t>
            </a:r>
            <a:r>
              <a:rPr lang="en-US" sz="2000" dirty="0" err="1">
                <a:latin typeface="Be Vietnam" panose="020B0604020202020204" charset="0"/>
              </a:rPr>
              <a:t>đoạn</a:t>
            </a:r>
            <a:r>
              <a:rPr lang="en-US" sz="2000" dirty="0">
                <a:latin typeface="Be Vietnam" panose="020B0604020202020204" charset="0"/>
              </a:rPr>
              <a:t> IIIC </a:t>
            </a:r>
            <a:r>
              <a:rPr lang="en-US" sz="2000" dirty="0" err="1">
                <a:latin typeface="Be Vietnam" panose="020B0604020202020204" charset="0"/>
              </a:rPr>
              <a:t>là</a:t>
            </a:r>
            <a:r>
              <a:rPr lang="en-US" sz="2000" dirty="0">
                <a:latin typeface="Be Vietnam" panose="020B0604020202020204" charset="0"/>
              </a:rPr>
              <a:t> 17 (</a:t>
            </a:r>
            <a:r>
              <a:rPr lang="en-US" sz="2000" dirty="0" err="1">
                <a:latin typeface="Be Vietnam" panose="020B0604020202020204" charset="0"/>
              </a:rPr>
              <a:t>chiếm</a:t>
            </a:r>
            <a:r>
              <a:rPr lang="en-US" sz="2000" dirty="0">
                <a:latin typeface="Be Vietnam" panose="020B0604020202020204" charset="0"/>
              </a:rPr>
              <a:t> 25,4%). </a:t>
            </a:r>
            <a:r>
              <a:rPr lang="en-US" sz="2000" dirty="0" err="1">
                <a:latin typeface="Be Vietnam" panose="020B0604020202020204" charset="0"/>
              </a:rPr>
              <a:t>Không</a:t>
            </a:r>
            <a:r>
              <a:rPr lang="en-US" sz="2000" dirty="0">
                <a:latin typeface="Be Vietnam" panose="020B0604020202020204" charset="0"/>
              </a:rPr>
              <a:t> </a:t>
            </a:r>
            <a:r>
              <a:rPr lang="en-US" sz="2000" dirty="0" err="1">
                <a:latin typeface="Be Vietnam" panose="020B0604020202020204" charset="0"/>
              </a:rPr>
              <a:t>có</a:t>
            </a:r>
            <a:r>
              <a:rPr lang="en-US" sz="2000" dirty="0">
                <a:latin typeface="Be Vietnam" panose="020B0604020202020204" charset="0"/>
              </a:rPr>
              <a:t> BN ở </a:t>
            </a:r>
            <a:r>
              <a:rPr lang="en-US" sz="2000" dirty="0" err="1">
                <a:latin typeface="Be Vietnam" panose="020B0604020202020204" charset="0"/>
              </a:rPr>
              <a:t>giai</a:t>
            </a:r>
            <a:r>
              <a:rPr lang="en-US" sz="2000" dirty="0">
                <a:latin typeface="Be Vietnam" panose="020B0604020202020204" charset="0"/>
              </a:rPr>
              <a:t> </a:t>
            </a:r>
            <a:r>
              <a:rPr lang="en-US" sz="2000" dirty="0" err="1">
                <a:latin typeface="Be Vietnam" panose="020B0604020202020204" charset="0"/>
              </a:rPr>
              <a:t>đoạn</a:t>
            </a:r>
            <a:r>
              <a:rPr lang="en-US" sz="2000" dirty="0">
                <a:latin typeface="Be Vietnam" panose="020B0604020202020204" charset="0"/>
              </a:rPr>
              <a:t> II </a:t>
            </a:r>
            <a:r>
              <a:rPr lang="en-US" sz="2000" dirty="0" err="1">
                <a:latin typeface="Be Vietnam" panose="020B0604020202020204" charset="0"/>
              </a:rPr>
              <a:t>và</a:t>
            </a:r>
            <a:r>
              <a:rPr lang="en-US" sz="2000" dirty="0">
                <a:latin typeface="Be Vietnam" panose="020B0604020202020204" charset="0"/>
              </a:rPr>
              <a:t> I. Trong </a:t>
            </a:r>
            <a:r>
              <a:rPr lang="en-US" sz="2000" dirty="0" err="1">
                <a:latin typeface="Be Vietnam" panose="020B0604020202020204" charset="0"/>
              </a:rPr>
              <a:t>mẫu</a:t>
            </a:r>
            <a:r>
              <a:rPr lang="en-US" sz="2000" dirty="0">
                <a:latin typeface="Be Vietnam" panose="020B0604020202020204" charset="0"/>
              </a:rPr>
              <a:t> </a:t>
            </a:r>
            <a:r>
              <a:rPr lang="en-US" sz="2000" dirty="0" err="1">
                <a:latin typeface="Be Vietnam" panose="020B0604020202020204" charset="0"/>
              </a:rPr>
              <a:t>nghiên</a:t>
            </a:r>
            <a:r>
              <a:rPr lang="en-US" sz="2000" dirty="0">
                <a:latin typeface="Be Vietnam" panose="020B0604020202020204" charset="0"/>
              </a:rPr>
              <a:t> </a:t>
            </a:r>
            <a:r>
              <a:rPr lang="en-US" sz="2000" dirty="0" err="1">
                <a:latin typeface="Be Vietnam" panose="020B0604020202020204" charset="0"/>
              </a:rPr>
              <a:t>cứu</a:t>
            </a:r>
            <a:r>
              <a:rPr lang="en-US" sz="2000" dirty="0">
                <a:latin typeface="Be Vietnam" panose="020B0604020202020204" charset="0"/>
              </a:rPr>
              <a:t> </a:t>
            </a:r>
            <a:r>
              <a:rPr lang="en-US" sz="2000" dirty="0" err="1">
                <a:latin typeface="Be Vietnam" panose="020B0604020202020204" charset="0"/>
              </a:rPr>
              <a:t>chủ</a:t>
            </a:r>
            <a:r>
              <a:rPr lang="en-US" sz="2000" dirty="0">
                <a:latin typeface="Be Vietnam" panose="020B0604020202020204" charset="0"/>
              </a:rPr>
              <a:t> </a:t>
            </a:r>
            <a:r>
              <a:rPr lang="en-US" sz="2000" dirty="0" err="1">
                <a:latin typeface="Be Vietnam" panose="020B0604020202020204" charset="0"/>
              </a:rPr>
              <a:t>yếu</a:t>
            </a:r>
            <a:r>
              <a:rPr lang="en-US" sz="2000" dirty="0">
                <a:latin typeface="Be Vietnam" panose="020B0604020202020204" charset="0"/>
              </a:rPr>
              <a:t> </a:t>
            </a:r>
            <a:r>
              <a:rPr lang="en-US" sz="2000" dirty="0" err="1">
                <a:latin typeface="Be Vietnam" panose="020B0604020202020204" charset="0"/>
              </a:rPr>
              <a:t>là</a:t>
            </a:r>
            <a:r>
              <a:rPr lang="en-US" sz="2000" dirty="0">
                <a:latin typeface="Be Vietnam" panose="020B0604020202020204" charset="0"/>
              </a:rPr>
              <a:t> BN </a:t>
            </a:r>
            <a:r>
              <a:rPr lang="en-US" sz="2000" dirty="0" err="1">
                <a:latin typeface="Be Vietnam" panose="020B0604020202020204" charset="0"/>
              </a:rPr>
              <a:t>nặng</a:t>
            </a:r>
            <a:r>
              <a:rPr lang="en-US" sz="2000" dirty="0">
                <a:latin typeface="Be Vietnam" panose="020B0604020202020204" charset="0"/>
              </a:rPr>
              <a:t>, </a:t>
            </a:r>
            <a:r>
              <a:rPr lang="en-US" sz="2000" dirty="0" err="1">
                <a:latin typeface="Be Vietnam" panose="020B0604020202020204" charset="0"/>
              </a:rPr>
              <a:t>đã</a:t>
            </a:r>
            <a:r>
              <a:rPr lang="en-US" sz="2000" dirty="0">
                <a:latin typeface="Be Vietnam" panose="020B0604020202020204" charset="0"/>
              </a:rPr>
              <a:t> di </a:t>
            </a:r>
            <a:r>
              <a:rPr lang="en-US" sz="2000" dirty="0" err="1">
                <a:latin typeface="Be Vietnam" panose="020B0604020202020204" charset="0"/>
              </a:rPr>
              <a:t>căn</a:t>
            </a:r>
            <a:r>
              <a:rPr lang="en-US" sz="2000" dirty="0">
                <a:latin typeface="Be Vietnam" panose="020B0604020202020204" charset="0"/>
              </a:rPr>
              <a:t>.</a:t>
            </a:r>
          </a:p>
          <a:p>
            <a:pPr marL="342900" indent="-342900" algn="just" eaLnBrk="1" hangingPunct="1">
              <a:buFontTx/>
              <a:buChar char="-"/>
            </a:pPr>
            <a:r>
              <a:rPr lang="en-US" sz="2000" dirty="0">
                <a:latin typeface="Be Vietnam" panose="020B0604020202020204" charset="0"/>
              </a:rPr>
              <a:t>Trong </a:t>
            </a:r>
            <a:r>
              <a:rPr lang="en-US" sz="2000" dirty="0" err="1">
                <a:latin typeface="Be Vietnam" panose="020B0604020202020204" charset="0"/>
              </a:rPr>
              <a:t>tổng</a:t>
            </a:r>
            <a:r>
              <a:rPr lang="en-US" sz="2000" dirty="0">
                <a:latin typeface="Be Vietnam" panose="020B0604020202020204" charset="0"/>
              </a:rPr>
              <a:t> </a:t>
            </a:r>
            <a:r>
              <a:rPr lang="en-US" sz="2000" dirty="0" err="1">
                <a:latin typeface="Be Vietnam" panose="020B0604020202020204" charset="0"/>
              </a:rPr>
              <a:t>số</a:t>
            </a:r>
            <a:r>
              <a:rPr lang="en-US" sz="2000" dirty="0">
                <a:latin typeface="Be Vietnam" panose="020B0604020202020204" charset="0"/>
              </a:rPr>
              <a:t> 67 BN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mẫu</a:t>
            </a:r>
            <a:r>
              <a:rPr lang="en-US" sz="2000" dirty="0">
                <a:latin typeface="Be Vietnam" panose="020B0604020202020204" charset="0"/>
              </a:rPr>
              <a:t> </a:t>
            </a:r>
            <a:r>
              <a:rPr lang="en-US" sz="2000" dirty="0" err="1">
                <a:latin typeface="Be Vietnam" panose="020B0604020202020204" charset="0"/>
              </a:rPr>
              <a:t>nghiên</a:t>
            </a:r>
            <a:r>
              <a:rPr lang="en-US" sz="2000" dirty="0">
                <a:latin typeface="Be Vietnam" panose="020B0604020202020204" charset="0"/>
              </a:rPr>
              <a:t> </a:t>
            </a:r>
            <a:r>
              <a:rPr lang="en-US" sz="2000" dirty="0" err="1">
                <a:latin typeface="Be Vietnam" panose="020B0604020202020204" charset="0"/>
              </a:rPr>
              <a:t>cứu</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a:t>
            </a:r>
            <a:r>
              <a:rPr lang="en-US" sz="2000" dirty="0" err="1">
                <a:latin typeface="Be Vietnam" panose="020B0604020202020204" charset="0"/>
              </a:rPr>
              <a:t>chỉ</a:t>
            </a:r>
            <a:r>
              <a:rPr lang="en-US" sz="2000" dirty="0">
                <a:latin typeface="Be Vietnam" panose="020B0604020202020204" charset="0"/>
              </a:rPr>
              <a:t> </a:t>
            </a:r>
            <a:r>
              <a:rPr lang="en-US" sz="2000" dirty="0" err="1">
                <a:latin typeface="Be Vietnam" panose="020B0604020202020204" charset="0"/>
              </a:rPr>
              <a:t>định</a:t>
            </a:r>
            <a:r>
              <a:rPr lang="en-US" sz="2000" dirty="0">
                <a:latin typeface="Be Vietnam" panose="020B0604020202020204" charset="0"/>
              </a:rPr>
              <a:t> Vinorelbine </a:t>
            </a:r>
            <a:r>
              <a:rPr lang="en-US" sz="2000" dirty="0" err="1">
                <a:latin typeface="Be Vietnam" panose="020B0604020202020204" charset="0"/>
              </a:rPr>
              <a:t>đúng</a:t>
            </a:r>
            <a:r>
              <a:rPr lang="en-US" sz="2000" dirty="0">
                <a:latin typeface="Be Vietnam" panose="020B0604020202020204" charset="0"/>
              </a:rPr>
              <a:t> </a:t>
            </a:r>
            <a:r>
              <a:rPr lang="en-US" sz="2000" dirty="0" err="1">
                <a:latin typeface="Be Vietnam" panose="020B0604020202020204" charset="0"/>
              </a:rPr>
              <a:t>là</a:t>
            </a:r>
            <a:r>
              <a:rPr lang="en-US" sz="2000" dirty="0">
                <a:latin typeface="Be Vietnam" panose="020B0604020202020204" charset="0"/>
              </a:rPr>
              <a:t> 100%.</a:t>
            </a:r>
          </a:p>
          <a:p>
            <a:pPr algn="just" eaLnBrk="1" hangingPunct="1"/>
            <a:r>
              <a:rPr lang="nl-NL" sz="2000" b="1" i="1" dirty="0">
                <a:latin typeface="Be Vietnam" panose="020B0604020202020204" charset="0"/>
              </a:rPr>
              <a:t>Đặc điểm sử dụng thuốc Vinorelbine </a:t>
            </a:r>
            <a:r>
              <a:rPr lang="en-US" sz="2000" b="1" i="1" dirty="0" err="1">
                <a:latin typeface="Be Vietnam" panose="020B0604020202020204" charset="0"/>
              </a:rPr>
              <a:t>trong</a:t>
            </a:r>
            <a:r>
              <a:rPr lang="en-US" sz="2000" b="1" i="1" dirty="0">
                <a:latin typeface="Be Vietnam" panose="020B0604020202020204" charset="0"/>
              </a:rPr>
              <a:t> </a:t>
            </a:r>
            <a:r>
              <a:rPr lang="en-US" sz="2000" b="1" i="1" dirty="0" err="1">
                <a:latin typeface="Be Vietnam" panose="020B0604020202020204" charset="0"/>
              </a:rPr>
              <a:t>hoá</a:t>
            </a:r>
            <a:r>
              <a:rPr lang="en-US" sz="2000" b="1" i="1" dirty="0">
                <a:latin typeface="Be Vietnam" panose="020B0604020202020204" charset="0"/>
              </a:rPr>
              <a:t> </a:t>
            </a:r>
            <a:r>
              <a:rPr lang="en-US" sz="2000" b="1" i="1" dirty="0" err="1">
                <a:latin typeface="Be Vietnam" panose="020B0604020202020204" charset="0"/>
              </a:rPr>
              <a:t>trị</a:t>
            </a:r>
            <a:r>
              <a:rPr lang="en-US" sz="2000" b="1" i="1" dirty="0">
                <a:latin typeface="Be Vietnam" panose="020B0604020202020204" charset="0"/>
              </a:rPr>
              <a:t> </a:t>
            </a:r>
            <a:r>
              <a:rPr lang="en-US" sz="2000" b="1" i="1" dirty="0" err="1">
                <a:latin typeface="Be Vietnam" panose="020B0604020202020204" charset="0"/>
              </a:rPr>
              <a:t>liệu</a:t>
            </a:r>
            <a:r>
              <a:rPr lang="en-US" sz="2000" b="1" i="1" dirty="0">
                <a:latin typeface="Be Vietnam" panose="020B0604020202020204" charset="0"/>
              </a:rPr>
              <a:t>:</a:t>
            </a:r>
          </a:p>
          <a:p>
            <a:pPr algn="just" eaLnBrk="1" hangingPunct="1"/>
            <a:r>
              <a:rPr lang="en-US" sz="2000" dirty="0">
                <a:latin typeface="Be Vietnam" panose="020B0604020202020204" charset="0"/>
              </a:rPr>
              <a:t>- Khoa </a:t>
            </a:r>
            <a:r>
              <a:rPr lang="en-US" sz="2000" dirty="0" err="1">
                <a:latin typeface="Be Vietnam" panose="020B0604020202020204" charset="0"/>
              </a:rPr>
              <a:t>Nội</a:t>
            </a:r>
            <a:r>
              <a:rPr lang="en-US" sz="2000" dirty="0">
                <a:latin typeface="Be Vietnam" panose="020B0604020202020204" charset="0"/>
              </a:rPr>
              <a:t> 2 </a:t>
            </a:r>
            <a:r>
              <a:rPr lang="en-US" sz="2000" dirty="0" err="1">
                <a:latin typeface="Be Vietnam" panose="020B0604020202020204" charset="0"/>
              </a:rPr>
              <a:t>là</a:t>
            </a:r>
            <a:r>
              <a:rPr lang="en-US" sz="2000" dirty="0">
                <a:latin typeface="Be Vietnam" panose="020B0604020202020204" charset="0"/>
              </a:rPr>
              <a:t> khoa </a:t>
            </a:r>
            <a:r>
              <a:rPr lang="en-US" sz="2000" dirty="0" err="1">
                <a:latin typeface="Be Vietnam" panose="020B0604020202020204" charset="0"/>
              </a:rPr>
              <a:t>có</a:t>
            </a:r>
            <a:r>
              <a:rPr lang="en-US" sz="2000" dirty="0">
                <a:latin typeface="Be Vietnam" panose="020B0604020202020204" charset="0"/>
              </a:rPr>
              <a:t> </a:t>
            </a:r>
            <a:r>
              <a:rPr lang="en-US" sz="2000" dirty="0" err="1">
                <a:latin typeface="Be Vietnam" panose="020B0604020202020204" charset="0"/>
              </a:rPr>
              <a:t>số</a:t>
            </a:r>
            <a:r>
              <a:rPr lang="en-US" sz="2000" dirty="0">
                <a:latin typeface="Be Vietnam" panose="020B0604020202020204" charset="0"/>
              </a:rPr>
              <a:t>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án</a:t>
            </a:r>
            <a:r>
              <a:rPr lang="en-US" sz="2000" dirty="0">
                <a:latin typeface="Be Vietnam" panose="020B0604020202020204" charset="0"/>
              </a:rPr>
              <a:t> </a:t>
            </a:r>
            <a:r>
              <a:rPr lang="en-US" sz="2000" dirty="0" err="1">
                <a:latin typeface="Be Vietnam" panose="020B0604020202020204" charset="0"/>
              </a:rPr>
              <a:t>sử</a:t>
            </a:r>
            <a:r>
              <a:rPr lang="en-US" sz="2000" dirty="0">
                <a:latin typeface="Be Vietnam" panose="020B0604020202020204" charset="0"/>
              </a:rPr>
              <a:t> </a:t>
            </a:r>
            <a:r>
              <a:rPr lang="en-US" sz="2000" dirty="0" err="1">
                <a:latin typeface="Be Vietnam" panose="020B0604020202020204" charset="0"/>
              </a:rPr>
              <a:t>dụng</a:t>
            </a:r>
            <a:r>
              <a:rPr lang="en-US" sz="2000" dirty="0">
                <a:latin typeface="Be Vietnam" panose="020B0604020202020204" charset="0"/>
              </a:rPr>
              <a:t> Vinorelbine </a:t>
            </a:r>
            <a:r>
              <a:rPr lang="en-US" sz="2000" dirty="0" err="1">
                <a:latin typeface="Be Vietnam" panose="020B0604020202020204" charset="0"/>
              </a:rPr>
              <a:t>nhiều</a:t>
            </a:r>
            <a:r>
              <a:rPr lang="en-US" sz="2000" dirty="0">
                <a:latin typeface="Be Vietnam" panose="020B0604020202020204" charset="0"/>
              </a:rPr>
              <a:t> </a:t>
            </a:r>
            <a:r>
              <a:rPr lang="en-US" sz="2000" dirty="0" err="1">
                <a:latin typeface="Be Vietnam" panose="020B0604020202020204" charset="0"/>
              </a:rPr>
              <a:t>nhất</a:t>
            </a:r>
            <a:r>
              <a:rPr lang="en-US" sz="2000" dirty="0">
                <a:latin typeface="Be Vietnam" panose="020B0604020202020204" charset="0"/>
              </a:rPr>
              <a:t> </a:t>
            </a:r>
            <a:r>
              <a:rPr lang="en-US" sz="2000" dirty="0" err="1">
                <a:latin typeface="Be Vietnam" panose="020B0604020202020204" charset="0"/>
              </a:rPr>
              <a:t>với</a:t>
            </a:r>
            <a:r>
              <a:rPr lang="en-US" sz="2000" dirty="0">
                <a:latin typeface="Be Vietnam" panose="020B0604020202020204" charset="0"/>
              </a:rPr>
              <a:t> 68 HSBA, </a:t>
            </a:r>
            <a:r>
              <a:rPr lang="en-US" sz="2000" dirty="0" err="1">
                <a:latin typeface="Be Vietnam" panose="020B0604020202020204" charset="0"/>
              </a:rPr>
              <a:t>chiếm</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31,5%. </a:t>
            </a:r>
            <a:r>
              <a:rPr lang="en-US" sz="2000" dirty="0" err="1">
                <a:latin typeface="Be Vietnam" panose="020B0604020202020204" charset="0"/>
              </a:rPr>
              <a:t>Điều</a:t>
            </a:r>
            <a:r>
              <a:rPr lang="en-US" sz="2000" dirty="0">
                <a:latin typeface="Be Vietnam" panose="020B0604020202020204" charset="0"/>
              </a:rPr>
              <a:t> </a:t>
            </a:r>
            <a:r>
              <a:rPr lang="en-US" sz="2000" dirty="0" err="1">
                <a:latin typeface="Be Vietnam" panose="020B0604020202020204" charset="0"/>
              </a:rPr>
              <a:t>này</a:t>
            </a:r>
            <a:r>
              <a:rPr lang="en-US" sz="2000" dirty="0">
                <a:latin typeface="Be Vietnam" panose="020B0604020202020204" charset="0"/>
              </a:rPr>
              <a:t> </a:t>
            </a:r>
            <a:r>
              <a:rPr lang="en-US" sz="2000" dirty="0" err="1">
                <a:latin typeface="Be Vietnam" panose="020B0604020202020204" charset="0"/>
              </a:rPr>
              <a:t>phản</a:t>
            </a:r>
            <a:r>
              <a:rPr lang="en-US" sz="2000" dirty="0">
                <a:latin typeface="Be Vietnam" panose="020B0604020202020204" charset="0"/>
              </a:rPr>
              <a:t> </a:t>
            </a:r>
            <a:r>
              <a:rPr lang="en-US" sz="2000" dirty="0" err="1">
                <a:latin typeface="Be Vietnam" panose="020B0604020202020204" charset="0"/>
              </a:rPr>
              <a:t>ánh</a:t>
            </a:r>
            <a:r>
              <a:rPr lang="en-US" sz="2000" dirty="0">
                <a:latin typeface="Be Vietnam" panose="020B0604020202020204" charset="0"/>
              </a:rPr>
              <a:t> </a:t>
            </a:r>
            <a:r>
              <a:rPr lang="en-US" sz="2000" dirty="0" err="1">
                <a:latin typeface="Be Vietnam" panose="020B0604020202020204" charset="0"/>
              </a:rPr>
              <a:t>đúng</a:t>
            </a:r>
            <a:r>
              <a:rPr lang="en-US" sz="2000" dirty="0">
                <a:latin typeface="Be Vietnam" panose="020B0604020202020204" charset="0"/>
              </a:rPr>
              <a:t> </a:t>
            </a:r>
            <a:r>
              <a:rPr lang="en-US" sz="2000" dirty="0" err="1">
                <a:latin typeface="Be Vietnam" panose="020B0604020202020204" charset="0"/>
              </a:rPr>
              <a:t>với</a:t>
            </a:r>
            <a:r>
              <a:rPr lang="en-US" sz="2000" dirty="0">
                <a:latin typeface="Be Vietnam" panose="020B0604020202020204" charset="0"/>
              </a:rPr>
              <a:t> </a:t>
            </a:r>
            <a:r>
              <a:rPr lang="en-US" sz="2000" dirty="0" err="1">
                <a:latin typeface="Be Vietnam" panose="020B0604020202020204" charset="0"/>
              </a:rPr>
              <a:t>mô</a:t>
            </a:r>
            <a:r>
              <a:rPr lang="en-US" sz="2000" dirty="0">
                <a:latin typeface="Be Vietnam" panose="020B0604020202020204" charset="0"/>
              </a:rPr>
              <a:t> </a:t>
            </a:r>
            <a:r>
              <a:rPr lang="en-US" sz="2000" dirty="0" err="1">
                <a:latin typeface="Be Vietnam" panose="020B0604020202020204" charset="0"/>
              </a:rPr>
              <a:t>hình</a:t>
            </a:r>
            <a:r>
              <a:rPr lang="en-US" sz="2000" dirty="0">
                <a:latin typeface="Be Vietnam" panose="020B0604020202020204" charset="0"/>
              </a:rPr>
              <a:t>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tật</a:t>
            </a:r>
            <a:r>
              <a:rPr lang="en-US" sz="2000" dirty="0">
                <a:latin typeface="Be Vietnam" panose="020B0604020202020204" charset="0"/>
              </a:rPr>
              <a:t> </a:t>
            </a:r>
            <a:r>
              <a:rPr lang="en-US" sz="2000" dirty="0" err="1">
                <a:latin typeface="Be Vietnam" panose="020B0604020202020204" charset="0"/>
              </a:rPr>
              <a:t>và</a:t>
            </a:r>
            <a:r>
              <a:rPr lang="en-US" sz="2000" dirty="0">
                <a:latin typeface="Be Vietnam" panose="020B0604020202020204" charset="0"/>
              </a:rPr>
              <a:t> </a:t>
            </a:r>
            <a:r>
              <a:rPr lang="en-US" sz="2000" dirty="0" err="1">
                <a:latin typeface="Be Vietnam" panose="020B0604020202020204" charset="0"/>
              </a:rPr>
              <a:t>phân</a:t>
            </a:r>
            <a:r>
              <a:rPr lang="en-US" sz="2000" dirty="0">
                <a:latin typeface="Be Vietnam" panose="020B0604020202020204" charset="0"/>
              </a:rPr>
              <a:t> </a:t>
            </a:r>
            <a:r>
              <a:rPr lang="en-US" sz="2000" dirty="0" err="1">
                <a:latin typeface="Be Vietnam" panose="020B0604020202020204" charset="0"/>
              </a:rPr>
              <a:t>luồng</a:t>
            </a:r>
            <a:r>
              <a:rPr lang="en-US" sz="2000" dirty="0">
                <a:latin typeface="Be Vietnam" panose="020B0604020202020204" charset="0"/>
              </a:rPr>
              <a:t> </a:t>
            </a:r>
            <a:r>
              <a:rPr lang="en-US" sz="2000" dirty="0" err="1">
                <a:latin typeface="Be Vietnam" panose="020B0604020202020204" charset="0"/>
              </a:rPr>
              <a:t>điều</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a:t>
            </a:r>
            <a:r>
              <a:rPr lang="en-US" sz="2000" dirty="0" err="1">
                <a:latin typeface="Be Vietnam" panose="020B0604020202020204" charset="0"/>
              </a:rPr>
              <a:t>tại</a:t>
            </a:r>
            <a:r>
              <a:rPr lang="en-US" sz="2000" dirty="0">
                <a:latin typeface="Be Vietnam" panose="020B0604020202020204" charset="0"/>
              </a:rPr>
              <a:t>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viện</a:t>
            </a:r>
            <a:r>
              <a:rPr lang="en-US" sz="2000" dirty="0">
                <a:latin typeface="Be Vietnam" panose="020B0604020202020204" charset="0"/>
              </a:rPr>
              <a:t>.</a:t>
            </a:r>
          </a:p>
          <a:p>
            <a:pPr algn="just" eaLnBrk="1" hangingPunct="1"/>
            <a:r>
              <a:rPr lang="en-US" sz="2000" dirty="0">
                <a:latin typeface="Be Vietnam" panose="020B0604020202020204" charset="0"/>
              </a:rPr>
              <a:t>- </a:t>
            </a:r>
            <a:r>
              <a:rPr lang="en-US" sz="2000" dirty="0" err="1">
                <a:latin typeface="Be Vietnam" panose="020B0604020202020204" charset="0"/>
              </a:rPr>
              <a:t>Thời</a:t>
            </a:r>
            <a:r>
              <a:rPr lang="en-US" sz="2000" dirty="0">
                <a:latin typeface="Be Vietnam" panose="020B0604020202020204" charset="0"/>
              </a:rPr>
              <a:t> </a:t>
            </a:r>
            <a:r>
              <a:rPr lang="en-US" sz="2000" dirty="0" err="1">
                <a:latin typeface="Be Vietnam" panose="020B0604020202020204" charset="0"/>
              </a:rPr>
              <a:t>gian</a:t>
            </a:r>
            <a:r>
              <a:rPr lang="en-US" sz="2000" dirty="0">
                <a:latin typeface="Be Vietnam" panose="020B0604020202020204" charset="0"/>
              </a:rPr>
              <a:t> </a:t>
            </a:r>
            <a:r>
              <a:rPr lang="en-US" sz="2000" dirty="0" err="1">
                <a:latin typeface="Be Vietnam" panose="020B0604020202020204" charset="0"/>
              </a:rPr>
              <a:t>điều</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a:t>
            </a:r>
            <a:r>
              <a:rPr lang="en-US" sz="2000" dirty="0" err="1">
                <a:latin typeface="Be Vietnam" panose="020B0604020202020204" charset="0"/>
              </a:rPr>
              <a:t>sẽ</a:t>
            </a:r>
            <a:r>
              <a:rPr lang="en-US" sz="2000" dirty="0">
                <a:latin typeface="Be Vietnam" panose="020B0604020202020204" charset="0"/>
              </a:rPr>
              <a:t> </a:t>
            </a:r>
            <a:r>
              <a:rPr lang="en-US" sz="2000" dirty="0" err="1">
                <a:latin typeface="Be Vietnam" panose="020B0604020202020204" charset="0"/>
              </a:rPr>
              <a:t>kéo</a:t>
            </a:r>
            <a:r>
              <a:rPr lang="en-US" sz="2000" dirty="0">
                <a:latin typeface="Be Vietnam" panose="020B0604020202020204" charset="0"/>
              </a:rPr>
              <a:t> </a:t>
            </a:r>
            <a:r>
              <a:rPr lang="en-US" sz="2000" dirty="0" err="1">
                <a:latin typeface="Be Vietnam" panose="020B0604020202020204" charset="0"/>
              </a:rPr>
              <a:t>dài</a:t>
            </a:r>
            <a:r>
              <a:rPr lang="en-US" sz="2000" dirty="0">
                <a:latin typeface="Be Vietnam" panose="020B0604020202020204" charset="0"/>
              </a:rPr>
              <a:t> </a:t>
            </a:r>
            <a:r>
              <a:rPr lang="en-US" sz="2000" dirty="0" err="1">
                <a:latin typeface="Be Vietnam" panose="020B0604020202020204" charset="0"/>
              </a:rPr>
              <a:t>từ</a:t>
            </a:r>
            <a:r>
              <a:rPr lang="en-US" sz="2000" dirty="0">
                <a:latin typeface="Be Vietnam" panose="020B0604020202020204" charset="0"/>
              </a:rPr>
              <a:t> 6-10 </a:t>
            </a:r>
            <a:r>
              <a:rPr lang="en-US" sz="2000" dirty="0" err="1">
                <a:latin typeface="Be Vietnam" panose="020B0604020202020204" charset="0"/>
              </a:rPr>
              <a:t>ngày</a:t>
            </a:r>
            <a:r>
              <a:rPr lang="en-US" sz="2000" dirty="0">
                <a:latin typeface="Be Vietnam" panose="020B0604020202020204" charset="0"/>
              </a:rPr>
              <a:t> </a:t>
            </a:r>
            <a:r>
              <a:rPr lang="en-US" sz="2000" dirty="0" err="1">
                <a:latin typeface="Be Vietnam" panose="020B0604020202020204" charset="0"/>
              </a:rPr>
              <a:t>chiếm</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a:t>
            </a:r>
            <a:r>
              <a:rPr lang="en-US" sz="2000" dirty="0" err="1">
                <a:latin typeface="Be Vietnam" panose="020B0604020202020204" charset="0"/>
              </a:rPr>
              <a:t>lớn</a:t>
            </a:r>
            <a:r>
              <a:rPr lang="en-US" sz="2000" dirty="0">
                <a:latin typeface="Be Vietnam" panose="020B0604020202020204" charset="0"/>
              </a:rPr>
              <a:t> </a:t>
            </a:r>
            <a:r>
              <a:rPr lang="en-US" sz="2000" dirty="0" err="1">
                <a:latin typeface="Be Vietnam" panose="020B0604020202020204" charset="0"/>
              </a:rPr>
              <a:t>nhất</a:t>
            </a:r>
            <a:r>
              <a:rPr lang="en-US" sz="2000" dirty="0">
                <a:latin typeface="Be Vietnam" panose="020B0604020202020204" charset="0"/>
              </a:rPr>
              <a:t> </a:t>
            </a:r>
            <a:r>
              <a:rPr lang="en-US" sz="2000" dirty="0" err="1">
                <a:latin typeface="Be Vietnam" panose="020B0604020202020204" charset="0"/>
              </a:rPr>
              <a:t>với</a:t>
            </a:r>
            <a:r>
              <a:rPr lang="en-US" sz="2000" dirty="0">
                <a:latin typeface="Be Vietnam" panose="020B0604020202020204" charset="0"/>
              </a:rPr>
              <a:t> 89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án</a:t>
            </a:r>
            <a:r>
              <a:rPr lang="en-US" sz="2000" dirty="0">
                <a:latin typeface="Be Vietnam" panose="020B0604020202020204" charset="0"/>
              </a:rPr>
              <a:t>, </a:t>
            </a:r>
            <a:r>
              <a:rPr lang="en-US" sz="2000" dirty="0" err="1">
                <a:latin typeface="Be Vietnam" panose="020B0604020202020204" charset="0"/>
              </a:rPr>
              <a:t>chiếm</a:t>
            </a:r>
            <a:r>
              <a:rPr lang="en-US" sz="2000" dirty="0">
                <a:latin typeface="Be Vietnam" panose="020B0604020202020204" charset="0"/>
              </a:rPr>
              <a:t> 41,2%.</a:t>
            </a:r>
          </a:p>
          <a:p>
            <a:pPr algn="just" eaLnBrk="1" hangingPunct="1"/>
            <a:r>
              <a:rPr lang="en-US" sz="2000" dirty="0">
                <a:latin typeface="Be Vietnam" panose="020B0604020202020204" charset="0"/>
              </a:rPr>
              <a:t>- </a:t>
            </a:r>
            <a:r>
              <a:rPr lang="en-US" sz="2000" dirty="0" err="1">
                <a:latin typeface="Be Vietnam" panose="020B0604020202020204" charset="0"/>
              </a:rPr>
              <a:t>Có</a:t>
            </a:r>
            <a:r>
              <a:rPr lang="en-US" sz="2000" dirty="0">
                <a:latin typeface="Be Vietnam" panose="020B0604020202020204" charset="0"/>
              </a:rPr>
              <a:t> 195 </a:t>
            </a:r>
            <a:r>
              <a:rPr lang="en-US" sz="2000" dirty="0" err="1">
                <a:latin typeface="Be Vietnam" panose="020B0604020202020204" charset="0"/>
              </a:rPr>
              <a:t>đợt</a:t>
            </a:r>
            <a:r>
              <a:rPr lang="en-US" sz="2000" dirty="0">
                <a:latin typeface="Be Vietnam" panose="020B0604020202020204" charset="0"/>
              </a:rPr>
              <a:t> </a:t>
            </a:r>
            <a:r>
              <a:rPr lang="en-US" sz="2000" dirty="0" err="1">
                <a:latin typeface="Be Vietnam" panose="020B0604020202020204" charset="0"/>
              </a:rPr>
              <a:t>điều</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a:t>
            </a:r>
            <a:r>
              <a:rPr lang="en-US" sz="2000" dirty="0" err="1">
                <a:latin typeface="Be Vietnam" panose="020B0604020202020204" charset="0"/>
              </a:rPr>
              <a:t>của</a:t>
            </a:r>
            <a:r>
              <a:rPr lang="en-US" sz="2000" dirty="0">
                <a:latin typeface="Be Vietnam" panose="020B0604020202020204" charset="0"/>
              </a:rPr>
              <a:t> BN </a:t>
            </a:r>
            <a:r>
              <a:rPr lang="en-US" sz="2000" dirty="0" err="1">
                <a:latin typeface="Be Vietnam" panose="020B0604020202020204" charset="0"/>
              </a:rPr>
              <a:t>sử</a:t>
            </a:r>
            <a:r>
              <a:rPr lang="en-US" sz="2000" dirty="0">
                <a:latin typeface="Be Vietnam" panose="020B0604020202020204" charset="0"/>
              </a:rPr>
              <a:t> </a:t>
            </a:r>
            <a:r>
              <a:rPr lang="en-US" sz="2000" dirty="0" err="1">
                <a:latin typeface="Be Vietnam" panose="020B0604020202020204" charset="0"/>
              </a:rPr>
              <a:t>dụng</a:t>
            </a:r>
            <a:r>
              <a:rPr lang="en-US" sz="2000" dirty="0">
                <a:latin typeface="Be Vietnam" panose="020B0604020202020204" charset="0"/>
              </a:rPr>
              <a:t> </a:t>
            </a:r>
            <a:r>
              <a:rPr lang="en-US" sz="2000" dirty="0" err="1">
                <a:latin typeface="Be Vietnam" panose="020B0604020202020204" charset="0"/>
              </a:rPr>
              <a:t>phác</a:t>
            </a:r>
            <a:r>
              <a:rPr lang="en-US" sz="2000" dirty="0">
                <a:latin typeface="Be Vietnam" panose="020B0604020202020204" charset="0"/>
              </a:rPr>
              <a:t> </a:t>
            </a:r>
            <a:r>
              <a:rPr lang="en-US" sz="2000" dirty="0" err="1">
                <a:latin typeface="Be Vietnam" panose="020B0604020202020204" charset="0"/>
              </a:rPr>
              <a:t>đồ</a:t>
            </a:r>
            <a:r>
              <a:rPr lang="en-US" sz="2000" dirty="0">
                <a:latin typeface="Be Vietnam" panose="020B0604020202020204" charset="0"/>
              </a:rPr>
              <a:t> Vinorelbine </a:t>
            </a:r>
            <a:r>
              <a:rPr lang="en-US" sz="2000" dirty="0" err="1">
                <a:latin typeface="Be Vietnam" panose="020B0604020202020204" charset="0"/>
              </a:rPr>
              <a:t>đơn</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a:t>
            </a:r>
            <a:r>
              <a:rPr lang="en-US" sz="2000" dirty="0" err="1">
                <a:latin typeface="Be Vietnam" panose="020B0604020202020204" charset="0"/>
              </a:rPr>
              <a:t>đường</a:t>
            </a:r>
            <a:r>
              <a:rPr lang="en-US" sz="2000" dirty="0">
                <a:latin typeface="Be Vietnam" panose="020B0604020202020204" charset="0"/>
              </a:rPr>
              <a:t> </a:t>
            </a:r>
            <a:r>
              <a:rPr lang="en-US" sz="2000" dirty="0" err="1">
                <a:latin typeface="Be Vietnam" panose="020B0604020202020204" charset="0"/>
              </a:rPr>
              <a:t>uống</a:t>
            </a:r>
            <a:r>
              <a:rPr lang="en-US" sz="2000" dirty="0">
                <a:latin typeface="Be Vietnam" panose="020B0604020202020204" charset="0"/>
              </a:rPr>
              <a:t>, </a:t>
            </a:r>
            <a:r>
              <a:rPr lang="en-US" sz="2000" dirty="0" err="1">
                <a:latin typeface="Be Vietnam" panose="020B0604020202020204" charset="0"/>
              </a:rPr>
              <a:t>chiếm</a:t>
            </a:r>
            <a:r>
              <a:rPr lang="en-US" sz="2000" dirty="0">
                <a:latin typeface="Be Vietnam" panose="020B0604020202020204" charset="0"/>
              </a:rPr>
              <a:t> ty </a:t>
            </a:r>
            <a:r>
              <a:rPr lang="en-US" sz="2000" dirty="0" err="1">
                <a:latin typeface="Be Vietnam" panose="020B0604020202020204" charset="0"/>
              </a:rPr>
              <a:t>lệ</a:t>
            </a:r>
            <a:r>
              <a:rPr lang="en-US" sz="2000" dirty="0">
                <a:latin typeface="Be Vietnam" panose="020B0604020202020204" charset="0"/>
              </a:rPr>
              <a:t> 90,3%. </a:t>
            </a:r>
            <a:r>
              <a:rPr lang="en-US" sz="2000" dirty="0" err="1">
                <a:latin typeface="Be Vietnam" panose="020B0604020202020204" charset="0"/>
              </a:rPr>
              <a:t>Việc</a:t>
            </a:r>
            <a:r>
              <a:rPr lang="en-US" sz="2000" dirty="0">
                <a:latin typeface="Be Vietnam" panose="020B0604020202020204" charset="0"/>
              </a:rPr>
              <a:t> </a:t>
            </a:r>
            <a:r>
              <a:rPr lang="en-US" sz="2000" dirty="0" err="1">
                <a:latin typeface="Be Vietnam" panose="020B0604020202020204" charset="0"/>
              </a:rPr>
              <a:t>sử</a:t>
            </a:r>
            <a:r>
              <a:rPr lang="en-US" sz="2000" dirty="0">
                <a:latin typeface="Be Vietnam" panose="020B0604020202020204" charset="0"/>
              </a:rPr>
              <a:t> </a:t>
            </a:r>
            <a:r>
              <a:rPr lang="en-US" sz="2000" dirty="0" err="1">
                <a:latin typeface="Be Vietnam" panose="020B0604020202020204" charset="0"/>
              </a:rPr>
              <a:t>dụng</a:t>
            </a:r>
            <a:r>
              <a:rPr lang="en-US" sz="2000" dirty="0">
                <a:latin typeface="Be Vietnam" panose="020B0604020202020204" charset="0"/>
              </a:rPr>
              <a:t> Vinorelbine </a:t>
            </a:r>
            <a:r>
              <a:rPr lang="en-US" sz="2000" dirty="0" err="1">
                <a:latin typeface="Be Vietnam" panose="020B0604020202020204" charset="0"/>
              </a:rPr>
              <a:t>đơn</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a:t>
            </a:r>
            <a:r>
              <a:rPr lang="en-US" sz="2000" dirty="0" err="1">
                <a:latin typeface="Be Vietnam" panose="020B0604020202020204" charset="0"/>
              </a:rPr>
              <a:t>liệu</a:t>
            </a:r>
            <a:r>
              <a:rPr lang="en-US" sz="2000" dirty="0">
                <a:latin typeface="Be Vietnam" panose="020B0604020202020204" charset="0"/>
              </a:rPr>
              <a:t> </a:t>
            </a:r>
            <a:r>
              <a:rPr lang="en-US" sz="2000" dirty="0" err="1">
                <a:latin typeface="Be Vietnam" panose="020B0604020202020204" charset="0"/>
              </a:rPr>
              <a:t>đúng</a:t>
            </a:r>
            <a:r>
              <a:rPr lang="en-US" sz="2000" dirty="0">
                <a:latin typeface="Be Vietnam" panose="020B0604020202020204" charset="0"/>
              </a:rPr>
              <a:t> </a:t>
            </a:r>
            <a:r>
              <a:rPr lang="en-US" sz="2000" dirty="0" err="1">
                <a:latin typeface="Be Vietnam" panose="020B0604020202020204" charset="0"/>
              </a:rPr>
              <a:t>giai</a:t>
            </a:r>
            <a:r>
              <a:rPr lang="en-US" sz="2000" dirty="0">
                <a:latin typeface="Be Vietnam" panose="020B0604020202020204" charset="0"/>
              </a:rPr>
              <a:t> </a:t>
            </a:r>
            <a:r>
              <a:rPr lang="en-US" sz="2000" dirty="0" err="1">
                <a:latin typeface="Be Vietnam" panose="020B0604020202020204" charset="0"/>
              </a:rPr>
              <a:t>đoạn</a:t>
            </a:r>
            <a:r>
              <a:rPr lang="en-US" sz="2000" dirty="0">
                <a:latin typeface="Be Vietnam" panose="020B0604020202020204" charset="0"/>
              </a:rPr>
              <a:t>, </a:t>
            </a:r>
            <a:r>
              <a:rPr lang="en-US" sz="2000" dirty="0" err="1">
                <a:latin typeface="Be Vietnam" panose="020B0604020202020204" charset="0"/>
              </a:rPr>
              <a:t>tình</a:t>
            </a:r>
            <a:r>
              <a:rPr lang="en-US" sz="2000" dirty="0">
                <a:latin typeface="Be Vietnam" panose="020B0604020202020204" charset="0"/>
              </a:rPr>
              <a:t> </a:t>
            </a:r>
            <a:r>
              <a:rPr lang="en-US" sz="2000" dirty="0" err="1">
                <a:latin typeface="Be Vietnam" panose="020B0604020202020204" charset="0"/>
              </a:rPr>
              <a:t>trạng</a:t>
            </a:r>
            <a:r>
              <a:rPr lang="en-US" sz="2000" dirty="0">
                <a:latin typeface="Be Vietnam" panose="020B0604020202020204" charset="0"/>
              </a:rPr>
              <a:t>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và</a:t>
            </a:r>
            <a:r>
              <a:rPr lang="en-US" sz="2000" dirty="0">
                <a:latin typeface="Be Vietnam" panose="020B0604020202020204" charset="0"/>
              </a:rPr>
              <a:t> </a:t>
            </a:r>
            <a:r>
              <a:rPr lang="en-US" sz="2000" dirty="0" err="1">
                <a:latin typeface="Be Vietnam" panose="020B0604020202020204" charset="0"/>
              </a:rPr>
              <a:t>liều</a:t>
            </a:r>
            <a:r>
              <a:rPr lang="en-US" sz="2000" dirty="0">
                <a:latin typeface="Be Vietnam" panose="020B0604020202020204" charset="0"/>
              </a:rPr>
              <a:t> </a:t>
            </a:r>
            <a:r>
              <a:rPr lang="en-US" sz="2000" dirty="0" err="1">
                <a:latin typeface="Be Vietnam" panose="020B0604020202020204" charset="0"/>
              </a:rPr>
              <a:t>dùng</a:t>
            </a:r>
            <a:r>
              <a:rPr lang="en-US" sz="2000" dirty="0">
                <a:latin typeface="Be Vietnam" panose="020B0604020202020204" charset="0"/>
              </a:rPr>
              <a:t> </a:t>
            </a:r>
            <a:r>
              <a:rPr lang="en-US" sz="2000" dirty="0" err="1">
                <a:latin typeface="Be Vietnam" panose="020B0604020202020204" charset="0"/>
              </a:rPr>
              <a:t>cho</a:t>
            </a:r>
            <a:r>
              <a:rPr lang="en-US" sz="2000" dirty="0">
                <a:latin typeface="Be Vietnam" panose="020B0604020202020204" charset="0"/>
              </a:rPr>
              <a:t> </a:t>
            </a:r>
            <a:r>
              <a:rPr lang="en-US" sz="2000" dirty="0" err="1">
                <a:latin typeface="Be Vietnam" panose="020B0604020202020204" charset="0"/>
              </a:rPr>
              <a:t>thấy</a:t>
            </a:r>
            <a:r>
              <a:rPr lang="en-US" sz="2000" dirty="0">
                <a:latin typeface="Be Vietnam" panose="020B0604020202020204" charset="0"/>
              </a:rPr>
              <a:t> </a:t>
            </a:r>
            <a:r>
              <a:rPr lang="en-US" sz="2000" dirty="0" err="1">
                <a:latin typeface="Be Vietnam" panose="020B0604020202020204" charset="0"/>
              </a:rPr>
              <a:t>hiệu</a:t>
            </a:r>
            <a:r>
              <a:rPr lang="en-US" sz="2000" dirty="0">
                <a:latin typeface="Be Vietnam" panose="020B0604020202020204" charset="0"/>
              </a:rPr>
              <a:t> </a:t>
            </a:r>
            <a:r>
              <a:rPr lang="en-US" sz="2000" dirty="0" err="1">
                <a:latin typeface="Be Vietnam" panose="020B0604020202020204" charset="0"/>
              </a:rPr>
              <a:t>quả</a:t>
            </a:r>
            <a:r>
              <a:rPr lang="en-US" sz="2000" dirty="0">
                <a:latin typeface="Be Vietnam" panose="020B0604020202020204" charset="0"/>
              </a:rPr>
              <a:t> </a:t>
            </a:r>
            <a:r>
              <a:rPr lang="en-US" sz="2000" dirty="0" err="1">
                <a:latin typeface="Be Vietnam" panose="020B0604020202020204" charset="0"/>
              </a:rPr>
              <a:t>điều</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a:t>
            </a:r>
            <a:r>
              <a:rPr lang="en-US" sz="2000" dirty="0" err="1">
                <a:latin typeface="Be Vietnam" panose="020B0604020202020204" charset="0"/>
              </a:rPr>
              <a:t>tốt</a:t>
            </a:r>
            <a:r>
              <a:rPr lang="en-US" sz="2000" dirty="0">
                <a:latin typeface="Be Vietnam" panose="020B0604020202020204" charset="0"/>
              </a:rPr>
              <a:t> </a:t>
            </a:r>
            <a:r>
              <a:rPr lang="en-US" sz="2000" dirty="0" err="1">
                <a:latin typeface="Be Vietnam" panose="020B0604020202020204" charset="0"/>
              </a:rPr>
              <a:t>với</a:t>
            </a:r>
            <a:r>
              <a:rPr lang="en-US" sz="2000" dirty="0">
                <a:latin typeface="Be Vietnam" panose="020B0604020202020204" charset="0"/>
              </a:rPr>
              <a:t> 93,1%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nhân</a:t>
            </a:r>
            <a:r>
              <a:rPr lang="en-US" sz="2000" dirty="0">
                <a:latin typeface="Be Vietnam" panose="020B0604020202020204" charset="0"/>
              </a:rPr>
              <a:t> </a:t>
            </a:r>
            <a:r>
              <a:rPr lang="en-US" sz="2000" dirty="0" err="1">
                <a:latin typeface="Be Vietnam" panose="020B0604020202020204" charset="0"/>
              </a:rPr>
              <a:t>đáp</a:t>
            </a:r>
            <a:r>
              <a:rPr lang="en-US" sz="2000" dirty="0">
                <a:latin typeface="Be Vietnam" panose="020B0604020202020204" charset="0"/>
              </a:rPr>
              <a:t> </a:t>
            </a:r>
            <a:r>
              <a:rPr lang="en-US" sz="2000" dirty="0" err="1">
                <a:latin typeface="Be Vietnam" panose="020B0604020202020204" charset="0"/>
              </a:rPr>
              <a:t>ứng</a:t>
            </a:r>
            <a:r>
              <a:rPr lang="en-US" sz="2000" dirty="0">
                <a:latin typeface="Be Vietnam" panose="020B0604020202020204" charset="0"/>
              </a:rPr>
              <a:t> </a:t>
            </a:r>
            <a:r>
              <a:rPr lang="en-US" sz="2000" dirty="0" err="1">
                <a:latin typeface="Be Vietnam" panose="020B0604020202020204" charset="0"/>
              </a:rPr>
              <a:t>điều</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a:t>
            </a:r>
            <a:r>
              <a:rPr lang="en-US" sz="2000" dirty="0" err="1">
                <a:latin typeface="Be Vietnam" panose="020B0604020202020204" charset="0"/>
              </a:rPr>
              <a:t>cải</a:t>
            </a:r>
            <a:r>
              <a:rPr lang="en-US" sz="2000" dirty="0">
                <a:latin typeface="Be Vietnam" panose="020B0604020202020204" charset="0"/>
              </a:rPr>
              <a:t> </a:t>
            </a:r>
            <a:r>
              <a:rPr lang="en-US" sz="2000" dirty="0" err="1">
                <a:latin typeface="Be Vietnam" panose="020B0604020202020204" charset="0"/>
              </a:rPr>
              <a:t>thiện</a:t>
            </a:r>
            <a:r>
              <a:rPr lang="en-US" sz="2000" dirty="0">
                <a:latin typeface="Be Vietnam" panose="020B0604020202020204" charset="0"/>
              </a:rPr>
              <a:t> </a:t>
            </a:r>
            <a:r>
              <a:rPr lang="en-US" sz="2000" dirty="0" err="1">
                <a:latin typeface="Be Vietnam" panose="020B0604020202020204" charset="0"/>
              </a:rPr>
              <a:t>tình</a:t>
            </a:r>
            <a:r>
              <a:rPr lang="en-US" sz="2000" dirty="0">
                <a:latin typeface="Be Vietnam" panose="020B0604020202020204" charset="0"/>
              </a:rPr>
              <a:t> </a:t>
            </a:r>
            <a:r>
              <a:rPr lang="en-US" sz="2000" dirty="0" err="1">
                <a:latin typeface="Be Vietnam" panose="020B0604020202020204" charset="0"/>
              </a:rPr>
              <a:t>trạng</a:t>
            </a:r>
            <a:r>
              <a:rPr lang="en-US" sz="2000" dirty="0">
                <a:latin typeface="Be Vietnam" panose="020B0604020202020204" charset="0"/>
              </a:rPr>
              <a:t> </a:t>
            </a:r>
            <a:r>
              <a:rPr lang="en-US" sz="2000" dirty="0" err="1">
                <a:latin typeface="Be Vietnam" panose="020B0604020202020204" charset="0"/>
              </a:rPr>
              <a:t>bệnh</a:t>
            </a:r>
            <a:r>
              <a:rPr lang="en-US" sz="2000" dirty="0">
                <a:latin typeface="Be Vietnam" panose="020B0604020202020204" charset="0"/>
              </a:rPr>
              <a:t>.</a:t>
            </a:r>
          </a:p>
          <a:p>
            <a:pPr algn="just" eaLnBrk="1" hangingPunct="1"/>
            <a:r>
              <a:rPr lang="en-US" sz="2000" b="1" dirty="0">
                <a:latin typeface="Be Vietnam" panose="020B0604020202020204" charset="0"/>
              </a:rPr>
              <a:t>2. </a:t>
            </a:r>
            <a:r>
              <a:rPr lang="en-US" sz="2000" b="1" dirty="0" err="1">
                <a:latin typeface="Be Vietnam" panose="020B0604020202020204" charset="0"/>
              </a:rPr>
              <a:t>Tác</a:t>
            </a:r>
            <a:r>
              <a:rPr lang="en-US" sz="2000" b="1" dirty="0">
                <a:latin typeface="Be Vietnam" panose="020B0604020202020204" charset="0"/>
              </a:rPr>
              <a:t> </a:t>
            </a:r>
            <a:r>
              <a:rPr lang="en-US" sz="2000" b="1" dirty="0" err="1">
                <a:latin typeface="Be Vietnam" panose="020B0604020202020204" charset="0"/>
              </a:rPr>
              <a:t>dụng</a:t>
            </a:r>
            <a:r>
              <a:rPr lang="en-US" sz="2000" b="1" dirty="0">
                <a:latin typeface="Be Vietnam" panose="020B0604020202020204" charset="0"/>
              </a:rPr>
              <a:t> </a:t>
            </a:r>
            <a:r>
              <a:rPr lang="en-US" sz="2000" b="1" dirty="0" err="1">
                <a:latin typeface="Be Vietnam" panose="020B0604020202020204" charset="0"/>
              </a:rPr>
              <a:t>không</a:t>
            </a:r>
            <a:r>
              <a:rPr lang="en-US" sz="2000" b="1" dirty="0">
                <a:latin typeface="Be Vietnam" panose="020B0604020202020204" charset="0"/>
              </a:rPr>
              <a:t> </a:t>
            </a:r>
            <a:r>
              <a:rPr lang="en-US" sz="2000" b="1" dirty="0" err="1">
                <a:latin typeface="Be Vietnam" panose="020B0604020202020204" charset="0"/>
              </a:rPr>
              <a:t>mong</a:t>
            </a:r>
            <a:r>
              <a:rPr lang="en-US" sz="2000" b="1" dirty="0">
                <a:latin typeface="Be Vietnam" panose="020B0604020202020204" charset="0"/>
              </a:rPr>
              <a:t> </a:t>
            </a:r>
            <a:r>
              <a:rPr lang="en-US" sz="2000" b="1" dirty="0" err="1">
                <a:latin typeface="Be Vietnam" panose="020B0604020202020204" charset="0"/>
              </a:rPr>
              <a:t>muốn</a:t>
            </a:r>
            <a:r>
              <a:rPr lang="en-US" sz="2000" b="1" dirty="0">
                <a:latin typeface="Be Vietnam" panose="020B0604020202020204" charset="0"/>
              </a:rPr>
              <a:t> </a:t>
            </a:r>
            <a:r>
              <a:rPr lang="en-US" sz="2000" b="1" dirty="0" err="1">
                <a:latin typeface="Be Vietnam" panose="020B0604020202020204" charset="0"/>
              </a:rPr>
              <a:t>của</a:t>
            </a:r>
            <a:r>
              <a:rPr lang="en-US" sz="2000" b="1" dirty="0">
                <a:latin typeface="Be Vietnam" panose="020B0604020202020204" charset="0"/>
              </a:rPr>
              <a:t> Vinorelbine </a:t>
            </a:r>
            <a:r>
              <a:rPr lang="en-US" sz="2000" b="1" dirty="0" err="1">
                <a:latin typeface="Be Vietnam" panose="020B0604020202020204" charset="0"/>
              </a:rPr>
              <a:t>trong</a:t>
            </a:r>
            <a:r>
              <a:rPr lang="en-US" sz="2000" b="1" dirty="0">
                <a:latin typeface="Be Vietnam" panose="020B0604020202020204" charset="0"/>
              </a:rPr>
              <a:t> </a:t>
            </a:r>
            <a:r>
              <a:rPr lang="en-US" sz="2000" b="1" dirty="0" err="1">
                <a:latin typeface="Be Vietnam" panose="020B0604020202020204" charset="0"/>
              </a:rPr>
              <a:t>hoá</a:t>
            </a:r>
            <a:r>
              <a:rPr lang="en-US" sz="2000" b="1" dirty="0">
                <a:latin typeface="Be Vietnam" panose="020B0604020202020204" charset="0"/>
              </a:rPr>
              <a:t> </a:t>
            </a:r>
            <a:r>
              <a:rPr lang="en-US" sz="2000" b="1" dirty="0" err="1">
                <a:latin typeface="Be Vietnam" panose="020B0604020202020204" charset="0"/>
              </a:rPr>
              <a:t>trị</a:t>
            </a:r>
            <a:r>
              <a:rPr lang="en-US" sz="2000" b="1" dirty="0">
                <a:latin typeface="Be Vietnam" panose="020B0604020202020204" charset="0"/>
              </a:rPr>
              <a:t> </a:t>
            </a:r>
            <a:r>
              <a:rPr lang="en-US" sz="2000" b="1" dirty="0" err="1">
                <a:latin typeface="Be Vietnam" panose="020B0604020202020204" charset="0"/>
              </a:rPr>
              <a:t>liệu</a:t>
            </a:r>
            <a:r>
              <a:rPr lang="en-US" sz="2000" b="1" dirty="0">
                <a:latin typeface="Be Vietnam" panose="020B0604020202020204" charset="0"/>
              </a:rPr>
              <a:t> </a:t>
            </a:r>
            <a:r>
              <a:rPr lang="en-US" sz="2000" b="1" dirty="0" err="1">
                <a:latin typeface="Be Vietnam" panose="020B0604020202020204" charset="0"/>
              </a:rPr>
              <a:t>cho</a:t>
            </a:r>
            <a:r>
              <a:rPr lang="en-US" sz="2000" b="1" dirty="0">
                <a:latin typeface="Be Vietnam" panose="020B0604020202020204" charset="0"/>
              </a:rPr>
              <a:t> </a:t>
            </a:r>
            <a:r>
              <a:rPr lang="en-US" sz="2000" b="1" dirty="0" err="1">
                <a:latin typeface="Be Vietnam" panose="020B0604020202020204" charset="0"/>
              </a:rPr>
              <a:t>bệnh</a:t>
            </a:r>
            <a:r>
              <a:rPr lang="en-US" sz="2000" b="1" dirty="0">
                <a:latin typeface="Be Vietnam" panose="020B0604020202020204" charset="0"/>
              </a:rPr>
              <a:t> </a:t>
            </a:r>
            <a:r>
              <a:rPr lang="en-US" sz="2000" b="1" dirty="0" err="1">
                <a:latin typeface="Be Vietnam" panose="020B0604020202020204" charset="0"/>
              </a:rPr>
              <a:t>nhân</a:t>
            </a:r>
            <a:r>
              <a:rPr lang="en-US" sz="2000" b="1" dirty="0">
                <a:latin typeface="Be Vietnam" panose="020B0604020202020204" charset="0"/>
              </a:rPr>
              <a:t> </a:t>
            </a:r>
            <a:r>
              <a:rPr lang="en-US" sz="2000" b="1" dirty="0" err="1">
                <a:latin typeface="Be Vietnam" panose="020B0604020202020204" charset="0"/>
              </a:rPr>
              <a:t>ung</a:t>
            </a:r>
            <a:r>
              <a:rPr lang="en-US" sz="2000" b="1" dirty="0">
                <a:latin typeface="Be Vietnam" panose="020B0604020202020204" charset="0"/>
              </a:rPr>
              <a:t> </a:t>
            </a:r>
            <a:r>
              <a:rPr lang="en-US" sz="2000" b="1" dirty="0" err="1">
                <a:latin typeface="Be Vietnam" panose="020B0604020202020204" charset="0"/>
              </a:rPr>
              <a:t>thư</a:t>
            </a:r>
            <a:endParaRPr lang="en-US" sz="2000" b="1" dirty="0">
              <a:latin typeface="Be Vietnam" panose="020B0604020202020204" charset="0"/>
            </a:endParaRPr>
          </a:p>
          <a:p>
            <a:pPr algn="just" eaLnBrk="1" hangingPunct="1"/>
            <a:r>
              <a:rPr lang="en-US" sz="2000" b="1" i="1" dirty="0" err="1">
                <a:latin typeface="Be Vietnam" panose="020B0604020202020204" charset="0"/>
              </a:rPr>
              <a:t>Phân</a:t>
            </a:r>
            <a:r>
              <a:rPr lang="en-US" sz="2000" b="1" i="1" dirty="0">
                <a:latin typeface="Be Vietnam" panose="020B0604020202020204" charset="0"/>
              </a:rPr>
              <a:t> </a:t>
            </a:r>
            <a:r>
              <a:rPr lang="en-US" sz="2000" b="1" i="1" dirty="0" err="1">
                <a:latin typeface="Be Vietnam" panose="020B0604020202020204" charset="0"/>
              </a:rPr>
              <a:t>tích</a:t>
            </a:r>
            <a:r>
              <a:rPr lang="en-US" sz="2000" b="1" i="1" dirty="0">
                <a:latin typeface="Be Vietnam" panose="020B0604020202020204" charset="0"/>
              </a:rPr>
              <a:t> </a:t>
            </a:r>
            <a:r>
              <a:rPr lang="en-US" sz="2000" b="1" i="1" dirty="0" err="1">
                <a:latin typeface="Be Vietnam" panose="020B0604020202020204" charset="0"/>
              </a:rPr>
              <a:t>tỷ</a:t>
            </a:r>
            <a:r>
              <a:rPr lang="en-US" sz="2000" b="1" i="1" dirty="0">
                <a:latin typeface="Be Vietnam" panose="020B0604020202020204" charset="0"/>
              </a:rPr>
              <a:t> </a:t>
            </a:r>
            <a:r>
              <a:rPr lang="en-US" sz="2000" b="1" i="1" dirty="0" err="1">
                <a:latin typeface="Be Vietnam" panose="020B0604020202020204" charset="0"/>
              </a:rPr>
              <a:t>lệ</a:t>
            </a:r>
            <a:r>
              <a:rPr lang="en-US" sz="2000" b="1" i="1" dirty="0">
                <a:latin typeface="Be Vietnam" panose="020B0604020202020204" charset="0"/>
              </a:rPr>
              <a:t> </a:t>
            </a:r>
            <a:r>
              <a:rPr lang="en-US" sz="2000" b="1" i="1" dirty="0" err="1">
                <a:latin typeface="Be Vietnam" panose="020B0604020202020204" charset="0"/>
              </a:rPr>
              <a:t>xuất</a:t>
            </a:r>
            <a:r>
              <a:rPr lang="en-US" sz="2000" b="1" i="1" dirty="0">
                <a:latin typeface="Be Vietnam" panose="020B0604020202020204" charset="0"/>
              </a:rPr>
              <a:t> </a:t>
            </a:r>
            <a:r>
              <a:rPr lang="en-US" sz="2000" b="1" i="1" dirty="0" err="1">
                <a:latin typeface="Be Vietnam" panose="020B0604020202020204" charset="0"/>
              </a:rPr>
              <a:t>hiện</a:t>
            </a:r>
            <a:r>
              <a:rPr lang="en-US" sz="2000" b="1" i="1" dirty="0">
                <a:latin typeface="Be Vietnam" panose="020B0604020202020204" charset="0"/>
              </a:rPr>
              <a:t> TDKMM </a:t>
            </a:r>
            <a:r>
              <a:rPr lang="en-US" sz="2000" b="1" i="1" dirty="0" err="1">
                <a:latin typeface="Be Vietnam" panose="020B0604020202020204" charset="0"/>
              </a:rPr>
              <a:t>trong</a:t>
            </a:r>
            <a:r>
              <a:rPr lang="en-US" sz="2000" b="1" i="1" dirty="0">
                <a:latin typeface="Be Vietnam" panose="020B0604020202020204" charset="0"/>
              </a:rPr>
              <a:t> </a:t>
            </a:r>
            <a:r>
              <a:rPr lang="en-US" sz="2000" b="1" i="1" dirty="0" err="1">
                <a:latin typeface="Be Vietnam" panose="020B0604020202020204" charset="0"/>
              </a:rPr>
              <a:t>suốt</a:t>
            </a:r>
            <a:r>
              <a:rPr lang="en-US" sz="2000" b="1" i="1" dirty="0">
                <a:latin typeface="Be Vietnam" panose="020B0604020202020204" charset="0"/>
              </a:rPr>
              <a:t> </a:t>
            </a:r>
            <a:r>
              <a:rPr lang="en-US" sz="2000" b="1" i="1" dirty="0" err="1">
                <a:latin typeface="Be Vietnam" panose="020B0604020202020204" charset="0"/>
              </a:rPr>
              <a:t>thời</a:t>
            </a:r>
            <a:r>
              <a:rPr lang="en-US" sz="2000" b="1" i="1" dirty="0">
                <a:latin typeface="Be Vietnam" panose="020B0604020202020204" charset="0"/>
              </a:rPr>
              <a:t> </a:t>
            </a:r>
            <a:r>
              <a:rPr lang="en-US" sz="2000" b="1" i="1" dirty="0" err="1">
                <a:latin typeface="Be Vietnam" panose="020B0604020202020204" charset="0"/>
              </a:rPr>
              <a:t>gian</a:t>
            </a:r>
            <a:r>
              <a:rPr lang="en-US" sz="2000" b="1" i="1" dirty="0">
                <a:latin typeface="Be Vietnam" panose="020B0604020202020204" charset="0"/>
              </a:rPr>
              <a:t> </a:t>
            </a:r>
            <a:r>
              <a:rPr lang="en-US" sz="2000" b="1" i="1" dirty="0" err="1">
                <a:latin typeface="Be Vietnam" panose="020B0604020202020204" charset="0"/>
              </a:rPr>
              <a:t>nghiên</a:t>
            </a:r>
            <a:r>
              <a:rPr lang="en-US" sz="2000" b="1" i="1" dirty="0">
                <a:latin typeface="Be Vietnam" panose="020B0604020202020204" charset="0"/>
              </a:rPr>
              <a:t> </a:t>
            </a:r>
            <a:r>
              <a:rPr lang="en-US" sz="2000" b="1" i="1" dirty="0" err="1">
                <a:latin typeface="Be Vietnam" panose="020B0604020202020204" charset="0"/>
              </a:rPr>
              <a:t>cứu</a:t>
            </a:r>
            <a:endParaRPr lang="en-US" sz="2000" b="1" i="1" dirty="0">
              <a:latin typeface="Be Vietnam" panose="020B0604020202020204" charset="0"/>
            </a:endParaRPr>
          </a:p>
          <a:p>
            <a:pPr algn="just" eaLnBrk="1" hangingPunct="1"/>
            <a:r>
              <a:rPr lang="en-US" sz="2000" dirty="0">
                <a:latin typeface="Be Vietnam" panose="020B0604020202020204" charset="0"/>
              </a:rPr>
              <a:t>- Các TDKMM </a:t>
            </a:r>
            <a:r>
              <a:rPr lang="en-US" sz="2000" dirty="0" err="1">
                <a:latin typeface="Be Vietnam" panose="020B0604020202020204" charset="0"/>
              </a:rPr>
              <a:t>trên</a:t>
            </a:r>
            <a:r>
              <a:rPr lang="en-US" sz="2000" dirty="0">
                <a:latin typeface="Be Vietnam" panose="020B0604020202020204" charset="0"/>
              </a:rPr>
              <a:t> </a:t>
            </a:r>
            <a:r>
              <a:rPr lang="en-US" sz="2000" dirty="0" err="1">
                <a:latin typeface="Be Vietnam" panose="020B0604020202020204" charset="0"/>
              </a:rPr>
              <a:t>lâm</a:t>
            </a:r>
            <a:r>
              <a:rPr lang="en-US" sz="2000" dirty="0">
                <a:latin typeface="Be Vietnam" panose="020B0604020202020204" charset="0"/>
              </a:rPr>
              <a:t> </a:t>
            </a:r>
            <a:r>
              <a:rPr lang="en-US" sz="2000" dirty="0" err="1">
                <a:latin typeface="Be Vietnam" panose="020B0604020202020204" charset="0"/>
              </a:rPr>
              <a:t>sàng</a:t>
            </a:r>
            <a:r>
              <a:rPr lang="en-US" sz="2000" dirty="0">
                <a:latin typeface="Be Vietnam" panose="020B0604020202020204" charset="0"/>
              </a:rPr>
              <a:t> </a:t>
            </a:r>
            <a:r>
              <a:rPr lang="en-US" sz="2000" dirty="0" err="1">
                <a:latin typeface="Be Vietnam" panose="020B0604020202020204" charset="0"/>
              </a:rPr>
              <a:t>chủ</a:t>
            </a:r>
            <a:r>
              <a:rPr lang="en-US" sz="2000" dirty="0">
                <a:latin typeface="Be Vietnam" panose="020B0604020202020204" charset="0"/>
              </a:rPr>
              <a:t> </a:t>
            </a:r>
            <a:r>
              <a:rPr lang="en-US" sz="2000" dirty="0" err="1">
                <a:latin typeface="Be Vietnam" panose="020B0604020202020204" charset="0"/>
              </a:rPr>
              <a:t>yếu</a:t>
            </a:r>
            <a:r>
              <a:rPr lang="en-US" sz="2000" dirty="0">
                <a:latin typeface="Be Vietnam" panose="020B0604020202020204" charset="0"/>
              </a:rPr>
              <a:t> </a:t>
            </a:r>
            <a:r>
              <a:rPr lang="en-US" sz="2000" dirty="0" err="1">
                <a:latin typeface="Be Vietnam" panose="020B0604020202020204" charset="0"/>
              </a:rPr>
              <a:t>là</a:t>
            </a:r>
            <a:r>
              <a:rPr lang="en-US" sz="2000" dirty="0">
                <a:latin typeface="Be Vietnam" panose="020B0604020202020204" charset="0"/>
              </a:rPr>
              <a:t>: </a:t>
            </a:r>
            <a:r>
              <a:rPr lang="en-US" sz="2000" dirty="0" err="1">
                <a:latin typeface="Be Vietnam" panose="020B0604020202020204" charset="0"/>
              </a:rPr>
              <a:t>buồn</a:t>
            </a:r>
            <a:r>
              <a:rPr lang="en-US" sz="2000" dirty="0">
                <a:latin typeface="Be Vietnam" panose="020B0604020202020204" charset="0"/>
              </a:rPr>
              <a:t> </a:t>
            </a:r>
            <a:r>
              <a:rPr lang="en-US" sz="2000" dirty="0" err="1">
                <a:latin typeface="Be Vietnam" panose="020B0604020202020204" charset="0"/>
              </a:rPr>
              <a:t>nôn</a:t>
            </a:r>
            <a:r>
              <a:rPr lang="en-US" sz="2000" dirty="0">
                <a:latin typeface="Be Vietnam" panose="020B0604020202020204" charset="0"/>
              </a:rPr>
              <a:t> (54,6%), </a:t>
            </a:r>
            <a:r>
              <a:rPr lang="en-US" sz="2000" dirty="0" err="1">
                <a:latin typeface="Be Vietnam" panose="020B0604020202020204" charset="0"/>
              </a:rPr>
              <a:t>nôn</a:t>
            </a:r>
            <a:r>
              <a:rPr lang="en-US" sz="2000" dirty="0">
                <a:latin typeface="Be Vietnam" panose="020B0604020202020204" charset="0"/>
              </a:rPr>
              <a:t> (36,6%), </a:t>
            </a:r>
            <a:r>
              <a:rPr lang="en-US" sz="2000" dirty="0" err="1">
                <a:latin typeface="Be Vietnam" panose="020B0604020202020204" charset="0"/>
              </a:rPr>
              <a:t>chán</a:t>
            </a:r>
            <a:r>
              <a:rPr lang="en-US" sz="2000" dirty="0">
                <a:latin typeface="Be Vietnam" panose="020B0604020202020204" charset="0"/>
              </a:rPr>
              <a:t> </a:t>
            </a:r>
            <a:r>
              <a:rPr lang="en-US" sz="2000" dirty="0" err="1">
                <a:latin typeface="Be Vietnam" panose="020B0604020202020204" charset="0"/>
              </a:rPr>
              <a:t>ăn</a:t>
            </a:r>
            <a:r>
              <a:rPr lang="en-US" sz="2000" dirty="0">
                <a:latin typeface="Be Vietnam" panose="020B0604020202020204" charset="0"/>
              </a:rPr>
              <a:t> (20,1%). </a:t>
            </a:r>
            <a:r>
              <a:rPr lang="en-US" sz="2000" dirty="0" err="1">
                <a:latin typeface="Be Vietnam" panose="020B0604020202020204" charset="0"/>
              </a:rPr>
              <a:t>Một</a:t>
            </a:r>
            <a:r>
              <a:rPr lang="en-US" sz="2000" dirty="0">
                <a:latin typeface="Be Vietnam" panose="020B0604020202020204" charset="0"/>
              </a:rPr>
              <a:t> </a:t>
            </a:r>
            <a:r>
              <a:rPr lang="en-US" sz="2000" dirty="0" err="1">
                <a:latin typeface="Be Vietnam" panose="020B0604020202020204" charset="0"/>
              </a:rPr>
              <a:t>số</a:t>
            </a:r>
            <a:r>
              <a:rPr lang="en-US" sz="2000" dirty="0">
                <a:latin typeface="Be Vietnam" panose="020B0604020202020204" charset="0"/>
              </a:rPr>
              <a:t> TDKMM </a:t>
            </a:r>
            <a:r>
              <a:rPr lang="en-US" sz="2000" dirty="0" err="1">
                <a:latin typeface="Be Vietnam" panose="020B0604020202020204" charset="0"/>
              </a:rPr>
              <a:t>ít</a:t>
            </a:r>
            <a:r>
              <a:rPr lang="en-US" sz="2000" dirty="0">
                <a:latin typeface="Be Vietnam" panose="020B0604020202020204" charset="0"/>
              </a:rPr>
              <a:t> </a:t>
            </a:r>
            <a:r>
              <a:rPr lang="en-US" sz="2000" dirty="0" err="1">
                <a:latin typeface="Be Vietnam" panose="020B0604020202020204" charset="0"/>
              </a:rPr>
              <a:t>gặp</a:t>
            </a:r>
            <a:r>
              <a:rPr lang="en-US" sz="2000" dirty="0">
                <a:latin typeface="Be Vietnam" panose="020B0604020202020204" charset="0"/>
              </a:rPr>
              <a:t> (&lt;10%) </a:t>
            </a:r>
            <a:r>
              <a:rPr lang="en-US" sz="2000" dirty="0" err="1">
                <a:latin typeface="Be Vietnam" panose="020B0604020202020204" charset="0"/>
              </a:rPr>
              <a:t>như</a:t>
            </a:r>
            <a:r>
              <a:rPr lang="en-US" sz="2000" dirty="0">
                <a:latin typeface="Be Vietnam" panose="020B0604020202020204" charset="0"/>
              </a:rPr>
              <a:t> </a:t>
            </a:r>
            <a:r>
              <a:rPr lang="en-US" sz="2000" dirty="0" err="1">
                <a:latin typeface="Be Vietnam" panose="020B0604020202020204" charset="0"/>
              </a:rPr>
              <a:t>viêm</a:t>
            </a:r>
            <a:r>
              <a:rPr lang="en-US" sz="2000" dirty="0">
                <a:latin typeface="Be Vietnam" panose="020B0604020202020204" charset="0"/>
              </a:rPr>
              <a:t> </a:t>
            </a:r>
            <a:r>
              <a:rPr lang="en-US" sz="2000" dirty="0" err="1">
                <a:latin typeface="Be Vietnam" panose="020B0604020202020204" charset="0"/>
              </a:rPr>
              <a:t>miệng</a:t>
            </a:r>
            <a:r>
              <a:rPr lang="en-US" sz="2000" dirty="0">
                <a:latin typeface="Be Vietnam" panose="020B0604020202020204" charset="0"/>
              </a:rPr>
              <a:t>, </a:t>
            </a:r>
            <a:r>
              <a:rPr lang="en-US" sz="2000" dirty="0" err="1">
                <a:latin typeface="Be Vietnam" panose="020B0604020202020204" charset="0"/>
              </a:rPr>
              <a:t>táo</a:t>
            </a:r>
            <a:r>
              <a:rPr lang="en-US" sz="2000" dirty="0">
                <a:latin typeface="Be Vietnam" panose="020B0604020202020204" charset="0"/>
              </a:rPr>
              <a:t> </a:t>
            </a:r>
            <a:r>
              <a:rPr lang="en-US" sz="2000" dirty="0" err="1">
                <a:latin typeface="Be Vietnam" panose="020B0604020202020204" charset="0"/>
              </a:rPr>
              <a:t>bón</a:t>
            </a:r>
            <a:r>
              <a:rPr lang="en-US" sz="2000" dirty="0">
                <a:latin typeface="Be Vietnam" panose="020B0604020202020204" charset="0"/>
              </a:rPr>
              <a:t>, </a:t>
            </a:r>
            <a:r>
              <a:rPr lang="en-US" sz="2000" dirty="0" err="1">
                <a:latin typeface="Be Vietnam" panose="020B0604020202020204" charset="0"/>
              </a:rPr>
              <a:t>đau</a:t>
            </a:r>
            <a:r>
              <a:rPr lang="en-US" sz="2000" dirty="0">
                <a:latin typeface="Be Vietnam" panose="020B0604020202020204" charset="0"/>
              </a:rPr>
              <a:t> </a:t>
            </a:r>
            <a:r>
              <a:rPr lang="en-US" sz="2000" dirty="0" err="1">
                <a:latin typeface="Be Vietnam" panose="020B0604020202020204" charset="0"/>
              </a:rPr>
              <a:t>đầu</a:t>
            </a:r>
            <a:r>
              <a:rPr lang="en-US" sz="2000" dirty="0">
                <a:latin typeface="Be Vietnam" panose="020B0604020202020204" charset="0"/>
              </a:rPr>
              <a:t>, </a:t>
            </a:r>
            <a:r>
              <a:rPr lang="en-US" sz="2000" dirty="0" err="1">
                <a:latin typeface="Be Vietnam" panose="020B0604020202020204" charset="0"/>
              </a:rPr>
              <a:t>chóng</a:t>
            </a:r>
            <a:r>
              <a:rPr lang="en-US" sz="2000" dirty="0">
                <a:latin typeface="Be Vietnam" panose="020B0604020202020204" charset="0"/>
              </a:rPr>
              <a:t> </a:t>
            </a:r>
            <a:r>
              <a:rPr lang="en-US" sz="2000" dirty="0" err="1">
                <a:latin typeface="Be Vietnam" panose="020B0604020202020204" charset="0"/>
              </a:rPr>
              <a:t>mặt</a:t>
            </a:r>
            <a:r>
              <a:rPr lang="en-US" sz="2000" dirty="0">
                <a:latin typeface="Be Vietnam" panose="020B0604020202020204" charset="0"/>
              </a:rPr>
              <a:t> </a:t>
            </a:r>
            <a:r>
              <a:rPr lang="en-US" sz="2000" dirty="0" err="1">
                <a:latin typeface="Be Vietnam" panose="020B0604020202020204" charset="0"/>
              </a:rPr>
              <a:t>và</a:t>
            </a:r>
            <a:r>
              <a:rPr lang="en-US" sz="2000" dirty="0">
                <a:latin typeface="Be Vietnam" panose="020B0604020202020204" charset="0"/>
              </a:rPr>
              <a:t> </a:t>
            </a:r>
            <a:r>
              <a:rPr lang="en-US" sz="2000" dirty="0" err="1">
                <a:latin typeface="Be Vietnam" panose="020B0604020202020204" charset="0"/>
              </a:rPr>
              <a:t>suy</a:t>
            </a:r>
            <a:r>
              <a:rPr lang="en-US" sz="2000" dirty="0">
                <a:latin typeface="Be Vietnam" panose="020B0604020202020204" charset="0"/>
              </a:rPr>
              <a:t> </a:t>
            </a:r>
            <a:r>
              <a:rPr lang="en-US" sz="2000" dirty="0" err="1">
                <a:latin typeface="Be Vietnam" panose="020B0604020202020204" charset="0"/>
              </a:rPr>
              <a:t>giảm</a:t>
            </a:r>
            <a:r>
              <a:rPr lang="en-US" sz="2000" dirty="0">
                <a:latin typeface="Be Vietnam" panose="020B0604020202020204" charset="0"/>
              </a:rPr>
              <a:t> </a:t>
            </a:r>
            <a:r>
              <a:rPr lang="en-US" sz="2000" dirty="0" err="1">
                <a:latin typeface="Be Vietnam" panose="020B0604020202020204" charset="0"/>
              </a:rPr>
              <a:t>thị</a:t>
            </a:r>
            <a:r>
              <a:rPr lang="en-US" sz="2000" dirty="0">
                <a:latin typeface="Be Vietnam" panose="020B0604020202020204" charset="0"/>
              </a:rPr>
              <a:t> </a:t>
            </a:r>
            <a:r>
              <a:rPr lang="en-US" sz="2000" dirty="0" err="1">
                <a:latin typeface="Be Vietnam" panose="020B0604020202020204" charset="0"/>
              </a:rPr>
              <a:t>lực</a:t>
            </a:r>
            <a:r>
              <a:rPr lang="en-US" sz="2000" dirty="0">
                <a:latin typeface="Be Vietnam" panose="020B0604020202020204" charset="0"/>
              </a:rPr>
              <a:t>.</a:t>
            </a:r>
          </a:p>
          <a:p>
            <a:pPr algn="just" eaLnBrk="1" hangingPunct="1"/>
            <a:r>
              <a:rPr lang="en-US" sz="2000" dirty="0">
                <a:latin typeface="Be Vietnam" panose="020B0604020202020204" charset="0"/>
              </a:rPr>
              <a:t>- Các TDKMM </a:t>
            </a:r>
            <a:r>
              <a:rPr lang="en-US" sz="2000" dirty="0" err="1">
                <a:latin typeface="Be Vietnam" panose="020B0604020202020204" charset="0"/>
              </a:rPr>
              <a:t>trên</a:t>
            </a:r>
            <a:r>
              <a:rPr lang="en-US" sz="2000" dirty="0">
                <a:latin typeface="Be Vietnam" panose="020B0604020202020204" charset="0"/>
              </a:rPr>
              <a:t> </a:t>
            </a:r>
            <a:r>
              <a:rPr lang="en-US" sz="2000" dirty="0" err="1">
                <a:latin typeface="Be Vietnam" panose="020B0604020202020204" charset="0"/>
              </a:rPr>
              <a:t>cận</a:t>
            </a:r>
            <a:r>
              <a:rPr lang="en-US" sz="2000" dirty="0">
                <a:latin typeface="Be Vietnam" panose="020B0604020202020204" charset="0"/>
              </a:rPr>
              <a:t> </a:t>
            </a:r>
            <a:r>
              <a:rPr lang="en-US" sz="2000" dirty="0" err="1">
                <a:latin typeface="Be Vietnam" panose="020B0604020202020204" charset="0"/>
              </a:rPr>
              <a:t>lâm</a:t>
            </a:r>
            <a:r>
              <a:rPr lang="en-US" sz="2000" dirty="0">
                <a:latin typeface="Be Vietnam" panose="020B0604020202020204" charset="0"/>
              </a:rPr>
              <a:t> </a:t>
            </a:r>
            <a:r>
              <a:rPr lang="en-US" sz="2000" dirty="0" err="1">
                <a:latin typeface="Be Vietnam" panose="020B0604020202020204" charset="0"/>
              </a:rPr>
              <a:t>sàng</a:t>
            </a:r>
            <a:r>
              <a:rPr lang="en-US" sz="2000" dirty="0">
                <a:latin typeface="Be Vietnam" panose="020B0604020202020204" charset="0"/>
              </a:rPr>
              <a:t>: </a:t>
            </a:r>
            <a:r>
              <a:rPr lang="en-US" sz="2000" dirty="0" err="1">
                <a:latin typeface="Be Vietnam" panose="020B0604020202020204" charset="0"/>
              </a:rPr>
              <a:t>Giảm</a:t>
            </a:r>
            <a:r>
              <a:rPr lang="en-US" sz="2000" dirty="0">
                <a:latin typeface="Be Vietnam" panose="020B0604020202020204" charset="0"/>
              </a:rPr>
              <a:t> </a:t>
            </a:r>
            <a:r>
              <a:rPr lang="en-US" sz="2000" dirty="0" err="1">
                <a:latin typeface="Be Vietnam" panose="020B0604020202020204" charset="0"/>
              </a:rPr>
              <a:t>số</a:t>
            </a:r>
            <a:r>
              <a:rPr lang="en-US" sz="2000" dirty="0">
                <a:latin typeface="Be Vietnam" panose="020B0604020202020204" charset="0"/>
              </a:rPr>
              <a:t> </a:t>
            </a:r>
            <a:r>
              <a:rPr lang="en-US" sz="2000" dirty="0" err="1">
                <a:latin typeface="Be Vietnam" panose="020B0604020202020204" charset="0"/>
              </a:rPr>
              <a:t>lượng</a:t>
            </a:r>
            <a:r>
              <a:rPr lang="en-US" sz="2000" dirty="0">
                <a:latin typeface="Be Vietnam" panose="020B0604020202020204" charset="0"/>
              </a:rPr>
              <a:t> </a:t>
            </a:r>
            <a:r>
              <a:rPr lang="en-US" sz="2000" dirty="0" err="1">
                <a:latin typeface="Be Vietnam" panose="020B0604020202020204" charset="0"/>
              </a:rPr>
              <a:t>huyết</a:t>
            </a:r>
            <a:r>
              <a:rPr lang="en-US" sz="2000" dirty="0">
                <a:latin typeface="Be Vietnam" panose="020B0604020202020204" charset="0"/>
              </a:rPr>
              <a:t> </a:t>
            </a:r>
            <a:r>
              <a:rPr lang="en-US" sz="2000" dirty="0" err="1">
                <a:latin typeface="Be Vietnam" panose="020B0604020202020204" charset="0"/>
              </a:rPr>
              <a:t>sắc</a:t>
            </a:r>
            <a:r>
              <a:rPr lang="en-US" sz="2000" dirty="0">
                <a:latin typeface="Be Vietnam" panose="020B0604020202020204" charset="0"/>
              </a:rPr>
              <a:t> </a:t>
            </a:r>
            <a:r>
              <a:rPr lang="en-US" sz="2000" dirty="0" err="1">
                <a:latin typeface="Be Vietnam" panose="020B0604020202020204" charset="0"/>
              </a:rPr>
              <a:t>tố</a:t>
            </a:r>
            <a:r>
              <a:rPr lang="en-US" sz="2000" dirty="0">
                <a:latin typeface="Be Vietnam" panose="020B0604020202020204" charset="0"/>
              </a:rPr>
              <a:t> (35,6%), </a:t>
            </a:r>
            <a:r>
              <a:rPr lang="en-US" sz="2000" dirty="0" err="1">
                <a:latin typeface="Be Vietnam" panose="020B0604020202020204" charset="0"/>
              </a:rPr>
              <a:t>giảm</a:t>
            </a:r>
            <a:r>
              <a:rPr lang="en-US" sz="2000" dirty="0">
                <a:latin typeface="Be Vietnam" panose="020B0604020202020204" charset="0"/>
              </a:rPr>
              <a:t> albumin </a:t>
            </a:r>
            <a:r>
              <a:rPr lang="en-US" sz="2000" dirty="0" err="1">
                <a:latin typeface="Be Vietnam" panose="020B0604020202020204" charset="0"/>
              </a:rPr>
              <a:t>máu</a:t>
            </a:r>
            <a:r>
              <a:rPr lang="en-US" sz="2000" dirty="0">
                <a:latin typeface="Be Vietnam" panose="020B0604020202020204" charset="0"/>
              </a:rPr>
              <a:t> (26,9%). </a:t>
            </a:r>
            <a:r>
              <a:rPr lang="en-US" sz="2000" dirty="0" err="1">
                <a:latin typeface="Be Vietnam" panose="020B0604020202020204" charset="0"/>
              </a:rPr>
              <a:t>Tăng</a:t>
            </a:r>
            <a:r>
              <a:rPr lang="en-US" sz="2000" dirty="0">
                <a:latin typeface="Be Vietnam" panose="020B0604020202020204" charset="0"/>
              </a:rPr>
              <a:t> </a:t>
            </a:r>
            <a:r>
              <a:rPr lang="en-US" sz="2000" dirty="0" err="1">
                <a:latin typeface="Be Vietnam" panose="020B0604020202020204" charset="0"/>
              </a:rPr>
              <a:t>creatinin</a:t>
            </a:r>
            <a:r>
              <a:rPr lang="en-US" sz="2000" dirty="0">
                <a:latin typeface="Be Vietnam" panose="020B0604020202020204" charset="0"/>
              </a:rPr>
              <a:t> </a:t>
            </a:r>
            <a:r>
              <a:rPr lang="en-US" sz="2000" dirty="0" err="1">
                <a:latin typeface="Be Vietnam" panose="020B0604020202020204" charset="0"/>
              </a:rPr>
              <a:t>máu</a:t>
            </a:r>
            <a:r>
              <a:rPr lang="en-US" sz="2000" dirty="0">
                <a:latin typeface="Be Vietnam" panose="020B0604020202020204" charset="0"/>
              </a:rPr>
              <a:t> </a:t>
            </a:r>
            <a:r>
              <a:rPr lang="en-US" sz="2000" dirty="0" err="1">
                <a:latin typeface="Be Vietnam" panose="020B0604020202020204" charset="0"/>
              </a:rPr>
              <a:t>và</a:t>
            </a:r>
            <a:r>
              <a:rPr lang="en-US" sz="2000" dirty="0">
                <a:latin typeface="Be Vietnam" panose="020B0604020202020204" charset="0"/>
              </a:rPr>
              <a:t> </a:t>
            </a:r>
            <a:r>
              <a:rPr lang="en-US" sz="2000" dirty="0" err="1">
                <a:latin typeface="Be Vietnam" panose="020B0604020202020204" charset="0"/>
              </a:rPr>
              <a:t>giảm</a:t>
            </a:r>
            <a:r>
              <a:rPr lang="en-US" sz="2000" dirty="0">
                <a:latin typeface="Be Vietnam" panose="020B0604020202020204" charset="0"/>
              </a:rPr>
              <a:t> </a:t>
            </a:r>
            <a:r>
              <a:rPr lang="en-US" sz="2000" dirty="0" err="1">
                <a:latin typeface="Be Vietnam" panose="020B0604020202020204" charset="0"/>
              </a:rPr>
              <a:t>số</a:t>
            </a:r>
            <a:r>
              <a:rPr lang="en-US" sz="2000" dirty="0">
                <a:latin typeface="Be Vietnam" panose="020B0604020202020204" charset="0"/>
              </a:rPr>
              <a:t> </a:t>
            </a:r>
            <a:r>
              <a:rPr lang="en-US" sz="2000" dirty="0" err="1">
                <a:latin typeface="Be Vietnam" panose="020B0604020202020204" charset="0"/>
              </a:rPr>
              <a:t>lượng</a:t>
            </a:r>
            <a:r>
              <a:rPr lang="en-US" sz="2000" dirty="0">
                <a:latin typeface="Be Vietnam" panose="020B0604020202020204" charset="0"/>
              </a:rPr>
              <a:t> </a:t>
            </a:r>
            <a:r>
              <a:rPr lang="en-US" sz="2000" dirty="0" err="1">
                <a:latin typeface="Be Vietnam" panose="020B0604020202020204" charset="0"/>
              </a:rPr>
              <a:t>tiểu</a:t>
            </a:r>
            <a:r>
              <a:rPr lang="en-US" sz="2000" dirty="0">
                <a:latin typeface="Be Vietnam" panose="020B0604020202020204" charset="0"/>
              </a:rPr>
              <a:t> </a:t>
            </a:r>
            <a:r>
              <a:rPr lang="en-US" sz="2000" dirty="0" err="1">
                <a:latin typeface="Be Vietnam" panose="020B0604020202020204" charset="0"/>
              </a:rPr>
              <a:t>cầu</a:t>
            </a:r>
            <a:r>
              <a:rPr lang="en-US" sz="2000" dirty="0">
                <a:latin typeface="Be Vietnam" panose="020B0604020202020204" charset="0"/>
              </a:rPr>
              <a:t> </a:t>
            </a:r>
            <a:r>
              <a:rPr lang="en-US" sz="2000" dirty="0" err="1">
                <a:latin typeface="Be Vietnam" panose="020B0604020202020204" charset="0"/>
              </a:rPr>
              <a:t>là</a:t>
            </a:r>
            <a:r>
              <a:rPr lang="en-US" sz="2000" dirty="0">
                <a:latin typeface="Be Vietnam" panose="020B0604020202020204" charset="0"/>
              </a:rPr>
              <a:t> </a:t>
            </a:r>
            <a:r>
              <a:rPr lang="en-US" sz="2000" dirty="0" err="1">
                <a:latin typeface="Be Vietnam" panose="020B0604020202020204" charset="0"/>
              </a:rPr>
              <a:t>các</a:t>
            </a:r>
            <a:r>
              <a:rPr lang="en-US" sz="2000" dirty="0">
                <a:latin typeface="Be Vietnam" panose="020B0604020202020204" charset="0"/>
              </a:rPr>
              <a:t> TDKMM </a:t>
            </a:r>
            <a:r>
              <a:rPr lang="en-US" sz="2000" dirty="0" err="1">
                <a:latin typeface="Be Vietnam" panose="020B0604020202020204" charset="0"/>
              </a:rPr>
              <a:t>ít</a:t>
            </a:r>
            <a:r>
              <a:rPr lang="en-US" sz="2000" dirty="0">
                <a:latin typeface="Be Vietnam" panose="020B0604020202020204" charset="0"/>
              </a:rPr>
              <a:t> </a:t>
            </a:r>
            <a:r>
              <a:rPr lang="en-US" sz="2000" dirty="0" err="1">
                <a:latin typeface="Be Vietnam" panose="020B0604020202020204" charset="0"/>
              </a:rPr>
              <a:t>gặp</a:t>
            </a:r>
            <a:r>
              <a:rPr lang="en-US" sz="2000" dirty="0">
                <a:latin typeface="Be Vietnam" panose="020B0604020202020204" charset="0"/>
              </a:rPr>
              <a:t> </a:t>
            </a:r>
            <a:r>
              <a:rPr lang="en-US" sz="2000" dirty="0" err="1">
                <a:latin typeface="Be Vietnam" panose="020B0604020202020204" charset="0"/>
              </a:rPr>
              <a:t>nhất</a:t>
            </a:r>
            <a:r>
              <a:rPr lang="en-US" sz="2000" dirty="0">
                <a:latin typeface="Be Vietnam" panose="020B0604020202020204" charset="0"/>
              </a:rPr>
              <a:t> </a:t>
            </a:r>
            <a:r>
              <a:rPr lang="en-US" sz="2000" dirty="0" err="1">
                <a:latin typeface="Be Vietnam" panose="020B0604020202020204" charset="0"/>
              </a:rPr>
              <a:t>với</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a:t>
            </a:r>
            <a:r>
              <a:rPr lang="en-US" sz="2000" dirty="0" err="1">
                <a:latin typeface="Be Vietnam" panose="020B0604020202020204" charset="0"/>
              </a:rPr>
              <a:t>là</a:t>
            </a:r>
            <a:r>
              <a:rPr lang="en-US" sz="2000" dirty="0">
                <a:latin typeface="Be Vietnam" panose="020B0604020202020204" charset="0"/>
              </a:rPr>
              <a:t> 2,8% </a:t>
            </a:r>
            <a:r>
              <a:rPr lang="en-US" sz="2000" dirty="0" err="1">
                <a:latin typeface="Be Vietnam" panose="020B0604020202020204" charset="0"/>
              </a:rPr>
              <a:t>và</a:t>
            </a:r>
            <a:r>
              <a:rPr lang="en-US" sz="2000" dirty="0">
                <a:latin typeface="Be Vietnam" panose="020B0604020202020204" charset="0"/>
              </a:rPr>
              <a:t> 3,2%.</a:t>
            </a:r>
          </a:p>
          <a:p>
            <a:pPr algn="just" eaLnBrk="1" hangingPunct="1"/>
            <a:r>
              <a:rPr lang="en-US" sz="2000" dirty="0">
                <a:latin typeface="Be Vietnam" panose="020B0604020202020204" charset="0"/>
              </a:rPr>
              <a:t>- TDKMM </a:t>
            </a:r>
            <a:r>
              <a:rPr lang="en-US" sz="2000" dirty="0" err="1">
                <a:latin typeface="Be Vietnam" panose="020B0604020202020204" charset="0"/>
              </a:rPr>
              <a:t>giảm</a:t>
            </a:r>
            <a:r>
              <a:rPr lang="en-US" sz="2000" dirty="0">
                <a:latin typeface="Be Vietnam" panose="020B0604020202020204" charset="0"/>
              </a:rPr>
              <a:t> </a:t>
            </a:r>
            <a:r>
              <a:rPr lang="en-US" sz="2000" dirty="0" err="1">
                <a:latin typeface="Be Vietnam" panose="020B0604020202020204" charset="0"/>
              </a:rPr>
              <a:t>bạch</a:t>
            </a:r>
            <a:r>
              <a:rPr lang="en-US" sz="2000" dirty="0">
                <a:latin typeface="Be Vietnam" panose="020B0604020202020204" charset="0"/>
              </a:rPr>
              <a:t> </a:t>
            </a:r>
            <a:r>
              <a:rPr lang="en-US" sz="2000" dirty="0" err="1">
                <a:latin typeface="Be Vietnam" panose="020B0604020202020204" charset="0"/>
              </a:rPr>
              <a:t>cầu</a:t>
            </a:r>
            <a:r>
              <a:rPr lang="en-US" sz="2000" dirty="0">
                <a:latin typeface="Be Vietnam" panose="020B0604020202020204" charset="0"/>
              </a:rPr>
              <a:t>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nghiên</a:t>
            </a:r>
            <a:r>
              <a:rPr lang="en-US" sz="2000" dirty="0">
                <a:latin typeface="Be Vietnam" panose="020B0604020202020204" charset="0"/>
              </a:rPr>
              <a:t> </a:t>
            </a:r>
            <a:r>
              <a:rPr lang="en-US" sz="2000" dirty="0" err="1">
                <a:latin typeface="Be Vietnam" panose="020B0604020202020204" charset="0"/>
              </a:rPr>
              <a:t>cứu</a:t>
            </a:r>
            <a:r>
              <a:rPr lang="en-US" sz="2000" dirty="0">
                <a:latin typeface="Be Vietnam" panose="020B0604020202020204" charset="0"/>
              </a:rPr>
              <a:t> </a:t>
            </a:r>
            <a:r>
              <a:rPr lang="en-US" sz="2000" dirty="0" err="1">
                <a:latin typeface="Be Vietnam" panose="020B0604020202020204" charset="0"/>
              </a:rPr>
              <a:t>là</a:t>
            </a:r>
            <a:r>
              <a:rPr lang="en-US" sz="2000" dirty="0">
                <a:latin typeface="Be Vietnam" panose="020B0604020202020204" charset="0"/>
              </a:rPr>
              <a:t> 27 </a:t>
            </a:r>
            <a:r>
              <a:rPr lang="en-US" sz="2000" dirty="0" err="1">
                <a:latin typeface="Be Vietnam" panose="020B0604020202020204" charset="0"/>
              </a:rPr>
              <a:t>trường</a:t>
            </a:r>
            <a:r>
              <a:rPr lang="en-US" sz="2000" dirty="0">
                <a:latin typeface="Be Vietnam" panose="020B0604020202020204" charset="0"/>
              </a:rPr>
              <a:t> </a:t>
            </a:r>
            <a:r>
              <a:rPr lang="en-US" sz="2000" dirty="0" err="1">
                <a:latin typeface="Be Vietnam" panose="020B0604020202020204" charset="0"/>
              </a:rPr>
              <a:t>hợp</a:t>
            </a:r>
            <a:r>
              <a:rPr lang="en-US" sz="2000" dirty="0">
                <a:latin typeface="Be Vietnam" panose="020B0604020202020204" charset="0"/>
              </a:rPr>
              <a:t>, </a:t>
            </a:r>
            <a:r>
              <a:rPr lang="en-US" sz="2000" dirty="0" err="1">
                <a:latin typeface="Be Vietnam" panose="020B0604020202020204" charset="0"/>
              </a:rPr>
              <a:t>chiếm</a:t>
            </a:r>
            <a:r>
              <a:rPr lang="en-US" sz="2000" dirty="0">
                <a:latin typeface="Be Vietnam" panose="020B0604020202020204" charset="0"/>
              </a:rPr>
              <a:t> 12,5%.</a:t>
            </a:r>
          </a:p>
          <a:p>
            <a:pPr algn="just" eaLnBrk="1" hangingPunct="1"/>
            <a:r>
              <a:rPr lang="en-US" sz="2000" b="1" i="1" dirty="0" err="1">
                <a:latin typeface="Be Vietnam" panose="020B0604020202020204" charset="0"/>
              </a:rPr>
              <a:t>Phân</a:t>
            </a:r>
            <a:r>
              <a:rPr lang="en-US" sz="2000" b="1" i="1" dirty="0">
                <a:latin typeface="Be Vietnam" panose="020B0604020202020204" charset="0"/>
              </a:rPr>
              <a:t> </a:t>
            </a:r>
            <a:r>
              <a:rPr lang="en-US" sz="2000" b="1" i="1" dirty="0" err="1">
                <a:latin typeface="Be Vietnam" panose="020B0604020202020204" charset="0"/>
              </a:rPr>
              <a:t>tích</a:t>
            </a:r>
            <a:r>
              <a:rPr lang="en-US" sz="2000" b="1" i="1" dirty="0">
                <a:latin typeface="Be Vietnam" panose="020B0604020202020204" charset="0"/>
              </a:rPr>
              <a:t> </a:t>
            </a:r>
            <a:r>
              <a:rPr lang="en-US" sz="2000" b="1" i="1" dirty="0" err="1">
                <a:latin typeface="Be Vietnam" panose="020B0604020202020204" charset="0"/>
              </a:rPr>
              <a:t>tỷ</a:t>
            </a:r>
            <a:r>
              <a:rPr lang="en-US" sz="2000" b="1" i="1" dirty="0">
                <a:latin typeface="Be Vietnam" panose="020B0604020202020204" charset="0"/>
              </a:rPr>
              <a:t> </a:t>
            </a:r>
            <a:r>
              <a:rPr lang="en-US" sz="2000" b="1" i="1" dirty="0" err="1">
                <a:latin typeface="Be Vietnam" panose="020B0604020202020204" charset="0"/>
              </a:rPr>
              <a:t>lệ</a:t>
            </a:r>
            <a:r>
              <a:rPr lang="en-US" sz="2000" b="1" i="1" dirty="0">
                <a:latin typeface="Be Vietnam" panose="020B0604020202020204" charset="0"/>
              </a:rPr>
              <a:t> </a:t>
            </a:r>
            <a:r>
              <a:rPr lang="en-US" sz="2000" b="1" i="1" dirty="0" err="1">
                <a:latin typeface="Be Vietnam" panose="020B0604020202020204" charset="0"/>
              </a:rPr>
              <a:t>xuất</a:t>
            </a:r>
            <a:r>
              <a:rPr lang="en-US" sz="2000" b="1" i="1" dirty="0">
                <a:latin typeface="Be Vietnam" panose="020B0604020202020204" charset="0"/>
              </a:rPr>
              <a:t> </a:t>
            </a:r>
            <a:r>
              <a:rPr lang="en-US" sz="2000" b="1" i="1" dirty="0" err="1">
                <a:latin typeface="Be Vietnam" panose="020B0604020202020204" charset="0"/>
              </a:rPr>
              <a:t>hiện</a:t>
            </a:r>
            <a:r>
              <a:rPr lang="en-US" sz="2000" b="1" i="1" dirty="0">
                <a:latin typeface="Be Vietnam" panose="020B0604020202020204" charset="0"/>
              </a:rPr>
              <a:t> TDKMM </a:t>
            </a:r>
            <a:r>
              <a:rPr lang="en-US" sz="2000" b="1" i="1" dirty="0" err="1">
                <a:latin typeface="Be Vietnam" panose="020B0604020202020204" charset="0"/>
              </a:rPr>
              <a:t>theo</a:t>
            </a:r>
            <a:r>
              <a:rPr lang="en-US" sz="2000" b="1" i="1" dirty="0">
                <a:latin typeface="Be Vietnam" panose="020B0604020202020204" charset="0"/>
              </a:rPr>
              <a:t> </a:t>
            </a:r>
            <a:r>
              <a:rPr lang="en-US" sz="2000" b="1" i="1" dirty="0" err="1">
                <a:latin typeface="Be Vietnam" panose="020B0604020202020204" charset="0"/>
              </a:rPr>
              <a:t>liều</a:t>
            </a:r>
            <a:r>
              <a:rPr lang="en-US" sz="2000" b="1" i="1" dirty="0">
                <a:latin typeface="Be Vietnam" panose="020B0604020202020204" charset="0"/>
              </a:rPr>
              <a:t> dung: </a:t>
            </a:r>
            <a:r>
              <a:rPr lang="en-US" sz="2000" dirty="0">
                <a:latin typeface="Be Vietnam" panose="020B0604020202020204" charset="0"/>
              </a:rPr>
              <a:t>TDKMM </a:t>
            </a:r>
            <a:r>
              <a:rPr lang="en-US" sz="2000" dirty="0" err="1">
                <a:latin typeface="Be Vietnam" panose="020B0604020202020204" charset="0"/>
              </a:rPr>
              <a:t>của</a:t>
            </a:r>
            <a:r>
              <a:rPr lang="en-US" sz="2000" dirty="0">
                <a:latin typeface="Be Vietnam" panose="020B0604020202020204" charset="0"/>
              </a:rPr>
              <a:t> vinorelbine </a:t>
            </a:r>
            <a:r>
              <a:rPr lang="en-US" sz="2000" dirty="0" err="1">
                <a:latin typeface="Be Vietnam" panose="020B0604020202020204" charset="0"/>
              </a:rPr>
              <a:t>có</a:t>
            </a:r>
            <a:r>
              <a:rPr lang="en-US" sz="2000" dirty="0">
                <a:latin typeface="Be Vietnam" panose="020B0604020202020204" charset="0"/>
              </a:rPr>
              <a:t> xu </a:t>
            </a:r>
            <a:r>
              <a:rPr lang="en-US" sz="2000" dirty="0" err="1">
                <a:latin typeface="Be Vietnam" panose="020B0604020202020204" charset="0"/>
              </a:rPr>
              <a:t>hướng</a:t>
            </a:r>
            <a:r>
              <a:rPr lang="en-US" sz="2000" dirty="0">
                <a:latin typeface="Be Vietnam" panose="020B0604020202020204" charset="0"/>
              </a:rPr>
              <a:t> </a:t>
            </a:r>
            <a:r>
              <a:rPr lang="en-US" sz="2000" dirty="0" err="1">
                <a:latin typeface="Be Vietnam" panose="020B0604020202020204" charset="0"/>
              </a:rPr>
              <a:t>tăng</a:t>
            </a:r>
            <a:r>
              <a:rPr lang="en-US" sz="2000" dirty="0">
                <a:latin typeface="Be Vietnam" panose="020B0604020202020204" charset="0"/>
              </a:rPr>
              <a:t> </a:t>
            </a:r>
            <a:r>
              <a:rPr lang="en-US" sz="2000" dirty="0" err="1">
                <a:latin typeface="Be Vietnam" panose="020B0604020202020204" charset="0"/>
              </a:rPr>
              <a:t>theo</a:t>
            </a:r>
            <a:r>
              <a:rPr lang="en-US" sz="2000" dirty="0">
                <a:latin typeface="Be Vietnam" panose="020B0604020202020204" charset="0"/>
              </a:rPr>
              <a:t> </a:t>
            </a:r>
            <a:r>
              <a:rPr lang="en-US" sz="2000" dirty="0" err="1">
                <a:latin typeface="Be Vietnam" panose="020B0604020202020204" charset="0"/>
              </a:rPr>
              <a:t>liều</a:t>
            </a:r>
            <a:r>
              <a:rPr lang="en-US" sz="2000" dirty="0">
                <a:latin typeface="Be Vietnam" panose="020B0604020202020204" charset="0"/>
              </a:rPr>
              <a:t> </a:t>
            </a:r>
            <a:r>
              <a:rPr lang="en-US" sz="2000" dirty="0" err="1">
                <a:latin typeface="Be Vietnam" panose="020B0604020202020204" charset="0"/>
              </a:rPr>
              <a:t>dùng</a:t>
            </a:r>
            <a:r>
              <a:rPr lang="en-US" sz="2000" dirty="0">
                <a:latin typeface="Be Vietnam" panose="020B0604020202020204" charset="0"/>
              </a:rPr>
              <a:t>: </a:t>
            </a:r>
            <a:r>
              <a:rPr lang="en-US" sz="2000" dirty="0" err="1">
                <a:latin typeface="Be Vietnam" panose="020B0604020202020204" charset="0"/>
              </a:rPr>
              <a:t>liều</a:t>
            </a:r>
            <a:r>
              <a:rPr lang="en-US" sz="2000" dirty="0">
                <a:latin typeface="Be Vietnam" panose="020B0604020202020204" charset="0"/>
              </a:rPr>
              <a:t> 50-60mg/m²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a:t>
            </a:r>
            <a:r>
              <a:rPr lang="en-US" sz="2000" dirty="0" err="1">
                <a:latin typeface="Be Vietnam" panose="020B0604020202020204" charset="0"/>
              </a:rPr>
              <a:t>xuất</a:t>
            </a:r>
            <a:r>
              <a:rPr lang="en-US" sz="2000" dirty="0">
                <a:latin typeface="Be Vietnam" panose="020B0604020202020204" charset="0"/>
              </a:rPr>
              <a:t> </a:t>
            </a:r>
            <a:r>
              <a:rPr lang="en-US" sz="2000" dirty="0" err="1">
                <a:latin typeface="Be Vietnam" panose="020B0604020202020204" charset="0"/>
              </a:rPr>
              <a:t>hiện</a:t>
            </a:r>
            <a:r>
              <a:rPr lang="en-US" sz="2000" dirty="0">
                <a:latin typeface="Be Vietnam" panose="020B0604020202020204" charset="0"/>
              </a:rPr>
              <a:t> </a:t>
            </a:r>
            <a:r>
              <a:rPr lang="en-US" sz="2000" dirty="0" err="1">
                <a:latin typeface="Be Vietnam" panose="020B0604020202020204" charset="0"/>
              </a:rPr>
              <a:t>chỉ</a:t>
            </a:r>
            <a:r>
              <a:rPr lang="en-US" sz="2000" dirty="0">
                <a:latin typeface="Be Vietnam" panose="020B0604020202020204" charset="0"/>
              </a:rPr>
              <a:t> 12,5%, </a:t>
            </a:r>
            <a:r>
              <a:rPr lang="en-US" sz="2000" dirty="0" err="1">
                <a:latin typeface="Be Vietnam" panose="020B0604020202020204" charset="0"/>
              </a:rPr>
              <a:t>liều</a:t>
            </a:r>
            <a:r>
              <a:rPr lang="en-US" sz="2000" dirty="0">
                <a:latin typeface="Be Vietnam" panose="020B0604020202020204" charset="0"/>
              </a:rPr>
              <a:t> 70-80 mg/m²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a:t>
            </a:r>
            <a:r>
              <a:rPr lang="en-US" sz="2000" dirty="0" err="1">
                <a:latin typeface="Be Vietnam" panose="020B0604020202020204" charset="0"/>
              </a:rPr>
              <a:t>xuất</a:t>
            </a:r>
            <a:r>
              <a:rPr lang="en-US" sz="2000" dirty="0">
                <a:latin typeface="Be Vietnam" panose="020B0604020202020204" charset="0"/>
              </a:rPr>
              <a:t> </a:t>
            </a:r>
            <a:r>
              <a:rPr lang="en-US" sz="2000" dirty="0" err="1">
                <a:latin typeface="Be Vietnam" panose="020B0604020202020204" charset="0"/>
              </a:rPr>
              <a:t>hiện</a:t>
            </a:r>
            <a:r>
              <a:rPr lang="en-US" sz="2000" dirty="0">
                <a:latin typeface="Be Vietnam" panose="020B0604020202020204" charset="0"/>
              </a:rPr>
              <a:t> </a:t>
            </a:r>
            <a:r>
              <a:rPr lang="en-US" sz="2000" dirty="0" err="1">
                <a:latin typeface="Be Vietnam" panose="020B0604020202020204" charset="0"/>
              </a:rPr>
              <a:t>lên</a:t>
            </a:r>
            <a:r>
              <a:rPr lang="en-US" sz="2000" dirty="0">
                <a:latin typeface="Be Vietnam" panose="020B0604020202020204" charset="0"/>
              </a:rPr>
              <a:t> </a:t>
            </a:r>
            <a:r>
              <a:rPr lang="en-US" sz="2000" dirty="0" err="1">
                <a:latin typeface="Be Vietnam" panose="020B0604020202020204" charset="0"/>
              </a:rPr>
              <a:t>đến</a:t>
            </a:r>
            <a:r>
              <a:rPr lang="en-US" sz="2000" dirty="0">
                <a:latin typeface="Be Vietnam" panose="020B0604020202020204" charset="0"/>
              </a:rPr>
              <a:t> </a:t>
            </a:r>
            <a:r>
              <a:rPr lang="en-US" sz="2000" dirty="0" err="1">
                <a:latin typeface="Be Vietnam" panose="020B0604020202020204" charset="0"/>
              </a:rPr>
              <a:t>trên</a:t>
            </a:r>
            <a:r>
              <a:rPr lang="en-US" sz="2000" dirty="0">
                <a:latin typeface="Be Vietnam" panose="020B0604020202020204" charset="0"/>
              </a:rPr>
              <a:t> 17% (</a:t>
            </a:r>
            <a:r>
              <a:rPr lang="en-US" sz="2000" dirty="0" err="1">
                <a:latin typeface="Be Vietnam" panose="020B0604020202020204" charset="0"/>
              </a:rPr>
              <a:t>gấp</a:t>
            </a:r>
            <a:r>
              <a:rPr lang="en-US" sz="2000" dirty="0">
                <a:latin typeface="Be Vietnam" panose="020B0604020202020204" charset="0"/>
              </a:rPr>
              <a:t> 1,4 </a:t>
            </a:r>
            <a:r>
              <a:rPr lang="en-US" sz="2000" dirty="0" err="1">
                <a:latin typeface="Be Vietnam" panose="020B0604020202020204" charset="0"/>
              </a:rPr>
              <a:t>lần</a:t>
            </a:r>
            <a:r>
              <a:rPr lang="en-US" sz="2000" dirty="0">
                <a:latin typeface="Be Vietnam" panose="020B0604020202020204" charset="0"/>
              </a:rPr>
              <a:t> </a:t>
            </a:r>
            <a:r>
              <a:rPr lang="en-US" sz="2000" dirty="0" err="1">
                <a:latin typeface="Be Vietnam" panose="020B0604020202020204" charset="0"/>
              </a:rPr>
              <a:t>liều</a:t>
            </a:r>
            <a:r>
              <a:rPr lang="en-US" sz="2000" dirty="0">
                <a:latin typeface="Be Vietnam" panose="020B0604020202020204" charset="0"/>
              </a:rPr>
              <a:t> 50-60mg/m²). Như </a:t>
            </a:r>
            <a:r>
              <a:rPr lang="en-US" sz="2000" dirty="0" err="1">
                <a:latin typeface="Be Vietnam" panose="020B0604020202020204" charset="0"/>
              </a:rPr>
              <a:t>vậy</a:t>
            </a:r>
            <a:r>
              <a:rPr lang="en-US" sz="2000" dirty="0">
                <a:latin typeface="Be Vietnam" panose="020B0604020202020204" charset="0"/>
              </a:rPr>
              <a:t> </a:t>
            </a:r>
            <a:r>
              <a:rPr lang="en-US" sz="2000" dirty="0" err="1">
                <a:latin typeface="Be Vietnam" panose="020B0604020202020204" charset="0"/>
              </a:rPr>
              <a:t>liều</a:t>
            </a:r>
            <a:r>
              <a:rPr lang="en-US" sz="2000" dirty="0">
                <a:latin typeface="Be Vietnam" panose="020B0604020202020204" charset="0"/>
              </a:rPr>
              <a:t> </a:t>
            </a:r>
            <a:r>
              <a:rPr lang="en-US" sz="2000" dirty="0" err="1">
                <a:latin typeface="Be Vietnam" panose="020B0604020202020204" charset="0"/>
              </a:rPr>
              <a:t>cao</a:t>
            </a:r>
            <a:r>
              <a:rPr lang="en-US" sz="2000" dirty="0">
                <a:latin typeface="Be Vietnam" panose="020B0604020202020204" charset="0"/>
              </a:rPr>
              <a:t> </a:t>
            </a:r>
            <a:r>
              <a:rPr lang="en-US" sz="2000" dirty="0" err="1">
                <a:latin typeface="Be Vietnam" panose="020B0604020202020204" charset="0"/>
              </a:rPr>
              <a:t>có</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a:t>
            </a:r>
            <a:r>
              <a:rPr lang="en-US" sz="2000" dirty="0" err="1">
                <a:latin typeface="Be Vietnam" panose="020B0604020202020204" charset="0"/>
              </a:rPr>
              <a:t>gặp</a:t>
            </a:r>
            <a:r>
              <a:rPr lang="en-US" sz="2000" dirty="0">
                <a:latin typeface="Be Vietnam" panose="020B0604020202020204" charset="0"/>
              </a:rPr>
              <a:t> </a:t>
            </a:r>
            <a:r>
              <a:rPr lang="en-US" sz="2000" dirty="0" err="1">
                <a:latin typeface="Be Vietnam" panose="020B0604020202020204" charset="0"/>
              </a:rPr>
              <a:t>phải</a:t>
            </a:r>
            <a:r>
              <a:rPr lang="en-US" sz="2000" dirty="0">
                <a:latin typeface="Be Vietnam" panose="020B0604020202020204" charset="0"/>
              </a:rPr>
              <a:t> TDKMM </a:t>
            </a:r>
            <a:r>
              <a:rPr lang="en-US" sz="2000" dirty="0" err="1">
                <a:latin typeface="Be Vietnam" panose="020B0604020202020204" charset="0"/>
              </a:rPr>
              <a:t>cao</a:t>
            </a:r>
            <a:r>
              <a:rPr lang="en-US" sz="2000" dirty="0">
                <a:latin typeface="Be Vietnam" panose="020B0604020202020204" charset="0"/>
              </a:rPr>
              <a:t> </a:t>
            </a:r>
            <a:r>
              <a:rPr lang="en-US" sz="2000" dirty="0" err="1">
                <a:latin typeface="Be Vietnam" panose="020B0604020202020204" charset="0"/>
              </a:rPr>
              <a:t>hơn</a:t>
            </a:r>
            <a:r>
              <a:rPr lang="en-US" sz="2000" dirty="0">
                <a:latin typeface="Be Vietnam" panose="020B0604020202020204" charset="0"/>
              </a:rPr>
              <a:t> so </a:t>
            </a:r>
            <a:r>
              <a:rPr lang="en-US" sz="2000" dirty="0" err="1">
                <a:latin typeface="Be Vietnam" panose="020B0604020202020204" charset="0"/>
              </a:rPr>
              <a:t>với</a:t>
            </a:r>
            <a:r>
              <a:rPr lang="en-US" sz="2000" dirty="0">
                <a:latin typeface="Be Vietnam" panose="020B0604020202020204" charset="0"/>
              </a:rPr>
              <a:t> </a:t>
            </a:r>
            <a:r>
              <a:rPr lang="en-US" sz="2000" dirty="0" err="1">
                <a:latin typeface="Be Vietnam" panose="020B0604020202020204" charset="0"/>
              </a:rPr>
              <a:t>liều</a:t>
            </a:r>
            <a:r>
              <a:rPr lang="en-US" sz="2000" dirty="0">
                <a:latin typeface="Be Vietnam" panose="020B0604020202020204" charset="0"/>
              </a:rPr>
              <a:t> </a:t>
            </a:r>
            <a:r>
              <a:rPr lang="en-US" sz="2000" dirty="0" err="1">
                <a:latin typeface="Be Vietnam" panose="020B0604020202020204" charset="0"/>
              </a:rPr>
              <a:t>thấp</a:t>
            </a:r>
            <a:r>
              <a:rPr lang="en-US" sz="2000" dirty="0">
                <a:latin typeface="Be Vietnam" panose="020B0604020202020204" charset="0"/>
              </a:rPr>
              <a:t>.</a:t>
            </a:r>
          </a:p>
          <a:p>
            <a:pPr algn="just" eaLnBrk="1" hangingPunct="1"/>
            <a:r>
              <a:rPr lang="en-US" sz="2000" b="1" i="1" dirty="0" err="1">
                <a:latin typeface="Be Vietnam" panose="020B0604020202020204" charset="0"/>
              </a:rPr>
              <a:t>Phân</a:t>
            </a:r>
            <a:r>
              <a:rPr lang="en-US" sz="2000" b="1" i="1" dirty="0">
                <a:latin typeface="Be Vietnam" panose="020B0604020202020204" charset="0"/>
              </a:rPr>
              <a:t> </a:t>
            </a:r>
            <a:r>
              <a:rPr lang="en-US" sz="2000" b="1" i="1" dirty="0" err="1">
                <a:latin typeface="Be Vietnam" panose="020B0604020202020204" charset="0"/>
              </a:rPr>
              <a:t>tích</a:t>
            </a:r>
            <a:r>
              <a:rPr lang="en-US" sz="2000" b="1" i="1" dirty="0">
                <a:latin typeface="Be Vietnam" panose="020B0604020202020204" charset="0"/>
              </a:rPr>
              <a:t> </a:t>
            </a:r>
            <a:r>
              <a:rPr lang="en-US" sz="2000" b="1" i="1" dirty="0" err="1">
                <a:latin typeface="Be Vietnam" panose="020B0604020202020204" charset="0"/>
              </a:rPr>
              <a:t>mức</a:t>
            </a:r>
            <a:r>
              <a:rPr lang="en-US" sz="2000" b="1" i="1" dirty="0">
                <a:latin typeface="Be Vietnam" panose="020B0604020202020204" charset="0"/>
              </a:rPr>
              <a:t> </a:t>
            </a:r>
            <a:r>
              <a:rPr lang="en-US" sz="2000" b="1" i="1" dirty="0" err="1">
                <a:latin typeface="Be Vietnam" panose="020B0604020202020204" charset="0"/>
              </a:rPr>
              <a:t>độ</a:t>
            </a:r>
            <a:r>
              <a:rPr lang="en-US" sz="2000" b="1" i="1" dirty="0">
                <a:latin typeface="Be Vietnam" panose="020B0604020202020204" charset="0"/>
              </a:rPr>
              <a:t> </a:t>
            </a:r>
            <a:r>
              <a:rPr lang="en-US" sz="2000" b="1" i="1" dirty="0" err="1">
                <a:latin typeface="Be Vietnam" panose="020B0604020202020204" charset="0"/>
              </a:rPr>
              <a:t>nặng</a:t>
            </a:r>
            <a:r>
              <a:rPr lang="en-US" sz="2000" b="1" i="1" dirty="0">
                <a:latin typeface="Be Vietnam" panose="020B0604020202020204" charset="0"/>
              </a:rPr>
              <a:t> </a:t>
            </a:r>
            <a:r>
              <a:rPr lang="en-US" sz="2000" b="1" i="1" dirty="0" err="1">
                <a:latin typeface="Be Vietnam" panose="020B0604020202020204" charset="0"/>
              </a:rPr>
              <a:t>của</a:t>
            </a:r>
            <a:r>
              <a:rPr lang="en-US" sz="2000" b="1" i="1" dirty="0">
                <a:latin typeface="Be Vietnam" panose="020B0604020202020204" charset="0"/>
              </a:rPr>
              <a:t> </a:t>
            </a:r>
            <a:r>
              <a:rPr lang="en-US" sz="2000" b="1" i="1" dirty="0" err="1">
                <a:latin typeface="Be Vietnam" panose="020B0604020202020204" charset="0"/>
              </a:rPr>
              <a:t>các</a:t>
            </a:r>
            <a:r>
              <a:rPr lang="en-US" sz="2000" b="1" i="1" dirty="0">
                <a:latin typeface="Be Vietnam" panose="020B0604020202020204" charset="0"/>
              </a:rPr>
              <a:t> TDKMM </a:t>
            </a:r>
            <a:r>
              <a:rPr lang="en-US" sz="2000" b="1" i="1" dirty="0" err="1">
                <a:latin typeface="Be Vietnam" panose="020B0604020202020204" charset="0"/>
              </a:rPr>
              <a:t>trên</a:t>
            </a:r>
            <a:r>
              <a:rPr lang="en-US" sz="2000" b="1" i="1" dirty="0">
                <a:latin typeface="Be Vietnam" panose="020B0604020202020204" charset="0"/>
              </a:rPr>
              <a:t> </a:t>
            </a:r>
            <a:r>
              <a:rPr lang="en-US" sz="2000" b="1" i="1" dirty="0" err="1">
                <a:latin typeface="Be Vietnam" panose="020B0604020202020204" charset="0"/>
              </a:rPr>
              <a:t>cận</a:t>
            </a:r>
            <a:r>
              <a:rPr lang="en-US" sz="2000" b="1" i="1" dirty="0">
                <a:latin typeface="Be Vietnam" panose="020B0604020202020204" charset="0"/>
              </a:rPr>
              <a:t> </a:t>
            </a:r>
            <a:r>
              <a:rPr lang="en-US" sz="2000" b="1" i="1" dirty="0" err="1">
                <a:latin typeface="Be Vietnam" panose="020B0604020202020204" charset="0"/>
              </a:rPr>
              <a:t>lâm</a:t>
            </a:r>
            <a:r>
              <a:rPr lang="en-US" sz="2000" b="1" i="1" dirty="0">
                <a:latin typeface="Be Vietnam" panose="020B0604020202020204" charset="0"/>
              </a:rPr>
              <a:t> </a:t>
            </a:r>
            <a:r>
              <a:rPr lang="en-US" sz="2000" b="1" i="1" dirty="0" err="1">
                <a:latin typeface="Be Vietnam" panose="020B0604020202020204" charset="0"/>
              </a:rPr>
              <a:t>sàng</a:t>
            </a:r>
            <a:r>
              <a:rPr lang="en-US" sz="2000" b="1" i="1" dirty="0">
                <a:latin typeface="Be Vietnam" panose="020B0604020202020204" charset="0"/>
              </a:rPr>
              <a:t>: </a:t>
            </a:r>
          </a:p>
          <a:p>
            <a:pPr algn="just" eaLnBrk="1" hangingPunct="1"/>
            <a:r>
              <a:rPr lang="en-US" sz="2000" b="1" i="1" dirty="0">
                <a:latin typeface="Be Vietnam" panose="020B0604020202020204" charset="0"/>
              </a:rPr>
              <a:t>- </a:t>
            </a:r>
            <a:r>
              <a:rPr lang="en-US" sz="2000" dirty="0">
                <a:latin typeface="Be Vietnam" panose="020B0604020202020204" charset="0"/>
              </a:rPr>
              <a:t>Các TDKMM </a:t>
            </a:r>
            <a:r>
              <a:rPr lang="en-US" sz="2000" dirty="0" err="1">
                <a:latin typeface="Be Vietnam" panose="020B0604020202020204" charset="0"/>
              </a:rPr>
              <a:t>trên</a:t>
            </a:r>
            <a:r>
              <a:rPr lang="en-US" sz="2000" dirty="0">
                <a:latin typeface="Be Vietnam" panose="020B0604020202020204" charset="0"/>
              </a:rPr>
              <a:t> </a:t>
            </a:r>
            <a:r>
              <a:rPr lang="en-US" sz="2000" dirty="0" err="1">
                <a:latin typeface="Be Vietnam" panose="020B0604020202020204" charset="0"/>
              </a:rPr>
              <a:t>cận</a:t>
            </a:r>
            <a:r>
              <a:rPr lang="en-US" sz="2000" dirty="0">
                <a:latin typeface="Be Vietnam" panose="020B0604020202020204" charset="0"/>
              </a:rPr>
              <a:t> </a:t>
            </a:r>
            <a:r>
              <a:rPr lang="en-US" sz="2000" dirty="0" err="1">
                <a:latin typeface="Be Vietnam" panose="020B0604020202020204" charset="0"/>
              </a:rPr>
              <a:t>lâm</a:t>
            </a:r>
            <a:r>
              <a:rPr lang="en-US" sz="2000" dirty="0">
                <a:latin typeface="Be Vietnam" panose="020B0604020202020204" charset="0"/>
              </a:rPr>
              <a:t> </a:t>
            </a:r>
            <a:r>
              <a:rPr lang="en-US" sz="2000" dirty="0" err="1">
                <a:latin typeface="Be Vietnam" panose="020B0604020202020204" charset="0"/>
              </a:rPr>
              <a:t>sàng</a:t>
            </a:r>
            <a:r>
              <a:rPr lang="en-US" sz="2000" dirty="0">
                <a:latin typeface="Be Vietnam" panose="020B0604020202020204" charset="0"/>
              </a:rPr>
              <a:t> ở </a:t>
            </a:r>
            <a:r>
              <a:rPr lang="en-US" sz="2000" dirty="0" err="1">
                <a:latin typeface="Be Vietnam" panose="020B0604020202020204" charset="0"/>
              </a:rPr>
              <a:t>mức</a:t>
            </a:r>
            <a:r>
              <a:rPr lang="en-US" sz="2000" dirty="0">
                <a:latin typeface="Be Vietnam" panose="020B0604020202020204" charset="0"/>
              </a:rPr>
              <a:t> </a:t>
            </a:r>
            <a:r>
              <a:rPr lang="en-US" sz="2000" dirty="0" err="1">
                <a:latin typeface="Be Vietnam" panose="020B0604020202020204" charset="0"/>
              </a:rPr>
              <a:t>độ</a:t>
            </a:r>
            <a:r>
              <a:rPr lang="en-US" sz="2000" dirty="0">
                <a:latin typeface="Be Vietnam" panose="020B0604020202020204" charset="0"/>
              </a:rPr>
              <a:t> 1 </a:t>
            </a:r>
            <a:r>
              <a:rPr lang="en-US" sz="2000" dirty="0" err="1">
                <a:latin typeface="Be Vietnam" panose="020B0604020202020204" charset="0"/>
              </a:rPr>
              <a:t>chiếm</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trọng</a:t>
            </a:r>
            <a:r>
              <a:rPr lang="en-US" sz="2000" dirty="0">
                <a:latin typeface="Be Vietnam" panose="020B0604020202020204" charset="0"/>
              </a:rPr>
              <a:t> </a:t>
            </a:r>
            <a:r>
              <a:rPr lang="en-US" sz="2000" dirty="0" err="1">
                <a:latin typeface="Be Vietnam" panose="020B0604020202020204" charset="0"/>
              </a:rPr>
              <a:t>cao</a:t>
            </a:r>
            <a:r>
              <a:rPr lang="en-US" sz="2000" dirty="0">
                <a:latin typeface="Be Vietnam" panose="020B0604020202020204" charset="0"/>
              </a:rPr>
              <a:t>: </a:t>
            </a:r>
            <a:r>
              <a:rPr lang="en-US" sz="2000" dirty="0" err="1">
                <a:latin typeface="Be Vietnam" panose="020B0604020202020204" charset="0"/>
              </a:rPr>
              <a:t>Thiếu</a:t>
            </a:r>
            <a:r>
              <a:rPr lang="en-US" sz="2000" dirty="0">
                <a:latin typeface="Be Vietnam" panose="020B0604020202020204" charset="0"/>
              </a:rPr>
              <a:t> </a:t>
            </a:r>
            <a:r>
              <a:rPr lang="en-US" sz="2000" dirty="0" err="1">
                <a:latin typeface="Be Vietnam" panose="020B0604020202020204" charset="0"/>
              </a:rPr>
              <a:t>máu</a:t>
            </a:r>
            <a:r>
              <a:rPr lang="en-US" sz="2000" dirty="0">
                <a:latin typeface="Be Vietnam" panose="020B0604020202020204" charset="0"/>
              </a:rPr>
              <a:t> (18,8%), </a:t>
            </a:r>
            <a:r>
              <a:rPr lang="en-US" sz="2000" dirty="0" err="1">
                <a:latin typeface="Be Vietnam" panose="020B0604020202020204" charset="0"/>
              </a:rPr>
              <a:t>Giảm</a:t>
            </a:r>
            <a:r>
              <a:rPr lang="en-US" sz="2000" dirty="0">
                <a:latin typeface="Be Vietnam" panose="020B0604020202020204" charset="0"/>
              </a:rPr>
              <a:t> </a:t>
            </a:r>
            <a:r>
              <a:rPr lang="en-US" sz="2000" dirty="0" err="1">
                <a:latin typeface="Be Vietnam" panose="020B0604020202020204" charset="0"/>
              </a:rPr>
              <a:t>bạch</a:t>
            </a:r>
            <a:r>
              <a:rPr lang="en-US" sz="2000" dirty="0">
                <a:latin typeface="Be Vietnam" panose="020B0604020202020204" charset="0"/>
              </a:rPr>
              <a:t> </a:t>
            </a:r>
            <a:r>
              <a:rPr lang="en-US" sz="2000" dirty="0" err="1">
                <a:latin typeface="Be Vietnam" panose="020B0604020202020204" charset="0"/>
              </a:rPr>
              <a:t>cầu</a:t>
            </a:r>
            <a:r>
              <a:rPr lang="en-US" sz="2000" dirty="0">
                <a:latin typeface="Be Vietnam" panose="020B0604020202020204" charset="0"/>
              </a:rPr>
              <a:t> (5,8%), </a:t>
            </a:r>
            <a:r>
              <a:rPr lang="en-US" sz="2000" dirty="0" err="1">
                <a:latin typeface="Be Vietnam" panose="020B0604020202020204" charset="0"/>
              </a:rPr>
              <a:t>Giảm</a:t>
            </a:r>
            <a:r>
              <a:rPr lang="en-US" sz="2000" dirty="0">
                <a:latin typeface="Be Vietnam" panose="020B0604020202020204" charset="0"/>
              </a:rPr>
              <a:t> </a:t>
            </a:r>
            <a:r>
              <a:rPr lang="en-US" sz="2000" dirty="0" err="1">
                <a:latin typeface="Be Vietnam" panose="020B0604020202020204" charset="0"/>
              </a:rPr>
              <a:t>bạch</a:t>
            </a:r>
            <a:r>
              <a:rPr lang="en-US" sz="2000" dirty="0">
                <a:latin typeface="Be Vietnam" panose="020B0604020202020204" charset="0"/>
              </a:rPr>
              <a:t> </a:t>
            </a:r>
            <a:r>
              <a:rPr lang="en-US" sz="2000" dirty="0" err="1">
                <a:latin typeface="Be Vietnam" panose="020B0604020202020204" charset="0"/>
              </a:rPr>
              <a:t>cầu</a:t>
            </a:r>
            <a:r>
              <a:rPr lang="en-US" sz="2000" dirty="0">
                <a:latin typeface="Be Vietnam" panose="020B0604020202020204" charset="0"/>
              </a:rPr>
              <a:t> </a:t>
            </a:r>
            <a:r>
              <a:rPr lang="en-US" sz="2000" dirty="0" err="1">
                <a:latin typeface="Be Vietnam" panose="020B0604020202020204" charset="0"/>
              </a:rPr>
              <a:t>trung</a:t>
            </a:r>
            <a:r>
              <a:rPr lang="en-US" sz="2000" dirty="0">
                <a:latin typeface="Be Vietnam" panose="020B0604020202020204" charset="0"/>
              </a:rPr>
              <a:t> </a:t>
            </a:r>
            <a:r>
              <a:rPr lang="en-US" sz="2000" dirty="0" err="1">
                <a:latin typeface="Be Vietnam" panose="020B0604020202020204" charset="0"/>
              </a:rPr>
              <a:t>tính</a:t>
            </a:r>
            <a:r>
              <a:rPr lang="en-US" sz="2000" dirty="0">
                <a:latin typeface="Be Vietnam" panose="020B0604020202020204" charset="0"/>
              </a:rPr>
              <a:t> (7%), </a:t>
            </a:r>
            <a:r>
              <a:rPr lang="en-US" sz="2000" dirty="0" err="1">
                <a:latin typeface="Be Vietnam" panose="020B0604020202020204" charset="0"/>
              </a:rPr>
              <a:t>tăng</a:t>
            </a:r>
            <a:r>
              <a:rPr lang="en-US" sz="2000" dirty="0">
                <a:latin typeface="Be Vietnam" panose="020B0604020202020204" charset="0"/>
              </a:rPr>
              <a:t> ALT, AST (10,9%), </a:t>
            </a:r>
            <a:r>
              <a:rPr lang="en-US" sz="2000" dirty="0" err="1">
                <a:latin typeface="Be Vietnam" panose="020B0604020202020204" charset="0"/>
              </a:rPr>
              <a:t>hạ</a:t>
            </a:r>
            <a:r>
              <a:rPr lang="en-US" sz="2000" dirty="0">
                <a:latin typeface="Be Vietnam" panose="020B0604020202020204" charset="0"/>
              </a:rPr>
              <a:t> Kali </a:t>
            </a:r>
            <a:r>
              <a:rPr lang="en-US" sz="2000" dirty="0" err="1">
                <a:latin typeface="Be Vietnam" panose="020B0604020202020204" charset="0"/>
              </a:rPr>
              <a:t>máu</a:t>
            </a:r>
            <a:r>
              <a:rPr lang="en-US" sz="2000" dirty="0">
                <a:latin typeface="Be Vietnam" panose="020B0604020202020204" charset="0"/>
              </a:rPr>
              <a:t> (11,9), </a:t>
            </a:r>
            <a:r>
              <a:rPr lang="en-US" sz="2000" dirty="0" err="1">
                <a:latin typeface="Be Vietnam" panose="020B0604020202020204" charset="0"/>
              </a:rPr>
              <a:t>giảm</a:t>
            </a:r>
            <a:r>
              <a:rPr lang="en-US" sz="2000" dirty="0">
                <a:latin typeface="Be Vietnam" panose="020B0604020202020204" charset="0"/>
              </a:rPr>
              <a:t> albumin (10,3%). </a:t>
            </a:r>
            <a:r>
              <a:rPr lang="en-US" sz="2000" dirty="0" err="1">
                <a:latin typeface="Be Vietnam" panose="020B0604020202020204" charset="0"/>
              </a:rPr>
              <a:t>Tổng</a:t>
            </a:r>
            <a:r>
              <a:rPr lang="en-US" sz="2000" dirty="0">
                <a:latin typeface="Be Vietnam" panose="020B0604020202020204" charset="0"/>
              </a:rPr>
              <a:t> </a:t>
            </a:r>
            <a:r>
              <a:rPr lang="en-US" sz="2000" dirty="0" err="1">
                <a:latin typeface="Be Vietnam" panose="020B0604020202020204" charset="0"/>
              </a:rPr>
              <a:t>các</a:t>
            </a:r>
            <a:r>
              <a:rPr lang="en-US" sz="2000" dirty="0">
                <a:latin typeface="Be Vietnam" panose="020B0604020202020204" charset="0"/>
              </a:rPr>
              <a:t> TDKMM </a:t>
            </a:r>
            <a:r>
              <a:rPr lang="en-US" sz="2000" dirty="0" err="1">
                <a:latin typeface="Be Vietnam" panose="020B0604020202020204" charset="0"/>
              </a:rPr>
              <a:t>mức</a:t>
            </a:r>
            <a:r>
              <a:rPr lang="en-US" sz="2000" dirty="0">
                <a:latin typeface="Be Vietnam" panose="020B0604020202020204" charset="0"/>
              </a:rPr>
              <a:t> </a:t>
            </a:r>
            <a:r>
              <a:rPr lang="en-US" sz="2000" dirty="0" err="1">
                <a:latin typeface="Be Vietnam" panose="020B0604020202020204" charset="0"/>
              </a:rPr>
              <a:t>độ</a:t>
            </a:r>
            <a:r>
              <a:rPr lang="en-US" sz="2000" dirty="0">
                <a:latin typeface="Be Vietnam" panose="020B0604020202020204" charset="0"/>
              </a:rPr>
              <a:t> 1 </a:t>
            </a:r>
            <a:r>
              <a:rPr lang="en-US" sz="2000" dirty="0" err="1">
                <a:latin typeface="Be Vietnam" panose="020B0604020202020204" charset="0"/>
              </a:rPr>
              <a:t>chiếm</a:t>
            </a:r>
            <a:r>
              <a:rPr lang="en-US" sz="2000" dirty="0">
                <a:latin typeface="Be Vietnam" panose="020B0604020202020204" charset="0"/>
              </a:rPr>
              <a:t> 79,2% </a:t>
            </a:r>
            <a:r>
              <a:rPr lang="en-US" sz="2000" dirty="0" err="1">
                <a:latin typeface="Be Vietnam" panose="020B0604020202020204" charset="0"/>
              </a:rPr>
              <a:t>tổng</a:t>
            </a:r>
            <a:r>
              <a:rPr lang="en-US" sz="2000" dirty="0">
                <a:latin typeface="Be Vietnam" panose="020B0604020202020204" charset="0"/>
              </a:rPr>
              <a:t> </a:t>
            </a:r>
            <a:r>
              <a:rPr lang="en-US" sz="2000" dirty="0" err="1">
                <a:latin typeface="Be Vietnam" panose="020B0604020202020204" charset="0"/>
              </a:rPr>
              <a:t>số</a:t>
            </a:r>
            <a:r>
              <a:rPr lang="en-US" sz="2000" dirty="0">
                <a:latin typeface="Be Vietnam" panose="020B0604020202020204" charset="0"/>
              </a:rPr>
              <a:t> </a:t>
            </a:r>
            <a:r>
              <a:rPr lang="en-US" sz="2000" dirty="0" err="1">
                <a:latin typeface="Be Vietnam" panose="020B0604020202020204" charset="0"/>
              </a:rPr>
              <a:t>các</a:t>
            </a:r>
            <a:r>
              <a:rPr lang="en-US" sz="2000" dirty="0">
                <a:latin typeface="Be Vietnam" panose="020B0604020202020204" charset="0"/>
              </a:rPr>
              <a:t> TDKMM </a:t>
            </a:r>
            <a:r>
              <a:rPr lang="en-US" sz="2000" dirty="0" err="1">
                <a:latin typeface="Be Vietnam" panose="020B0604020202020204" charset="0"/>
              </a:rPr>
              <a:t>gặp</a:t>
            </a:r>
            <a:r>
              <a:rPr lang="en-US" sz="2000" dirty="0">
                <a:latin typeface="Be Vietnam" panose="020B0604020202020204" charset="0"/>
              </a:rPr>
              <a:t> </a:t>
            </a:r>
            <a:r>
              <a:rPr lang="en-US" sz="2000" dirty="0" err="1">
                <a:latin typeface="Be Vietnam" panose="020B0604020202020204" charset="0"/>
              </a:rPr>
              <a:t>phải</a:t>
            </a:r>
            <a:r>
              <a:rPr lang="en-US" sz="2000" dirty="0">
                <a:latin typeface="Be Vietnam" panose="020B0604020202020204" charset="0"/>
              </a:rPr>
              <a:t>.</a:t>
            </a:r>
          </a:p>
          <a:p>
            <a:pPr algn="just" eaLnBrk="1" hangingPunct="1"/>
            <a:r>
              <a:rPr lang="en-US" sz="2000" dirty="0">
                <a:latin typeface="Be Vietnam" panose="020B0604020202020204" charset="0"/>
              </a:rPr>
              <a:t>- Các TDKMM ở </a:t>
            </a:r>
            <a:r>
              <a:rPr lang="en-US" sz="2000" dirty="0" err="1">
                <a:latin typeface="Be Vietnam" panose="020B0604020202020204" charset="0"/>
              </a:rPr>
              <a:t>mức</a:t>
            </a:r>
            <a:r>
              <a:rPr lang="en-US" sz="2000" dirty="0">
                <a:latin typeface="Be Vietnam" panose="020B0604020202020204" charset="0"/>
              </a:rPr>
              <a:t> </a:t>
            </a:r>
            <a:r>
              <a:rPr lang="en-US" sz="2000" dirty="0" err="1">
                <a:latin typeface="Be Vietnam" panose="020B0604020202020204" charset="0"/>
              </a:rPr>
              <a:t>độ</a:t>
            </a:r>
            <a:r>
              <a:rPr lang="en-US" sz="2000" dirty="0">
                <a:latin typeface="Be Vietnam" panose="020B0604020202020204" charset="0"/>
              </a:rPr>
              <a:t> </a:t>
            </a:r>
            <a:r>
              <a:rPr lang="en-US" sz="2000" dirty="0" err="1">
                <a:latin typeface="Be Vietnam" panose="020B0604020202020204" charset="0"/>
              </a:rPr>
              <a:t>nặng</a:t>
            </a:r>
            <a:r>
              <a:rPr lang="en-US" sz="2000" dirty="0">
                <a:latin typeface="Be Vietnam" panose="020B0604020202020204" charset="0"/>
              </a:rPr>
              <a:t> (</a:t>
            </a:r>
            <a:r>
              <a:rPr lang="en-US" sz="2000" dirty="0" err="1">
                <a:latin typeface="Be Vietnam" panose="020B0604020202020204" charset="0"/>
              </a:rPr>
              <a:t>Độ</a:t>
            </a:r>
            <a:r>
              <a:rPr lang="en-US" sz="2000" dirty="0">
                <a:latin typeface="Be Vietnam" panose="020B0604020202020204" charset="0"/>
              </a:rPr>
              <a:t> 4) </a:t>
            </a:r>
            <a:r>
              <a:rPr lang="en-US" sz="2000" dirty="0" err="1">
                <a:latin typeface="Be Vietnam" panose="020B0604020202020204" charset="0"/>
              </a:rPr>
              <a:t>gặp</a:t>
            </a:r>
            <a:r>
              <a:rPr lang="en-US" sz="2000" dirty="0">
                <a:latin typeface="Be Vietnam" panose="020B0604020202020204" charset="0"/>
              </a:rPr>
              <a:t> </a:t>
            </a:r>
            <a:r>
              <a:rPr lang="en-US" sz="2000" dirty="0" err="1">
                <a:latin typeface="Be Vietnam" panose="020B0604020202020204" charset="0"/>
              </a:rPr>
              <a:t>phải</a:t>
            </a:r>
            <a:r>
              <a:rPr lang="en-US" sz="2000" dirty="0">
                <a:latin typeface="Be Vietnam" panose="020B0604020202020204" charset="0"/>
              </a:rPr>
              <a:t> </a:t>
            </a:r>
            <a:r>
              <a:rPr lang="en-US" sz="2000" dirty="0" err="1">
                <a:latin typeface="Be Vietnam" panose="020B0604020202020204" charset="0"/>
              </a:rPr>
              <a:t>ởlà</a:t>
            </a:r>
            <a:r>
              <a:rPr lang="en-US" sz="2000" dirty="0">
                <a:latin typeface="Be Vietnam" panose="020B0604020202020204" charset="0"/>
              </a:rPr>
              <a:t> </a:t>
            </a:r>
            <a:r>
              <a:rPr lang="en-US" sz="2000" dirty="0" err="1">
                <a:latin typeface="Be Vietnam" panose="020B0604020202020204" charset="0"/>
              </a:rPr>
              <a:t>hạ</a:t>
            </a:r>
            <a:r>
              <a:rPr lang="en-US" sz="2000" dirty="0">
                <a:latin typeface="Be Vietnam" panose="020B0604020202020204" charset="0"/>
              </a:rPr>
              <a:t> </a:t>
            </a:r>
            <a:r>
              <a:rPr lang="en-US" sz="2000" dirty="0" err="1">
                <a:latin typeface="Be Vietnam" panose="020B0604020202020204" charset="0"/>
              </a:rPr>
              <a:t>bạch</a:t>
            </a:r>
            <a:r>
              <a:rPr lang="en-US" sz="2000" dirty="0">
                <a:latin typeface="Be Vietnam" panose="020B0604020202020204" charset="0"/>
              </a:rPr>
              <a:t> </a:t>
            </a:r>
            <a:r>
              <a:rPr lang="en-US" sz="2000" dirty="0" err="1">
                <a:latin typeface="Be Vietnam" panose="020B0604020202020204" charset="0"/>
              </a:rPr>
              <a:t>cầu</a:t>
            </a:r>
            <a:r>
              <a:rPr lang="en-US" sz="2000" dirty="0">
                <a:latin typeface="Be Vietnam" panose="020B0604020202020204" charset="0"/>
              </a:rPr>
              <a:t> </a:t>
            </a:r>
            <a:r>
              <a:rPr lang="en-US" sz="2000" dirty="0" err="1">
                <a:latin typeface="Be Vietnam" panose="020B0604020202020204" charset="0"/>
              </a:rPr>
              <a:t>trung</a:t>
            </a:r>
            <a:r>
              <a:rPr lang="en-US" sz="2000" dirty="0">
                <a:latin typeface="Be Vietnam" panose="020B0604020202020204" charset="0"/>
              </a:rPr>
              <a:t> </a:t>
            </a:r>
            <a:r>
              <a:rPr lang="en-US" sz="2000" dirty="0" err="1">
                <a:latin typeface="Be Vietnam" panose="020B0604020202020204" charset="0"/>
              </a:rPr>
              <a:t>tính</a:t>
            </a:r>
            <a:r>
              <a:rPr lang="en-US" sz="2000" dirty="0">
                <a:latin typeface="Be Vietnam" panose="020B0604020202020204" charset="0"/>
              </a:rPr>
              <a:t>. </a:t>
            </a:r>
            <a:r>
              <a:rPr lang="en-US" sz="2000" dirty="0" err="1">
                <a:latin typeface="Be Vietnam" panose="020B0604020202020204" charset="0"/>
              </a:rPr>
              <a:t>Hạ</a:t>
            </a:r>
            <a:r>
              <a:rPr lang="en-US" sz="2000" dirty="0">
                <a:latin typeface="Be Vietnam" panose="020B0604020202020204" charset="0"/>
              </a:rPr>
              <a:t> </a:t>
            </a:r>
            <a:r>
              <a:rPr lang="en-US" sz="2000" dirty="0" err="1">
                <a:latin typeface="Be Vietnam" panose="020B0604020202020204" charset="0"/>
              </a:rPr>
              <a:t>bạch</a:t>
            </a:r>
            <a:r>
              <a:rPr lang="en-US" sz="2000" dirty="0">
                <a:latin typeface="Be Vietnam" panose="020B0604020202020204" charset="0"/>
              </a:rPr>
              <a:t> </a:t>
            </a:r>
            <a:r>
              <a:rPr lang="en-US" sz="2000" dirty="0" err="1">
                <a:latin typeface="Be Vietnam" panose="020B0604020202020204" charset="0"/>
              </a:rPr>
              <a:t>cầu</a:t>
            </a:r>
            <a:r>
              <a:rPr lang="en-US" sz="2000" dirty="0">
                <a:latin typeface="Be Vietnam" panose="020B0604020202020204" charset="0"/>
              </a:rPr>
              <a:t> </a:t>
            </a:r>
            <a:r>
              <a:rPr lang="en-US" sz="2000" dirty="0" err="1">
                <a:latin typeface="Be Vietnam" panose="020B0604020202020204" charset="0"/>
              </a:rPr>
              <a:t>đa</a:t>
            </a:r>
            <a:r>
              <a:rPr lang="en-US" sz="2000" dirty="0">
                <a:latin typeface="Be Vietnam" panose="020B0604020202020204" charset="0"/>
              </a:rPr>
              <a:t> </a:t>
            </a:r>
            <a:r>
              <a:rPr lang="en-US" sz="2000" dirty="0" err="1">
                <a:latin typeface="Be Vietnam" panose="020B0604020202020204" charset="0"/>
              </a:rPr>
              <a:t>nhân</a:t>
            </a:r>
            <a:r>
              <a:rPr lang="en-US" sz="2000" dirty="0">
                <a:latin typeface="Be Vietnam" panose="020B0604020202020204" charset="0"/>
              </a:rPr>
              <a:t> </a:t>
            </a:r>
            <a:r>
              <a:rPr lang="en-US" sz="2000" dirty="0" err="1">
                <a:latin typeface="Be Vietnam" panose="020B0604020202020204" charset="0"/>
              </a:rPr>
              <a:t>trung</a:t>
            </a:r>
            <a:r>
              <a:rPr lang="en-US" sz="2000" dirty="0">
                <a:latin typeface="Be Vietnam" panose="020B0604020202020204" charset="0"/>
              </a:rPr>
              <a:t> </a:t>
            </a:r>
            <a:r>
              <a:rPr lang="en-US" sz="2000" dirty="0" err="1">
                <a:latin typeface="Be Vietnam" panose="020B0604020202020204" charset="0"/>
              </a:rPr>
              <a:t>tính</a:t>
            </a:r>
            <a:r>
              <a:rPr lang="en-US" sz="2000" dirty="0">
                <a:latin typeface="Be Vietnam" panose="020B0604020202020204" charset="0"/>
              </a:rPr>
              <a:t> </a:t>
            </a:r>
            <a:r>
              <a:rPr lang="en-US" sz="2000" dirty="0" err="1">
                <a:latin typeface="Be Vietnam" panose="020B0604020202020204" charset="0"/>
              </a:rPr>
              <a:t>đã</a:t>
            </a:r>
            <a:r>
              <a:rPr lang="en-US" sz="2000" dirty="0">
                <a:latin typeface="Be Vietnam" panose="020B0604020202020204" charset="0"/>
              </a:rPr>
              <a:t> </a:t>
            </a:r>
            <a:r>
              <a:rPr lang="en-US" sz="2000" dirty="0" err="1">
                <a:latin typeface="Be Vietnam" panose="020B0604020202020204" charset="0"/>
              </a:rPr>
              <a:t>được</a:t>
            </a:r>
            <a:r>
              <a:rPr lang="en-US" sz="2000" dirty="0">
                <a:latin typeface="Be Vietnam" panose="020B0604020202020204" charset="0"/>
              </a:rPr>
              <a:t> </a:t>
            </a:r>
            <a:r>
              <a:rPr lang="en-US" sz="2000" dirty="0" err="1">
                <a:latin typeface="Be Vietnam" panose="020B0604020202020204" charset="0"/>
              </a:rPr>
              <a:t>khuyến</a:t>
            </a:r>
            <a:r>
              <a:rPr lang="en-US" sz="2000" dirty="0">
                <a:latin typeface="Be Vietnam" panose="020B0604020202020204" charset="0"/>
              </a:rPr>
              <a:t> </a:t>
            </a:r>
            <a:r>
              <a:rPr lang="en-US" sz="2000" dirty="0" err="1">
                <a:latin typeface="Be Vietnam" panose="020B0604020202020204" charset="0"/>
              </a:rPr>
              <a:t>cáo</a:t>
            </a:r>
            <a:r>
              <a:rPr lang="en-US" sz="2000" dirty="0">
                <a:latin typeface="Be Vietnam" panose="020B0604020202020204" charset="0"/>
              </a:rPr>
              <a:t> </a:t>
            </a:r>
            <a:r>
              <a:rPr lang="en-US" sz="2000" dirty="0" err="1">
                <a:latin typeface="Be Vietnam" panose="020B0604020202020204" charset="0"/>
              </a:rPr>
              <a:t>và</a:t>
            </a:r>
            <a:r>
              <a:rPr lang="en-US" sz="2000" dirty="0">
                <a:latin typeface="Be Vietnam" panose="020B0604020202020204" charset="0"/>
              </a:rPr>
              <a:t> </a:t>
            </a:r>
            <a:r>
              <a:rPr lang="en-US" sz="2000" dirty="0" err="1">
                <a:latin typeface="Be Vietnam" panose="020B0604020202020204" charset="0"/>
              </a:rPr>
              <a:t>có</a:t>
            </a:r>
            <a:r>
              <a:rPr lang="en-US" sz="2000" dirty="0">
                <a:latin typeface="Be Vietnam" panose="020B0604020202020204" charset="0"/>
              </a:rPr>
              <a:t> </a:t>
            </a:r>
            <a:r>
              <a:rPr lang="en-US" sz="2000" dirty="0" err="1">
                <a:latin typeface="Be Vietnam" panose="020B0604020202020204" charset="0"/>
              </a:rPr>
              <a:t>thể</a:t>
            </a:r>
            <a:r>
              <a:rPr lang="en-US" sz="2000" dirty="0">
                <a:latin typeface="Be Vietnam" panose="020B0604020202020204" charset="0"/>
              </a:rPr>
              <a:t> </a:t>
            </a:r>
            <a:r>
              <a:rPr lang="en-US" sz="2000" dirty="0" err="1">
                <a:latin typeface="Be Vietnam" panose="020B0604020202020204" charset="0"/>
              </a:rPr>
              <a:t>dự</a:t>
            </a:r>
            <a:r>
              <a:rPr lang="en-US" sz="2000" dirty="0">
                <a:latin typeface="Be Vietnam" panose="020B0604020202020204" charset="0"/>
              </a:rPr>
              <a:t> </a:t>
            </a:r>
            <a:r>
              <a:rPr lang="en-US" sz="2000" dirty="0" err="1">
                <a:latin typeface="Be Vietnam" panose="020B0604020202020204" charset="0"/>
              </a:rPr>
              <a:t>phòng</a:t>
            </a:r>
            <a:r>
              <a:rPr lang="en-US" sz="2000" dirty="0">
                <a:latin typeface="Be Vietnam" panose="020B0604020202020204" charset="0"/>
              </a:rPr>
              <a:t> </a:t>
            </a:r>
            <a:r>
              <a:rPr lang="en-US" sz="2000" dirty="0" err="1">
                <a:latin typeface="Be Vietnam" panose="020B0604020202020204" charset="0"/>
              </a:rPr>
              <a:t>cũng</a:t>
            </a:r>
            <a:r>
              <a:rPr lang="en-US" sz="2000" dirty="0">
                <a:latin typeface="Be Vietnam" panose="020B0604020202020204" charset="0"/>
              </a:rPr>
              <a:t> </a:t>
            </a:r>
            <a:r>
              <a:rPr lang="en-US" sz="2000" dirty="0" err="1">
                <a:latin typeface="Be Vietnam" panose="020B0604020202020204" charset="0"/>
              </a:rPr>
              <a:t>như</a:t>
            </a:r>
            <a:r>
              <a:rPr lang="en-US" sz="2000" dirty="0">
                <a:latin typeface="Be Vietnam" panose="020B0604020202020204" charset="0"/>
              </a:rPr>
              <a:t> </a:t>
            </a:r>
            <a:r>
              <a:rPr lang="en-US" sz="2000" dirty="0" err="1">
                <a:latin typeface="Be Vietnam" panose="020B0604020202020204" charset="0"/>
              </a:rPr>
              <a:t>giảm</a:t>
            </a:r>
            <a:r>
              <a:rPr lang="en-US" sz="2000" dirty="0">
                <a:latin typeface="Be Vietnam" panose="020B0604020202020204" charset="0"/>
              </a:rPr>
              <a:t> </a:t>
            </a:r>
            <a:r>
              <a:rPr lang="en-US" sz="2000" dirty="0" err="1">
                <a:latin typeface="Be Vietnam" panose="020B0604020202020204" charset="0"/>
              </a:rPr>
              <a:t>các</a:t>
            </a:r>
            <a:r>
              <a:rPr lang="en-US" sz="2000" dirty="0">
                <a:latin typeface="Be Vietnam" panose="020B0604020202020204" charset="0"/>
              </a:rPr>
              <a:t> </a:t>
            </a:r>
            <a:r>
              <a:rPr lang="en-US" sz="2000" dirty="0" err="1">
                <a:latin typeface="Be Vietnam" panose="020B0604020202020204" charset="0"/>
              </a:rPr>
              <a:t>triệu</a:t>
            </a:r>
            <a:r>
              <a:rPr lang="en-US" sz="2000" dirty="0">
                <a:latin typeface="Be Vietnam" panose="020B0604020202020204" charset="0"/>
              </a:rPr>
              <a:t> </a:t>
            </a:r>
            <a:r>
              <a:rPr lang="en-US" sz="2000" dirty="0" err="1">
                <a:latin typeface="Be Vietnam" panose="020B0604020202020204" charset="0"/>
              </a:rPr>
              <a:t>chứng</a:t>
            </a:r>
            <a:r>
              <a:rPr lang="en-US" sz="2000" dirty="0">
                <a:latin typeface="Be Vietnam" panose="020B0604020202020204" charset="0"/>
              </a:rPr>
              <a:t>. </a:t>
            </a:r>
            <a:r>
              <a:rPr lang="en-US" sz="2000" dirty="0" err="1">
                <a:latin typeface="Be Vietnam" panose="020B0604020202020204" charset="0"/>
              </a:rPr>
              <a:t>Đối</a:t>
            </a:r>
            <a:r>
              <a:rPr lang="en-US" sz="2000" dirty="0">
                <a:latin typeface="Be Vietnam" panose="020B0604020202020204" charset="0"/>
              </a:rPr>
              <a:t> </a:t>
            </a:r>
            <a:r>
              <a:rPr lang="en-US" sz="2000" dirty="0" err="1">
                <a:latin typeface="Be Vietnam" panose="020B0604020202020204" charset="0"/>
              </a:rPr>
              <a:t>với</a:t>
            </a:r>
            <a:r>
              <a:rPr lang="en-US" sz="2000" dirty="0">
                <a:latin typeface="Be Vietnam" panose="020B0604020202020204" charset="0"/>
              </a:rPr>
              <a:t> </a:t>
            </a:r>
            <a:r>
              <a:rPr lang="en-US" sz="2000" dirty="0" err="1">
                <a:latin typeface="Be Vietnam" panose="020B0604020202020204" charset="0"/>
              </a:rPr>
              <a:t>các</a:t>
            </a:r>
            <a:r>
              <a:rPr lang="en-US" sz="2000" dirty="0">
                <a:latin typeface="Be Vietnam" panose="020B0604020202020204" charset="0"/>
              </a:rPr>
              <a:t>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nhân</a:t>
            </a:r>
            <a:r>
              <a:rPr lang="en-US" sz="2000" dirty="0">
                <a:latin typeface="Be Vietnam" panose="020B0604020202020204" charset="0"/>
              </a:rPr>
              <a:t> </a:t>
            </a:r>
            <a:r>
              <a:rPr lang="en-US" sz="2000" dirty="0" err="1">
                <a:latin typeface="Be Vietnam" panose="020B0604020202020204" charset="0"/>
              </a:rPr>
              <a:t>hạ</a:t>
            </a:r>
            <a:r>
              <a:rPr lang="en-US" sz="2000" dirty="0">
                <a:latin typeface="Be Vietnam" panose="020B0604020202020204" charset="0"/>
              </a:rPr>
              <a:t> </a:t>
            </a:r>
            <a:r>
              <a:rPr lang="en-US" sz="2000" dirty="0" err="1">
                <a:latin typeface="Be Vietnam" panose="020B0604020202020204" charset="0"/>
              </a:rPr>
              <a:t>bạch</a:t>
            </a:r>
            <a:r>
              <a:rPr lang="en-US" sz="2000" dirty="0">
                <a:latin typeface="Be Vietnam" panose="020B0604020202020204" charset="0"/>
              </a:rPr>
              <a:t> </a:t>
            </a:r>
            <a:r>
              <a:rPr lang="en-US" sz="2000" dirty="0" err="1">
                <a:latin typeface="Be Vietnam" panose="020B0604020202020204" charset="0"/>
              </a:rPr>
              <a:t>cầu</a:t>
            </a:r>
            <a:r>
              <a:rPr lang="en-US" sz="2000" dirty="0">
                <a:latin typeface="Be Vietnam" panose="020B0604020202020204" charset="0"/>
              </a:rPr>
              <a:t> </a:t>
            </a:r>
            <a:r>
              <a:rPr lang="en-US" sz="2000" dirty="0" err="1">
                <a:latin typeface="Be Vietnam" panose="020B0604020202020204" charset="0"/>
              </a:rPr>
              <a:t>trung</a:t>
            </a:r>
            <a:r>
              <a:rPr lang="en-US" sz="2000" dirty="0">
                <a:latin typeface="Be Vietnam" panose="020B0604020202020204" charset="0"/>
              </a:rPr>
              <a:t> </a:t>
            </a:r>
            <a:r>
              <a:rPr lang="en-US" sz="2000" dirty="0" err="1">
                <a:latin typeface="Be Vietnam" panose="020B0604020202020204" charset="0"/>
              </a:rPr>
              <a:t>tính</a:t>
            </a:r>
            <a:r>
              <a:rPr lang="en-US" sz="2000" dirty="0">
                <a:latin typeface="Be Vietnam" panose="020B0604020202020204" charset="0"/>
              </a:rPr>
              <a:t>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quá</a:t>
            </a:r>
            <a:r>
              <a:rPr lang="en-US" sz="2000" dirty="0">
                <a:latin typeface="Be Vietnam" panose="020B0604020202020204" charset="0"/>
              </a:rPr>
              <a:t> </a:t>
            </a:r>
            <a:r>
              <a:rPr lang="en-US" sz="2000" dirty="0" err="1">
                <a:latin typeface="Be Vietnam" panose="020B0604020202020204" charset="0"/>
              </a:rPr>
              <a:t>trình</a:t>
            </a:r>
            <a:r>
              <a:rPr lang="en-US" sz="2000" dirty="0">
                <a:latin typeface="Be Vietnam" panose="020B0604020202020204" charset="0"/>
              </a:rPr>
              <a:t> </a:t>
            </a:r>
            <a:r>
              <a:rPr lang="en-US" sz="2000" dirty="0" err="1">
                <a:latin typeface="Be Vietnam" panose="020B0604020202020204" charset="0"/>
              </a:rPr>
              <a:t>sử</a:t>
            </a:r>
            <a:r>
              <a:rPr lang="en-US" sz="2000" dirty="0">
                <a:latin typeface="Be Vietnam" panose="020B0604020202020204" charset="0"/>
              </a:rPr>
              <a:t> </a:t>
            </a:r>
            <a:r>
              <a:rPr lang="en-US" sz="2000" dirty="0" err="1">
                <a:latin typeface="Be Vietnam" panose="020B0604020202020204" charset="0"/>
              </a:rPr>
              <a:t>dụng</a:t>
            </a:r>
            <a:r>
              <a:rPr lang="en-US" sz="2000" dirty="0">
                <a:latin typeface="Be Vietnam" panose="020B0604020202020204" charset="0"/>
              </a:rPr>
              <a:t> </a:t>
            </a:r>
            <a:r>
              <a:rPr lang="en-US" sz="2000" dirty="0" err="1">
                <a:latin typeface="Be Vietnam" panose="020B0604020202020204" charset="0"/>
              </a:rPr>
              <a:t>thuốc</a:t>
            </a:r>
            <a:r>
              <a:rPr lang="en-US" sz="2000" dirty="0">
                <a:latin typeface="Be Vietnam" panose="020B0604020202020204" charset="0"/>
              </a:rPr>
              <a:t> </a:t>
            </a:r>
            <a:r>
              <a:rPr lang="en-US" sz="2000" dirty="0" err="1">
                <a:latin typeface="Be Vietnam" panose="020B0604020202020204" charset="0"/>
              </a:rPr>
              <a:t>được</a:t>
            </a:r>
            <a:r>
              <a:rPr lang="en-US" sz="2000" dirty="0">
                <a:latin typeface="Be Vietnam" panose="020B0604020202020204" charset="0"/>
              </a:rPr>
              <a:t> </a:t>
            </a:r>
            <a:r>
              <a:rPr lang="en-US" sz="2000" dirty="0" err="1">
                <a:latin typeface="Be Vietnam" panose="020B0604020202020204" charset="0"/>
              </a:rPr>
              <a:t>phát</a:t>
            </a:r>
            <a:r>
              <a:rPr lang="en-US" sz="2000" dirty="0">
                <a:latin typeface="Be Vietnam" panose="020B0604020202020204" charset="0"/>
              </a:rPr>
              <a:t> </a:t>
            </a:r>
            <a:r>
              <a:rPr lang="en-US" sz="2000" dirty="0" err="1">
                <a:latin typeface="Be Vietnam" panose="020B0604020202020204" charset="0"/>
              </a:rPr>
              <a:t>hiện</a:t>
            </a:r>
            <a:r>
              <a:rPr lang="en-US" sz="2000" dirty="0">
                <a:latin typeface="Be Vietnam" panose="020B0604020202020204" charset="0"/>
              </a:rPr>
              <a:t> do </a:t>
            </a:r>
            <a:r>
              <a:rPr lang="en-US" sz="2000" dirty="0" err="1">
                <a:latin typeface="Be Vietnam" panose="020B0604020202020204" charset="0"/>
              </a:rPr>
              <a:t>xét</a:t>
            </a:r>
            <a:r>
              <a:rPr lang="en-US" sz="2000" dirty="0">
                <a:latin typeface="Be Vietnam" panose="020B0604020202020204" charset="0"/>
              </a:rPr>
              <a:t> </a:t>
            </a:r>
            <a:r>
              <a:rPr lang="en-US" sz="2000" dirty="0" err="1">
                <a:latin typeface="Be Vietnam" panose="020B0604020202020204" charset="0"/>
              </a:rPr>
              <a:t>nghiệm</a:t>
            </a:r>
            <a:r>
              <a:rPr lang="en-US" sz="2000" dirty="0">
                <a:latin typeface="Be Vietnam" panose="020B0604020202020204" charset="0"/>
              </a:rPr>
              <a:t> </a:t>
            </a:r>
            <a:r>
              <a:rPr lang="en-US" sz="2000" dirty="0" err="1">
                <a:latin typeface="Be Vietnam" panose="020B0604020202020204" charset="0"/>
              </a:rPr>
              <a:t>định</a:t>
            </a:r>
            <a:r>
              <a:rPr lang="en-US" sz="2000" dirty="0">
                <a:latin typeface="Be Vietnam" panose="020B0604020202020204" charset="0"/>
              </a:rPr>
              <a:t> </a:t>
            </a:r>
            <a:r>
              <a:rPr lang="en-US" sz="2000" dirty="0" err="1">
                <a:latin typeface="Be Vietnam" panose="020B0604020202020204" charset="0"/>
              </a:rPr>
              <a:t>kỳ</a:t>
            </a:r>
            <a:r>
              <a:rPr lang="en-US" sz="2000" dirty="0">
                <a:latin typeface="Be Vietnam" panose="020B0604020202020204" charset="0"/>
              </a:rPr>
              <a:t> </a:t>
            </a:r>
            <a:r>
              <a:rPr lang="en-US" sz="2000" dirty="0" err="1">
                <a:latin typeface="Be Vietnam" panose="020B0604020202020204" charset="0"/>
              </a:rPr>
              <a:t>hoặc</a:t>
            </a:r>
            <a:r>
              <a:rPr lang="en-US" sz="2000" dirty="0">
                <a:latin typeface="Be Vietnam" panose="020B0604020202020204" charset="0"/>
              </a:rPr>
              <a:t>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nhân</a:t>
            </a:r>
            <a:r>
              <a:rPr lang="en-US" sz="2000" dirty="0">
                <a:latin typeface="Be Vietnam" panose="020B0604020202020204" charset="0"/>
              </a:rPr>
              <a:t> </a:t>
            </a:r>
            <a:r>
              <a:rPr lang="en-US" sz="2000" dirty="0" err="1">
                <a:latin typeface="Be Vietnam" panose="020B0604020202020204" charset="0"/>
              </a:rPr>
              <a:t>có</a:t>
            </a:r>
            <a:r>
              <a:rPr lang="en-US" sz="2000" dirty="0">
                <a:latin typeface="Be Vietnam" panose="020B0604020202020204" charset="0"/>
              </a:rPr>
              <a:t> </a:t>
            </a:r>
            <a:r>
              <a:rPr lang="en-US" sz="2000" dirty="0" err="1">
                <a:latin typeface="Be Vietnam" panose="020B0604020202020204" charset="0"/>
              </a:rPr>
              <a:t>tiền</a:t>
            </a:r>
            <a:r>
              <a:rPr lang="en-US" sz="2000" dirty="0">
                <a:latin typeface="Be Vietnam" panose="020B0604020202020204" charset="0"/>
              </a:rPr>
              <a:t> </a:t>
            </a:r>
            <a:r>
              <a:rPr lang="en-US" sz="2000" dirty="0" err="1">
                <a:latin typeface="Be Vietnam" panose="020B0604020202020204" charset="0"/>
              </a:rPr>
              <a:t>sử</a:t>
            </a:r>
            <a:r>
              <a:rPr lang="en-US" sz="2000" dirty="0">
                <a:latin typeface="Be Vietnam" panose="020B0604020202020204" charset="0"/>
              </a:rPr>
              <a:t> </a:t>
            </a:r>
            <a:r>
              <a:rPr lang="en-US" sz="2000" dirty="0" err="1">
                <a:latin typeface="Be Vietnam" panose="020B0604020202020204" charset="0"/>
              </a:rPr>
              <a:t>hạ</a:t>
            </a:r>
            <a:r>
              <a:rPr lang="en-US" sz="2000" dirty="0">
                <a:latin typeface="Be Vietnam" panose="020B0604020202020204" charset="0"/>
              </a:rPr>
              <a:t> </a:t>
            </a:r>
            <a:r>
              <a:rPr lang="en-US" sz="2000" dirty="0" err="1">
                <a:latin typeface="Be Vietnam" panose="020B0604020202020204" charset="0"/>
              </a:rPr>
              <a:t>bạch</a:t>
            </a:r>
            <a:r>
              <a:rPr lang="en-US" sz="2000" dirty="0">
                <a:latin typeface="Be Vietnam" panose="020B0604020202020204" charset="0"/>
              </a:rPr>
              <a:t> </a:t>
            </a:r>
            <a:r>
              <a:rPr lang="en-US" sz="2000" dirty="0" err="1">
                <a:latin typeface="Be Vietnam" panose="020B0604020202020204" charset="0"/>
              </a:rPr>
              <a:t>cầu</a:t>
            </a:r>
            <a:r>
              <a:rPr lang="en-US" sz="2000" dirty="0">
                <a:latin typeface="Be Vietnam" panose="020B0604020202020204" charset="0"/>
              </a:rPr>
              <a:t> </a:t>
            </a:r>
            <a:r>
              <a:rPr lang="en-US" sz="2000" dirty="0" err="1">
                <a:latin typeface="Be Vietnam" panose="020B0604020202020204" charset="0"/>
              </a:rPr>
              <a:t>thường</a:t>
            </a:r>
            <a:r>
              <a:rPr lang="en-US" sz="2000" dirty="0">
                <a:latin typeface="Be Vietnam" panose="020B0604020202020204" charset="0"/>
              </a:rPr>
              <a:t> </a:t>
            </a:r>
            <a:r>
              <a:rPr lang="en-US" sz="2000" dirty="0" err="1">
                <a:latin typeface="Be Vietnam" panose="020B0604020202020204" charset="0"/>
              </a:rPr>
              <a:t>được</a:t>
            </a:r>
            <a:r>
              <a:rPr lang="en-US" sz="2000" dirty="0">
                <a:latin typeface="Be Vietnam" panose="020B0604020202020204" charset="0"/>
              </a:rPr>
              <a:t> </a:t>
            </a:r>
            <a:r>
              <a:rPr lang="en-US" sz="2000" dirty="0" err="1">
                <a:latin typeface="Be Vietnam" panose="020B0604020202020204" charset="0"/>
              </a:rPr>
              <a:t>chỉ</a:t>
            </a:r>
            <a:r>
              <a:rPr lang="en-US" sz="2000" dirty="0">
                <a:latin typeface="Be Vietnam" panose="020B0604020202020204" charset="0"/>
              </a:rPr>
              <a:t> </a:t>
            </a:r>
            <a:r>
              <a:rPr lang="en-US" sz="2000" dirty="0" err="1">
                <a:latin typeface="Be Vietnam" panose="020B0604020202020204" charset="0"/>
              </a:rPr>
              <a:t>định</a:t>
            </a:r>
            <a:r>
              <a:rPr lang="en-US" sz="2000" dirty="0">
                <a:latin typeface="Be Vietnam" panose="020B0604020202020204" charset="0"/>
              </a:rPr>
              <a:t> </a:t>
            </a:r>
            <a:r>
              <a:rPr lang="en-US" sz="2000" dirty="0" err="1">
                <a:latin typeface="Be Vietnam" panose="020B0604020202020204" charset="0"/>
              </a:rPr>
              <a:t>sử</a:t>
            </a:r>
            <a:r>
              <a:rPr lang="en-US" sz="2000" dirty="0">
                <a:latin typeface="Be Vietnam" panose="020B0604020202020204" charset="0"/>
              </a:rPr>
              <a:t> </a:t>
            </a:r>
            <a:r>
              <a:rPr lang="en-US" sz="2000" dirty="0" err="1">
                <a:latin typeface="Be Vietnam" panose="020B0604020202020204" charset="0"/>
              </a:rPr>
              <a:t>dụng</a:t>
            </a:r>
            <a:r>
              <a:rPr lang="en-US" sz="2000" dirty="0">
                <a:latin typeface="Be Vietnam" panose="020B0604020202020204" charset="0"/>
              </a:rPr>
              <a:t> Filgrastim, </a:t>
            </a:r>
            <a:r>
              <a:rPr lang="en-US" sz="2000" dirty="0" err="1">
                <a:latin typeface="Be Vietnam" panose="020B0604020202020204" charset="0"/>
              </a:rPr>
              <a:t>là</a:t>
            </a:r>
            <a:r>
              <a:rPr lang="en-US" sz="2000" dirty="0">
                <a:latin typeface="Be Vietnam" panose="020B0604020202020204" charset="0"/>
              </a:rPr>
              <a:t> </a:t>
            </a:r>
            <a:r>
              <a:rPr lang="en-US" sz="2000" dirty="0" err="1">
                <a:latin typeface="Be Vietnam" panose="020B0604020202020204" charset="0"/>
              </a:rPr>
              <a:t>thuốc</a:t>
            </a:r>
            <a:r>
              <a:rPr lang="en-US" sz="2000" dirty="0">
                <a:latin typeface="Be Vietnam" panose="020B0604020202020204" charset="0"/>
              </a:rPr>
              <a:t> </a:t>
            </a:r>
            <a:r>
              <a:rPr lang="en-US" sz="2000" dirty="0" err="1">
                <a:latin typeface="Be Vietnam" panose="020B0604020202020204" charset="0"/>
              </a:rPr>
              <a:t>kích</a:t>
            </a:r>
            <a:r>
              <a:rPr lang="en-US" sz="2000" dirty="0">
                <a:latin typeface="Be Vietnam" panose="020B0604020202020204" charset="0"/>
              </a:rPr>
              <a:t> </a:t>
            </a:r>
            <a:r>
              <a:rPr lang="en-US" sz="2000" dirty="0" err="1">
                <a:latin typeface="Be Vietnam" panose="020B0604020202020204" charset="0"/>
              </a:rPr>
              <a:t>thích</a:t>
            </a:r>
            <a:r>
              <a:rPr lang="en-US" sz="2000" dirty="0">
                <a:latin typeface="Be Vietnam" panose="020B0604020202020204" charset="0"/>
              </a:rPr>
              <a:t> </a:t>
            </a:r>
            <a:r>
              <a:rPr lang="en-US" sz="2000" dirty="0" err="1">
                <a:latin typeface="Be Vietnam" panose="020B0604020202020204" charset="0"/>
              </a:rPr>
              <a:t>tủy</a:t>
            </a:r>
            <a:r>
              <a:rPr lang="en-US" sz="2000" dirty="0">
                <a:latin typeface="Be Vietnam" panose="020B0604020202020204" charset="0"/>
              </a:rPr>
              <a:t> </a:t>
            </a:r>
            <a:r>
              <a:rPr lang="en-US" sz="2000" dirty="0" err="1">
                <a:latin typeface="Be Vietnam" panose="020B0604020202020204" charset="0"/>
              </a:rPr>
              <a:t>xương</a:t>
            </a:r>
            <a:r>
              <a:rPr lang="en-US" sz="2000" dirty="0">
                <a:latin typeface="Be Vietnam" panose="020B0604020202020204" charset="0"/>
              </a:rPr>
              <a:t> </a:t>
            </a:r>
            <a:r>
              <a:rPr lang="en-US" sz="2000" dirty="0" err="1">
                <a:latin typeface="Be Vietnam" panose="020B0604020202020204" charset="0"/>
              </a:rPr>
              <a:t>để</a:t>
            </a:r>
            <a:r>
              <a:rPr lang="en-US" sz="2000" dirty="0">
                <a:latin typeface="Be Vietnam" panose="020B0604020202020204" charset="0"/>
              </a:rPr>
              <a:t> </a:t>
            </a:r>
            <a:r>
              <a:rPr lang="en-US" sz="2000" dirty="0" err="1">
                <a:latin typeface="Be Vietnam" panose="020B0604020202020204" charset="0"/>
              </a:rPr>
              <a:t>tăng</a:t>
            </a:r>
            <a:r>
              <a:rPr lang="en-US" sz="2000" dirty="0">
                <a:latin typeface="Be Vietnam" panose="020B0604020202020204" charset="0"/>
              </a:rPr>
              <a:t> </a:t>
            </a:r>
            <a:r>
              <a:rPr lang="en-US" sz="2000" dirty="0" err="1">
                <a:latin typeface="Be Vietnam" panose="020B0604020202020204" charset="0"/>
              </a:rPr>
              <a:t>sản</a:t>
            </a:r>
            <a:r>
              <a:rPr lang="en-US" sz="2000" dirty="0">
                <a:latin typeface="Be Vietnam" panose="020B0604020202020204" charset="0"/>
              </a:rPr>
              <a:t> </a:t>
            </a:r>
            <a:r>
              <a:rPr lang="en-US" sz="2000" dirty="0" err="1">
                <a:latin typeface="Be Vietnam" panose="020B0604020202020204" charset="0"/>
              </a:rPr>
              <a:t>xuất</a:t>
            </a:r>
            <a:r>
              <a:rPr lang="en-US" sz="2000" dirty="0">
                <a:latin typeface="Be Vietnam" panose="020B0604020202020204" charset="0"/>
              </a:rPr>
              <a:t> </a:t>
            </a:r>
            <a:r>
              <a:rPr lang="en-US" sz="2000" dirty="0" err="1">
                <a:latin typeface="Be Vietnam" panose="020B0604020202020204" charset="0"/>
              </a:rPr>
              <a:t>bach</a:t>
            </a:r>
            <a:r>
              <a:rPr lang="en-US" sz="2000" dirty="0">
                <a:latin typeface="Be Vietnam" panose="020B0604020202020204" charset="0"/>
              </a:rPr>
              <a:t> </a:t>
            </a:r>
            <a:r>
              <a:rPr lang="en-US" sz="2000" dirty="0" err="1">
                <a:latin typeface="Be Vietnam" panose="020B0604020202020204" charset="0"/>
              </a:rPr>
              <a:t>cầu</a:t>
            </a:r>
            <a:r>
              <a:rPr lang="en-US" sz="2000" dirty="0">
                <a:latin typeface="Be Vietnam" panose="020B0604020202020204" charset="0"/>
              </a:rPr>
              <a:t> </a:t>
            </a:r>
            <a:r>
              <a:rPr lang="en-US" sz="2000" dirty="0" err="1">
                <a:latin typeface="Be Vietnam" panose="020B0604020202020204" charset="0"/>
              </a:rPr>
              <a:t>trung</a:t>
            </a:r>
            <a:r>
              <a:rPr lang="en-US" sz="2000" dirty="0">
                <a:latin typeface="Be Vietnam" panose="020B0604020202020204" charset="0"/>
              </a:rPr>
              <a:t> </a:t>
            </a:r>
            <a:r>
              <a:rPr lang="en-US" sz="2000" dirty="0" err="1">
                <a:latin typeface="Be Vietnam" panose="020B0604020202020204" charset="0"/>
              </a:rPr>
              <a:t>tính</a:t>
            </a:r>
            <a:r>
              <a:rPr lang="en-US" sz="2000" dirty="0">
                <a:latin typeface="Be Vietnam" panose="020B0604020202020204" charset="0"/>
              </a:rPr>
              <a:t>.</a:t>
            </a:r>
            <a:endParaRPr lang="en-SG" altLang="en-US" sz="2000" dirty="0">
              <a:latin typeface="Be Vietnam" panose="020B0604020202020204" charset="0"/>
              <a:cs typeface="Times New Roman" panose="02020603050405020304" pitchFamily="18" charset="0"/>
            </a:endParaRPr>
          </a:p>
        </p:txBody>
      </p:sp>
      <p:sp>
        <p:nvSpPr>
          <p:cNvPr id="26" name="TextBox 263"/>
          <p:cNvSpPr txBox="1">
            <a:spLocks noChangeArrowheads="1"/>
          </p:cNvSpPr>
          <p:nvPr/>
        </p:nvSpPr>
        <p:spPr bwMode="auto">
          <a:xfrm>
            <a:off x="15212751" y="27459477"/>
            <a:ext cx="14176355" cy="786291"/>
          </a:xfrm>
          <a:prstGeom prst="rect">
            <a:avLst/>
          </a:prstGeom>
          <a:gradFill>
            <a:gsLst>
              <a:gs pos="0">
                <a:srgbClr val="283583"/>
              </a:gs>
              <a:gs pos="99000">
                <a:srgbClr val="009FE3"/>
              </a:gs>
            </a:gsLst>
            <a:lin ang="0" scaled="0"/>
          </a:gradFill>
          <a:ln>
            <a:noFill/>
          </a:ln>
        </p:spPr>
        <p:txBody>
          <a:bodyPr wrap="square" lIns="180000" tIns="108000" bIns="0">
            <a:spAutoFit/>
          </a:bodyPr>
          <a:lstStyle>
            <a:lvl1pPr eaLnBrk="0" hangingPunct="0">
              <a:defRPr sz="1900">
                <a:solidFill>
                  <a:schemeClr val="tx1"/>
                </a:solidFill>
                <a:latin typeface="Arial" panose="020B0604020202020204" pitchFamily="34" charset="0"/>
                <a:cs typeface="Arial" panose="020B0604020202020204" pitchFamily="34" charset="0"/>
              </a:defRPr>
            </a:lvl1pPr>
            <a:lvl2pPr marL="742950" indent="-285750" eaLnBrk="0" hangingPunct="0">
              <a:defRPr sz="1900">
                <a:solidFill>
                  <a:schemeClr val="tx1"/>
                </a:solidFill>
                <a:latin typeface="Arial" panose="020B0604020202020204" pitchFamily="34" charset="0"/>
                <a:cs typeface="Arial" panose="020B0604020202020204" pitchFamily="34" charset="0"/>
              </a:defRPr>
            </a:lvl2pPr>
            <a:lvl3pPr marL="1143000" indent="-228600" eaLnBrk="0" hangingPunct="0">
              <a:defRPr sz="1900">
                <a:solidFill>
                  <a:schemeClr val="tx1"/>
                </a:solidFill>
                <a:latin typeface="Arial" panose="020B0604020202020204" pitchFamily="34" charset="0"/>
                <a:cs typeface="Arial" panose="020B0604020202020204" pitchFamily="34" charset="0"/>
              </a:defRPr>
            </a:lvl3pPr>
            <a:lvl4pPr marL="1600200" indent="-228600" eaLnBrk="0" hangingPunct="0">
              <a:defRPr sz="1900">
                <a:solidFill>
                  <a:schemeClr val="tx1"/>
                </a:solidFill>
                <a:latin typeface="Arial" panose="020B0604020202020204" pitchFamily="34" charset="0"/>
                <a:cs typeface="Arial" panose="020B0604020202020204" pitchFamily="34" charset="0"/>
              </a:defRPr>
            </a:lvl4pPr>
            <a:lvl5pPr marL="2057400" indent="-228600" eaLnBrk="0" hangingPunct="0">
              <a:defRPr sz="19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9pPr>
          </a:lstStyle>
          <a:p>
            <a:pPr eaLnBrk="1" hangingPunct="1">
              <a:spcBef>
                <a:spcPts val="1800"/>
              </a:spcBef>
            </a:pPr>
            <a:r>
              <a:rPr lang="en-SG" altLang="en-US" sz="4401" b="1" spc="300" dirty="0">
                <a:solidFill>
                  <a:schemeClr val="bg1"/>
                </a:solidFill>
                <a:latin typeface="VL Bebas Neue Bold" pitchFamily="2" charset="77"/>
                <a:cs typeface="Times New Roman" panose="02020603050405020304" pitchFamily="18" charset="0"/>
              </a:rPr>
              <a:t>KẾT LUẬN VÀ KIẾN NGHỊ</a:t>
            </a:r>
          </a:p>
        </p:txBody>
      </p:sp>
      <p:sp>
        <p:nvSpPr>
          <p:cNvPr id="27" name="TextBox 263"/>
          <p:cNvSpPr txBox="1">
            <a:spLocks noChangeArrowheads="1"/>
          </p:cNvSpPr>
          <p:nvPr/>
        </p:nvSpPr>
        <p:spPr bwMode="auto">
          <a:xfrm>
            <a:off x="15212751" y="28571067"/>
            <a:ext cx="14176355" cy="7296970"/>
          </a:xfrm>
          <a:prstGeom prst="rect">
            <a:avLst/>
          </a:prstGeom>
          <a:solidFill>
            <a:schemeClr val="bg1">
              <a:lumMod val="95000"/>
              <a:alpha val="70000"/>
            </a:schemeClr>
          </a:solidFill>
          <a:ln>
            <a:noFill/>
          </a:ln>
        </p:spPr>
        <p:txBody>
          <a:bodyPr wrap="square" lIns="108000" tIns="108000" rIns="108000" bIns="108000">
            <a:spAutoFit/>
          </a:bodyPr>
          <a:lstStyle>
            <a:lvl1pPr eaLnBrk="0" hangingPunct="0">
              <a:defRPr sz="1900">
                <a:solidFill>
                  <a:schemeClr val="tx1"/>
                </a:solidFill>
                <a:latin typeface="Arial" panose="020B0604020202020204" pitchFamily="34" charset="0"/>
                <a:cs typeface="Arial" panose="020B0604020202020204" pitchFamily="34" charset="0"/>
              </a:defRPr>
            </a:lvl1pPr>
            <a:lvl2pPr marL="742950" indent="-285750" eaLnBrk="0" hangingPunct="0">
              <a:defRPr sz="1900">
                <a:solidFill>
                  <a:schemeClr val="tx1"/>
                </a:solidFill>
                <a:latin typeface="Arial" panose="020B0604020202020204" pitchFamily="34" charset="0"/>
                <a:cs typeface="Arial" panose="020B0604020202020204" pitchFamily="34" charset="0"/>
              </a:defRPr>
            </a:lvl2pPr>
            <a:lvl3pPr marL="1143000" indent="-228600" eaLnBrk="0" hangingPunct="0">
              <a:defRPr sz="1900">
                <a:solidFill>
                  <a:schemeClr val="tx1"/>
                </a:solidFill>
                <a:latin typeface="Arial" panose="020B0604020202020204" pitchFamily="34" charset="0"/>
                <a:cs typeface="Arial" panose="020B0604020202020204" pitchFamily="34" charset="0"/>
              </a:defRPr>
            </a:lvl3pPr>
            <a:lvl4pPr marL="1600200" indent="-228600" eaLnBrk="0" hangingPunct="0">
              <a:defRPr sz="1900">
                <a:solidFill>
                  <a:schemeClr val="tx1"/>
                </a:solidFill>
                <a:latin typeface="Arial" panose="020B0604020202020204" pitchFamily="34" charset="0"/>
                <a:cs typeface="Arial" panose="020B0604020202020204" pitchFamily="34" charset="0"/>
              </a:defRPr>
            </a:lvl4pPr>
            <a:lvl5pPr marL="2057400" indent="-228600" eaLnBrk="0" hangingPunct="0">
              <a:defRPr sz="19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9pPr>
          </a:lstStyle>
          <a:p>
            <a:pPr algn="just"/>
            <a:r>
              <a:rPr lang="nl-NL" sz="2000" b="1" u="sng" dirty="0">
                <a:latin typeface="Be Vietnam" panose="020B0604020202020204" charset="0"/>
              </a:rPr>
              <a:t>KẾT LUẬN:</a:t>
            </a:r>
            <a:endParaRPr lang="en-US" sz="2000" u="sng" dirty="0">
              <a:latin typeface="Be Vietnam" panose="020B0604020202020204" charset="0"/>
            </a:endParaRPr>
          </a:p>
          <a:p>
            <a:pPr algn="just"/>
            <a:r>
              <a:rPr lang="nl-NL" sz="2000" b="1" dirty="0">
                <a:latin typeface="Be Vietnam" panose="020B0604020202020204" charset="0"/>
              </a:rPr>
              <a:t>- </a:t>
            </a:r>
            <a:r>
              <a:rPr lang="en-US" sz="2000" b="1" dirty="0" err="1">
                <a:latin typeface="Be Vietnam" panose="020B0604020202020204" charset="0"/>
              </a:rPr>
              <a:t>Đặc</a:t>
            </a:r>
            <a:r>
              <a:rPr lang="en-US" sz="2000" b="1" dirty="0">
                <a:latin typeface="Be Vietnam" panose="020B0604020202020204" charset="0"/>
              </a:rPr>
              <a:t> </a:t>
            </a:r>
            <a:r>
              <a:rPr lang="en-US" sz="2000" b="1" dirty="0" err="1">
                <a:latin typeface="Be Vietnam" panose="020B0604020202020204" charset="0"/>
              </a:rPr>
              <a:t>điểm</a:t>
            </a:r>
            <a:r>
              <a:rPr lang="en-US" sz="2000" b="1" dirty="0">
                <a:latin typeface="Be Vietnam" panose="020B0604020202020204" charset="0"/>
              </a:rPr>
              <a:t> </a:t>
            </a:r>
            <a:r>
              <a:rPr lang="en-US" sz="2000" b="1" dirty="0" err="1">
                <a:latin typeface="Be Vietnam" panose="020B0604020202020204" charset="0"/>
              </a:rPr>
              <a:t>sử</a:t>
            </a:r>
            <a:r>
              <a:rPr lang="en-US" sz="2000" b="1" dirty="0">
                <a:latin typeface="Be Vietnam" panose="020B0604020202020204" charset="0"/>
              </a:rPr>
              <a:t> </a:t>
            </a:r>
            <a:r>
              <a:rPr lang="en-US" sz="2000" b="1" dirty="0" err="1">
                <a:latin typeface="Be Vietnam" panose="020B0604020202020204" charset="0"/>
              </a:rPr>
              <a:t>dụng</a:t>
            </a:r>
            <a:r>
              <a:rPr lang="en-US" sz="2000" b="1" dirty="0">
                <a:latin typeface="Be Vietnam" panose="020B0604020202020204" charset="0"/>
              </a:rPr>
              <a:t> Vinorelbine </a:t>
            </a:r>
            <a:r>
              <a:rPr lang="en-US" sz="2000" b="1" dirty="0" err="1">
                <a:latin typeface="Be Vietnam" panose="020B0604020202020204" charset="0"/>
              </a:rPr>
              <a:t>trong</a:t>
            </a:r>
            <a:r>
              <a:rPr lang="en-US" sz="2000" b="1" dirty="0">
                <a:latin typeface="Be Vietnam" panose="020B0604020202020204" charset="0"/>
              </a:rPr>
              <a:t> </a:t>
            </a:r>
            <a:r>
              <a:rPr lang="en-US" sz="2000" b="1" dirty="0" err="1">
                <a:latin typeface="Be Vietnam" panose="020B0604020202020204" charset="0"/>
              </a:rPr>
              <a:t>hoá</a:t>
            </a:r>
            <a:r>
              <a:rPr lang="en-US" sz="2000" b="1" dirty="0">
                <a:latin typeface="Be Vietnam" panose="020B0604020202020204" charset="0"/>
              </a:rPr>
              <a:t> </a:t>
            </a:r>
            <a:r>
              <a:rPr lang="en-US" sz="2000" b="1" dirty="0" err="1">
                <a:latin typeface="Be Vietnam" panose="020B0604020202020204" charset="0"/>
              </a:rPr>
              <a:t>trị</a:t>
            </a:r>
            <a:r>
              <a:rPr lang="en-US" sz="2000" b="1" dirty="0">
                <a:latin typeface="Be Vietnam" panose="020B0604020202020204" charset="0"/>
              </a:rPr>
              <a:t> </a:t>
            </a:r>
            <a:r>
              <a:rPr lang="en-US" sz="2000" b="1" dirty="0" err="1">
                <a:latin typeface="Be Vietnam" panose="020B0604020202020204" charset="0"/>
              </a:rPr>
              <a:t>liệu</a:t>
            </a:r>
            <a:r>
              <a:rPr lang="en-US" sz="2000" b="1" dirty="0">
                <a:latin typeface="Be Vietnam" panose="020B0604020202020204" charset="0"/>
              </a:rPr>
              <a:t>:</a:t>
            </a:r>
            <a:endParaRPr lang="en-US" sz="2000" dirty="0">
              <a:latin typeface="Be Vietnam" panose="020B0604020202020204" charset="0"/>
            </a:endParaRPr>
          </a:p>
          <a:p>
            <a:pPr algn="just"/>
            <a:r>
              <a:rPr lang="en-US" sz="2000" dirty="0">
                <a:latin typeface="Be Vietnam" panose="020B0604020202020204" charset="0"/>
              </a:rPr>
              <a:t>+ Trong </a:t>
            </a:r>
            <a:r>
              <a:rPr lang="en-US" sz="2000" dirty="0" err="1">
                <a:latin typeface="Be Vietnam" panose="020B0604020202020204" charset="0"/>
              </a:rPr>
              <a:t>nghiên</a:t>
            </a:r>
            <a:r>
              <a:rPr lang="en-US" sz="2000" dirty="0">
                <a:latin typeface="Be Vietnam" panose="020B0604020202020204" charset="0"/>
              </a:rPr>
              <a:t> </a:t>
            </a:r>
            <a:r>
              <a:rPr lang="en-US" sz="2000" dirty="0" err="1">
                <a:latin typeface="Be Vietnam" panose="020B0604020202020204" charset="0"/>
              </a:rPr>
              <a:t>cứu</a:t>
            </a:r>
            <a:r>
              <a:rPr lang="en-US" sz="2000" dirty="0">
                <a:latin typeface="Be Vietnam" panose="020B0604020202020204" charset="0"/>
              </a:rPr>
              <a:t>, </a:t>
            </a:r>
            <a:r>
              <a:rPr lang="en-US" sz="2000" dirty="0" err="1">
                <a:latin typeface="Be Vietnam" panose="020B0604020202020204" charset="0"/>
              </a:rPr>
              <a:t>có</a:t>
            </a:r>
            <a:r>
              <a:rPr lang="en-US" sz="2000" dirty="0">
                <a:latin typeface="Be Vietnam" panose="020B0604020202020204" charset="0"/>
              </a:rPr>
              <a:t> 53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nhân</a:t>
            </a:r>
            <a:r>
              <a:rPr lang="en-US" sz="2000" dirty="0">
                <a:latin typeface="Be Vietnam" panose="020B0604020202020204" charset="0"/>
              </a:rPr>
              <a:t> UTPKTBN, </a:t>
            </a:r>
            <a:r>
              <a:rPr lang="en-US" sz="2000" dirty="0" err="1">
                <a:latin typeface="Be Vietnam" panose="020B0604020202020204" charset="0"/>
              </a:rPr>
              <a:t>chiếm</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79,1%. </a:t>
            </a:r>
            <a:r>
              <a:rPr lang="en-US" sz="2000" dirty="0" err="1">
                <a:latin typeface="Be Vietnam" panose="020B0604020202020204" charset="0"/>
              </a:rPr>
              <a:t>Độ</a:t>
            </a:r>
            <a:r>
              <a:rPr lang="en-US" sz="2000" dirty="0">
                <a:latin typeface="Be Vietnam" panose="020B0604020202020204" charset="0"/>
              </a:rPr>
              <a:t> </a:t>
            </a:r>
            <a:r>
              <a:rPr lang="en-US" sz="2000" dirty="0" err="1">
                <a:latin typeface="Be Vietnam" panose="020B0604020202020204" charset="0"/>
              </a:rPr>
              <a:t>tuổi</a:t>
            </a:r>
            <a:r>
              <a:rPr lang="en-US" sz="2000" dirty="0">
                <a:latin typeface="Be Vietnam" panose="020B0604020202020204" charset="0"/>
              </a:rPr>
              <a:t> </a:t>
            </a:r>
            <a:r>
              <a:rPr lang="en-US" sz="2000" dirty="0" err="1">
                <a:latin typeface="Be Vietnam" panose="020B0604020202020204" charset="0"/>
              </a:rPr>
              <a:t>trung</a:t>
            </a:r>
            <a:r>
              <a:rPr lang="en-US" sz="2000" dirty="0">
                <a:latin typeface="Be Vietnam" panose="020B0604020202020204" charset="0"/>
              </a:rPr>
              <a:t> </a:t>
            </a:r>
            <a:r>
              <a:rPr lang="en-US" sz="2000" dirty="0" err="1">
                <a:latin typeface="Be Vietnam" panose="020B0604020202020204" charset="0"/>
              </a:rPr>
              <a:t>bình</a:t>
            </a:r>
            <a:r>
              <a:rPr lang="en-US" sz="2000" dirty="0">
                <a:latin typeface="Be Vietnam" panose="020B0604020202020204" charset="0"/>
              </a:rPr>
              <a:t> </a:t>
            </a:r>
            <a:r>
              <a:rPr lang="en-US" sz="2000" dirty="0" err="1">
                <a:latin typeface="Be Vietnam" panose="020B0604020202020204" charset="0"/>
              </a:rPr>
              <a:t>của</a:t>
            </a:r>
            <a:r>
              <a:rPr lang="en-US" sz="2000" dirty="0">
                <a:latin typeface="Be Vietnam" panose="020B0604020202020204" charset="0"/>
              </a:rPr>
              <a:t> </a:t>
            </a:r>
            <a:r>
              <a:rPr lang="en-US" sz="2000" dirty="0" err="1">
                <a:latin typeface="Be Vietnam" panose="020B0604020202020204" charset="0"/>
              </a:rPr>
              <a:t>mẫu</a:t>
            </a:r>
            <a:r>
              <a:rPr lang="en-US" sz="2000" dirty="0">
                <a:latin typeface="Be Vietnam" panose="020B0604020202020204" charset="0"/>
              </a:rPr>
              <a:t> </a:t>
            </a:r>
            <a:r>
              <a:rPr lang="en-US" sz="2000" dirty="0" err="1">
                <a:latin typeface="Be Vietnam" panose="020B0604020202020204" charset="0"/>
              </a:rPr>
              <a:t>nghiên</a:t>
            </a:r>
            <a:r>
              <a:rPr lang="en-US" sz="2000" dirty="0">
                <a:latin typeface="Be Vietnam" panose="020B0604020202020204" charset="0"/>
              </a:rPr>
              <a:t> </a:t>
            </a:r>
            <a:r>
              <a:rPr lang="en-US" sz="2000" dirty="0" err="1">
                <a:latin typeface="Be Vietnam" panose="020B0604020202020204" charset="0"/>
              </a:rPr>
              <a:t>cứu</a:t>
            </a:r>
            <a:r>
              <a:rPr lang="en-US" sz="2000" dirty="0">
                <a:latin typeface="Be Vietnam" panose="020B0604020202020204" charset="0"/>
              </a:rPr>
              <a:t> </a:t>
            </a:r>
            <a:r>
              <a:rPr lang="en-US" sz="2000" dirty="0" err="1">
                <a:latin typeface="Be Vietnam" panose="020B0604020202020204" charset="0"/>
              </a:rPr>
              <a:t>là</a:t>
            </a:r>
            <a:r>
              <a:rPr lang="en-US" sz="2000" dirty="0">
                <a:latin typeface="Be Vietnam" panose="020B0604020202020204" charset="0"/>
              </a:rPr>
              <a:t> 68,5.</a:t>
            </a:r>
          </a:p>
          <a:p>
            <a:pPr algn="just"/>
            <a:r>
              <a:rPr lang="en-US" sz="2000" dirty="0">
                <a:latin typeface="Be Vietnam" panose="020B0604020202020204" charset="0"/>
              </a:rPr>
              <a:t>+ 100% </a:t>
            </a:r>
            <a:r>
              <a:rPr lang="en-US" sz="2000" dirty="0" err="1">
                <a:latin typeface="Be Vietnam" panose="020B0604020202020204" charset="0"/>
              </a:rPr>
              <a:t>các</a:t>
            </a:r>
            <a:r>
              <a:rPr lang="en-US" sz="2000" dirty="0">
                <a:latin typeface="Be Vietnam" panose="020B0604020202020204" charset="0"/>
              </a:rPr>
              <a:t> </a:t>
            </a:r>
            <a:r>
              <a:rPr lang="en-US" sz="2000" dirty="0" err="1">
                <a:latin typeface="Be Vietnam" panose="020B0604020202020204" charset="0"/>
              </a:rPr>
              <a:t>bệnh</a:t>
            </a:r>
            <a:r>
              <a:rPr lang="en-US" sz="2000" dirty="0">
                <a:latin typeface="Be Vietnam" panose="020B0604020202020204" charset="0"/>
              </a:rPr>
              <a:t> </a:t>
            </a:r>
            <a:r>
              <a:rPr lang="en-US" sz="2000" dirty="0" err="1">
                <a:latin typeface="Be Vietnam" panose="020B0604020202020204" charset="0"/>
              </a:rPr>
              <a:t>nhân</a:t>
            </a:r>
            <a:r>
              <a:rPr lang="en-US" sz="2000" dirty="0">
                <a:latin typeface="Be Vietnam" panose="020B0604020202020204" charset="0"/>
              </a:rPr>
              <a:t>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nghiên</a:t>
            </a:r>
            <a:r>
              <a:rPr lang="en-US" sz="2000" dirty="0">
                <a:latin typeface="Be Vietnam" panose="020B0604020202020204" charset="0"/>
              </a:rPr>
              <a:t> </a:t>
            </a:r>
            <a:r>
              <a:rPr lang="en-US" sz="2000" dirty="0" err="1">
                <a:latin typeface="Be Vietnam" panose="020B0604020202020204" charset="0"/>
              </a:rPr>
              <a:t>cứu</a:t>
            </a:r>
            <a:r>
              <a:rPr lang="en-US" sz="2000" dirty="0">
                <a:latin typeface="Be Vietnam" panose="020B0604020202020204" charset="0"/>
              </a:rPr>
              <a:t> </a:t>
            </a:r>
            <a:r>
              <a:rPr lang="en-US" sz="2000" dirty="0" err="1">
                <a:latin typeface="Be Vietnam" panose="020B0604020202020204" charset="0"/>
              </a:rPr>
              <a:t>đề</a:t>
            </a:r>
            <a:r>
              <a:rPr lang="en-US" sz="2000" dirty="0">
                <a:latin typeface="Be Vietnam" panose="020B0604020202020204" charset="0"/>
              </a:rPr>
              <a:t> </a:t>
            </a:r>
            <a:r>
              <a:rPr lang="en-US" sz="2000" dirty="0" err="1">
                <a:latin typeface="Be Vietnam" panose="020B0604020202020204" charset="0"/>
              </a:rPr>
              <a:t>được</a:t>
            </a:r>
            <a:r>
              <a:rPr lang="en-US" sz="2000" dirty="0">
                <a:latin typeface="Be Vietnam" panose="020B0604020202020204" charset="0"/>
              </a:rPr>
              <a:t> </a:t>
            </a:r>
            <a:r>
              <a:rPr lang="en-US" sz="2000" dirty="0" err="1">
                <a:latin typeface="Be Vietnam" panose="020B0604020202020204" charset="0"/>
              </a:rPr>
              <a:t>chỉ</a:t>
            </a:r>
            <a:r>
              <a:rPr lang="en-US" sz="2000" dirty="0">
                <a:latin typeface="Be Vietnam" panose="020B0604020202020204" charset="0"/>
              </a:rPr>
              <a:t> </a:t>
            </a:r>
            <a:r>
              <a:rPr lang="en-US" sz="2000" dirty="0" err="1">
                <a:latin typeface="Be Vietnam" panose="020B0604020202020204" charset="0"/>
              </a:rPr>
              <a:t>định</a:t>
            </a:r>
            <a:r>
              <a:rPr lang="en-US" sz="2000" dirty="0">
                <a:latin typeface="Be Vietnam" panose="020B0604020202020204" charset="0"/>
              </a:rPr>
              <a:t> </a:t>
            </a:r>
            <a:r>
              <a:rPr lang="en-US" sz="2000" dirty="0" err="1">
                <a:latin typeface="Be Vietnam" panose="020B0604020202020204" charset="0"/>
              </a:rPr>
              <a:t>đúng</a:t>
            </a:r>
            <a:r>
              <a:rPr lang="en-US" sz="2000" dirty="0">
                <a:latin typeface="Be Vietnam" panose="020B0604020202020204" charset="0"/>
              </a:rPr>
              <a:t> </a:t>
            </a:r>
            <a:r>
              <a:rPr lang="en-US" sz="2000" dirty="0" err="1">
                <a:latin typeface="Be Vietnam" panose="020B0604020202020204" charset="0"/>
              </a:rPr>
              <a:t>theo</a:t>
            </a:r>
            <a:r>
              <a:rPr lang="en-US" sz="2000" dirty="0">
                <a:latin typeface="Be Vietnam" panose="020B0604020202020204" charset="0"/>
              </a:rPr>
              <a:t> </a:t>
            </a:r>
            <a:r>
              <a:rPr lang="en-US" sz="2000" dirty="0" err="1">
                <a:latin typeface="Be Vietnam" panose="020B0604020202020204" charset="0"/>
              </a:rPr>
              <a:t>hướng</a:t>
            </a:r>
            <a:r>
              <a:rPr lang="en-US" sz="2000" dirty="0">
                <a:latin typeface="Be Vietnam" panose="020B0604020202020204" charset="0"/>
              </a:rPr>
              <a:t> </a:t>
            </a:r>
            <a:r>
              <a:rPr lang="en-US" sz="2000" dirty="0" err="1">
                <a:latin typeface="Be Vietnam" panose="020B0604020202020204" charset="0"/>
              </a:rPr>
              <a:t>dẫn</a:t>
            </a:r>
            <a:r>
              <a:rPr lang="en-US" sz="2000" dirty="0">
                <a:latin typeface="Be Vietnam" panose="020B0604020202020204" charset="0"/>
              </a:rPr>
              <a:t>.</a:t>
            </a:r>
          </a:p>
          <a:p>
            <a:pPr algn="just"/>
            <a:r>
              <a:rPr lang="en-US" sz="2000" dirty="0">
                <a:latin typeface="Be Vietnam" panose="020B0604020202020204" charset="0"/>
              </a:rPr>
              <a:t>+ </a:t>
            </a:r>
            <a:r>
              <a:rPr lang="en-US" sz="2000" dirty="0" err="1">
                <a:latin typeface="Be Vietnam" panose="020B0604020202020204" charset="0"/>
              </a:rPr>
              <a:t>Số</a:t>
            </a:r>
            <a:r>
              <a:rPr lang="en-US" sz="2000" dirty="0">
                <a:latin typeface="Be Vietnam" panose="020B0604020202020204" charset="0"/>
              </a:rPr>
              <a:t> </a:t>
            </a:r>
            <a:r>
              <a:rPr lang="en-US" sz="2000" dirty="0" err="1">
                <a:latin typeface="Be Vietnam" panose="020B0604020202020204" charset="0"/>
              </a:rPr>
              <a:t>đợt</a:t>
            </a:r>
            <a:r>
              <a:rPr lang="en-US" sz="2000" dirty="0">
                <a:latin typeface="Be Vietnam" panose="020B0604020202020204" charset="0"/>
              </a:rPr>
              <a:t> </a:t>
            </a:r>
            <a:r>
              <a:rPr lang="en-US" sz="2000" dirty="0" err="1">
                <a:latin typeface="Be Vietnam" panose="020B0604020202020204" charset="0"/>
              </a:rPr>
              <a:t>điều</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a:t>
            </a:r>
            <a:r>
              <a:rPr lang="en-US" sz="2000" dirty="0" err="1">
                <a:latin typeface="Be Vietnam" panose="020B0604020202020204" charset="0"/>
              </a:rPr>
              <a:t>có</a:t>
            </a:r>
            <a:r>
              <a:rPr lang="en-US" sz="2000" dirty="0">
                <a:latin typeface="Be Vietnam" panose="020B0604020202020204" charset="0"/>
              </a:rPr>
              <a:t> </a:t>
            </a:r>
            <a:r>
              <a:rPr lang="en-US" sz="2000" dirty="0" err="1">
                <a:latin typeface="Be Vietnam" panose="020B0604020202020204" charset="0"/>
              </a:rPr>
              <a:t>ngày</a:t>
            </a:r>
            <a:r>
              <a:rPr lang="en-US" sz="2000" dirty="0">
                <a:latin typeface="Be Vietnam" panose="020B0604020202020204" charset="0"/>
              </a:rPr>
              <a:t> </a:t>
            </a:r>
            <a:r>
              <a:rPr lang="en-US" sz="2000" dirty="0" err="1">
                <a:latin typeface="Be Vietnam" panose="020B0604020202020204" charset="0"/>
              </a:rPr>
              <a:t>nằm</a:t>
            </a:r>
            <a:r>
              <a:rPr lang="en-US" sz="2000" dirty="0">
                <a:latin typeface="Be Vietnam" panose="020B0604020202020204" charset="0"/>
              </a:rPr>
              <a:t> </a:t>
            </a:r>
            <a:r>
              <a:rPr lang="en-US" sz="2000" dirty="0" err="1">
                <a:latin typeface="Be Vietnam" panose="020B0604020202020204" charset="0"/>
              </a:rPr>
              <a:t>viện</a:t>
            </a:r>
            <a:r>
              <a:rPr lang="en-US" sz="2000" dirty="0">
                <a:latin typeface="Be Vietnam" panose="020B0604020202020204" charset="0"/>
              </a:rPr>
              <a:t> </a:t>
            </a:r>
            <a:r>
              <a:rPr lang="en-US" sz="2000" dirty="0" err="1">
                <a:latin typeface="Be Vietnam" panose="020B0604020202020204" charset="0"/>
              </a:rPr>
              <a:t>từ</a:t>
            </a:r>
            <a:r>
              <a:rPr lang="en-US" sz="2000" dirty="0">
                <a:latin typeface="Be Vietnam" panose="020B0604020202020204" charset="0"/>
              </a:rPr>
              <a:t> 6-10 </a:t>
            </a:r>
            <a:r>
              <a:rPr lang="en-US" sz="2000" dirty="0" err="1">
                <a:latin typeface="Be Vietnam" panose="020B0604020202020204" charset="0"/>
              </a:rPr>
              <a:t>ngày</a:t>
            </a:r>
            <a:r>
              <a:rPr lang="en-US" sz="2000" dirty="0">
                <a:latin typeface="Be Vietnam" panose="020B0604020202020204" charset="0"/>
              </a:rPr>
              <a:t> </a:t>
            </a:r>
            <a:r>
              <a:rPr lang="en-US" sz="2000" dirty="0" err="1">
                <a:latin typeface="Be Vietnam" panose="020B0604020202020204" charset="0"/>
              </a:rPr>
              <a:t>chiếm</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a:t>
            </a:r>
            <a:r>
              <a:rPr lang="en-US" sz="2000" dirty="0" err="1">
                <a:latin typeface="Be Vietnam" panose="020B0604020202020204" charset="0"/>
              </a:rPr>
              <a:t>nhiều</a:t>
            </a:r>
            <a:r>
              <a:rPr lang="en-US" sz="2000" dirty="0">
                <a:latin typeface="Be Vietnam" panose="020B0604020202020204" charset="0"/>
              </a:rPr>
              <a:t> </a:t>
            </a:r>
            <a:r>
              <a:rPr lang="en-US" sz="2000" dirty="0" err="1">
                <a:latin typeface="Be Vietnam" panose="020B0604020202020204" charset="0"/>
              </a:rPr>
              <a:t>nhất</a:t>
            </a:r>
            <a:r>
              <a:rPr lang="en-US" sz="2000" dirty="0">
                <a:latin typeface="Be Vietnam" panose="020B0604020202020204" charset="0"/>
              </a:rPr>
              <a:t> </a:t>
            </a:r>
            <a:r>
              <a:rPr lang="en-US" sz="2000" dirty="0" err="1">
                <a:latin typeface="Be Vietnam" panose="020B0604020202020204" charset="0"/>
              </a:rPr>
              <a:t>với</a:t>
            </a:r>
            <a:r>
              <a:rPr lang="en-US" sz="2000" dirty="0">
                <a:latin typeface="Be Vietnam" panose="020B0604020202020204" charset="0"/>
              </a:rPr>
              <a:t> 89 HSBA, </a:t>
            </a:r>
            <a:r>
              <a:rPr lang="en-US" sz="2000" dirty="0" err="1">
                <a:latin typeface="Be Vietnam" panose="020B0604020202020204" charset="0"/>
              </a:rPr>
              <a:t>chiếm</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41,2%.</a:t>
            </a:r>
          </a:p>
          <a:p>
            <a:pPr algn="just"/>
            <a:r>
              <a:rPr lang="en-US" sz="2000" dirty="0">
                <a:latin typeface="Be Vietnam" panose="020B0604020202020204" charset="0"/>
              </a:rPr>
              <a:t>+ </a:t>
            </a:r>
            <a:r>
              <a:rPr lang="en-US" sz="2000" dirty="0" err="1">
                <a:latin typeface="Be Vietnam" panose="020B0604020202020204" charset="0"/>
              </a:rPr>
              <a:t>Có</a:t>
            </a:r>
            <a:r>
              <a:rPr lang="en-US" sz="2000" dirty="0">
                <a:latin typeface="Be Vietnam" panose="020B0604020202020204" charset="0"/>
              </a:rPr>
              <a:t> 195 </a:t>
            </a:r>
            <a:r>
              <a:rPr lang="en-US" sz="2000" dirty="0" err="1">
                <a:latin typeface="Be Vietnam" panose="020B0604020202020204" charset="0"/>
              </a:rPr>
              <a:t>đợt</a:t>
            </a:r>
            <a:r>
              <a:rPr lang="en-US" sz="2000" dirty="0">
                <a:latin typeface="Be Vietnam" panose="020B0604020202020204" charset="0"/>
              </a:rPr>
              <a:t> </a:t>
            </a:r>
            <a:r>
              <a:rPr lang="en-US" sz="2000" dirty="0" err="1">
                <a:latin typeface="Be Vietnam" panose="020B0604020202020204" charset="0"/>
              </a:rPr>
              <a:t>điều</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a:t>
            </a:r>
            <a:r>
              <a:rPr lang="en-US" sz="2000" dirty="0" err="1">
                <a:latin typeface="Be Vietnam" panose="020B0604020202020204" charset="0"/>
              </a:rPr>
              <a:t>của</a:t>
            </a:r>
            <a:r>
              <a:rPr lang="en-US" sz="2000" dirty="0">
                <a:latin typeface="Be Vietnam" panose="020B0604020202020204" charset="0"/>
              </a:rPr>
              <a:t> BN </a:t>
            </a:r>
            <a:r>
              <a:rPr lang="en-US" sz="2000" dirty="0" err="1">
                <a:latin typeface="Be Vietnam" panose="020B0604020202020204" charset="0"/>
              </a:rPr>
              <a:t>sử</a:t>
            </a:r>
            <a:r>
              <a:rPr lang="en-US" sz="2000" dirty="0">
                <a:latin typeface="Be Vietnam" panose="020B0604020202020204" charset="0"/>
              </a:rPr>
              <a:t> </a:t>
            </a:r>
            <a:r>
              <a:rPr lang="en-US" sz="2000" dirty="0" err="1">
                <a:latin typeface="Be Vietnam" panose="020B0604020202020204" charset="0"/>
              </a:rPr>
              <a:t>dụng</a:t>
            </a:r>
            <a:r>
              <a:rPr lang="en-US" sz="2000" dirty="0">
                <a:latin typeface="Be Vietnam" panose="020B0604020202020204" charset="0"/>
              </a:rPr>
              <a:t> </a:t>
            </a:r>
            <a:r>
              <a:rPr lang="en-US" sz="2000" dirty="0" err="1">
                <a:latin typeface="Be Vietnam" panose="020B0604020202020204" charset="0"/>
              </a:rPr>
              <a:t>phác</a:t>
            </a:r>
            <a:r>
              <a:rPr lang="en-US" sz="2000" dirty="0">
                <a:latin typeface="Be Vietnam" panose="020B0604020202020204" charset="0"/>
              </a:rPr>
              <a:t> </a:t>
            </a:r>
            <a:r>
              <a:rPr lang="en-US" sz="2000" dirty="0" err="1">
                <a:latin typeface="Be Vietnam" panose="020B0604020202020204" charset="0"/>
              </a:rPr>
              <a:t>đồ</a:t>
            </a:r>
            <a:r>
              <a:rPr lang="en-US" sz="2000" dirty="0">
                <a:latin typeface="Be Vietnam" panose="020B0604020202020204" charset="0"/>
              </a:rPr>
              <a:t> Vinorelbine </a:t>
            </a:r>
            <a:r>
              <a:rPr lang="en-US" sz="2000" dirty="0" err="1">
                <a:latin typeface="Be Vietnam" panose="020B0604020202020204" charset="0"/>
              </a:rPr>
              <a:t>đơn</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a:t>
            </a:r>
            <a:r>
              <a:rPr lang="en-US" sz="2000" dirty="0" err="1">
                <a:latin typeface="Be Vietnam" panose="020B0604020202020204" charset="0"/>
              </a:rPr>
              <a:t>đường</a:t>
            </a:r>
            <a:r>
              <a:rPr lang="en-US" sz="2000" dirty="0">
                <a:latin typeface="Be Vietnam" panose="020B0604020202020204" charset="0"/>
              </a:rPr>
              <a:t> </a:t>
            </a:r>
            <a:r>
              <a:rPr lang="en-US" sz="2000" dirty="0" err="1">
                <a:latin typeface="Be Vietnam" panose="020B0604020202020204" charset="0"/>
              </a:rPr>
              <a:t>uống</a:t>
            </a:r>
            <a:r>
              <a:rPr lang="en-US" sz="2000" dirty="0">
                <a:latin typeface="Be Vietnam" panose="020B0604020202020204" charset="0"/>
              </a:rPr>
              <a:t>, </a:t>
            </a:r>
            <a:r>
              <a:rPr lang="en-US" sz="2000" dirty="0" err="1">
                <a:latin typeface="Be Vietnam" panose="020B0604020202020204" charset="0"/>
              </a:rPr>
              <a:t>chiếm</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90,3%. </a:t>
            </a:r>
            <a:r>
              <a:rPr lang="en-US" sz="2000" dirty="0" err="1">
                <a:latin typeface="Be Vietnam" panose="020B0604020202020204" charset="0"/>
              </a:rPr>
              <a:t>Có</a:t>
            </a:r>
            <a:r>
              <a:rPr lang="en-US" sz="2000" dirty="0">
                <a:latin typeface="Be Vietnam" panose="020B0604020202020204" charset="0"/>
              </a:rPr>
              <a:t> 201 HSBA </a:t>
            </a:r>
            <a:r>
              <a:rPr lang="en-US" sz="2000" dirty="0" err="1">
                <a:latin typeface="Be Vietnam" panose="020B0604020202020204" charset="0"/>
              </a:rPr>
              <a:t>kết</a:t>
            </a:r>
            <a:r>
              <a:rPr lang="en-US" sz="2000" dirty="0">
                <a:latin typeface="Be Vietnam" panose="020B0604020202020204" charset="0"/>
              </a:rPr>
              <a:t> </a:t>
            </a:r>
            <a:r>
              <a:rPr lang="en-US" sz="2000" dirty="0" err="1">
                <a:latin typeface="Be Vietnam" panose="020B0604020202020204" charset="0"/>
              </a:rPr>
              <a:t>luận</a:t>
            </a:r>
            <a:r>
              <a:rPr lang="en-US" sz="2000" dirty="0">
                <a:latin typeface="Be Vietnam" panose="020B0604020202020204" charset="0"/>
              </a:rPr>
              <a:t> BN </a:t>
            </a:r>
            <a:r>
              <a:rPr lang="en-US" sz="2000" dirty="0" err="1">
                <a:latin typeface="Be Vietnam" panose="020B0604020202020204" charset="0"/>
              </a:rPr>
              <a:t>có</a:t>
            </a:r>
            <a:r>
              <a:rPr lang="en-US" sz="2000" dirty="0">
                <a:latin typeface="Be Vietnam" panose="020B0604020202020204" charset="0"/>
              </a:rPr>
              <a:t> </a:t>
            </a:r>
            <a:r>
              <a:rPr lang="en-US" sz="2000" dirty="0" err="1">
                <a:latin typeface="Be Vietnam" panose="020B0604020202020204" charset="0"/>
              </a:rPr>
              <a:t>cải</a:t>
            </a:r>
            <a:r>
              <a:rPr lang="en-US" sz="2000" dirty="0">
                <a:latin typeface="Be Vietnam" panose="020B0604020202020204" charset="0"/>
              </a:rPr>
              <a:t> </a:t>
            </a:r>
            <a:r>
              <a:rPr lang="en-US" sz="2000" dirty="0" err="1">
                <a:latin typeface="Be Vietnam" panose="020B0604020202020204" charset="0"/>
              </a:rPr>
              <a:t>thiện</a:t>
            </a:r>
            <a:r>
              <a:rPr lang="en-US" sz="2000" dirty="0">
                <a:latin typeface="Be Vietnam" panose="020B0604020202020204" charset="0"/>
              </a:rPr>
              <a:t>, </a:t>
            </a:r>
            <a:r>
              <a:rPr lang="en-US" sz="2000" dirty="0" err="1">
                <a:latin typeface="Be Vietnam" panose="020B0604020202020204" charset="0"/>
              </a:rPr>
              <a:t>đáp</a:t>
            </a:r>
            <a:r>
              <a:rPr lang="en-US" sz="2000" dirty="0">
                <a:latin typeface="Be Vietnam" panose="020B0604020202020204" charset="0"/>
              </a:rPr>
              <a:t> </a:t>
            </a:r>
            <a:r>
              <a:rPr lang="en-US" sz="2000" dirty="0" err="1">
                <a:latin typeface="Be Vietnam" panose="020B0604020202020204" charset="0"/>
              </a:rPr>
              <a:t>ứng</a:t>
            </a:r>
            <a:r>
              <a:rPr lang="en-US" sz="2000" dirty="0">
                <a:latin typeface="Be Vietnam" panose="020B0604020202020204" charset="0"/>
              </a:rPr>
              <a:t> </a:t>
            </a:r>
            <a:r>
              <a:rPr lang="en-US" sz="2000" dirty="0" err="1">
                <a:latin typeface="Be Vietnam" panose="020B0604020202020204" charset="0"/>
              </a:rPr>
              <a:t>đối</a:t>
            </a:r>
            <a:r>
              <a:rPr lang="en-US" sz="2000" dirty="0">
                <a:latin typeface="Be Vietnam" panose="020B0604020202020204" charset="0"/>
              </a:rPr>
              <a:t> </a:t>
            </a:r>
            <a:r>
              <a:rPr lang="en-US" sz="2000" dirty="0" err="1">
                <a:latin typeface="Be Vietnam" panose="020B0604020202020204" charset="0"/>
              </a:rPr>
              <a:t>với</a:t>
            </a:r>
            <a:r>
              <a:rPr lang="en-US" sz="2000" dirty="0">
                <a:latin typeface="Be Vietnam" panose="020B0604020202020204" charset="0"/>
              </a:rPr>
              <a:t> </a:t>
            </a:r>
            <a:r>
              <a:rPr lang="en-US" sz="2000" dirty="0" err="1">
                <a:latin typeface="Be Vietnam" panose="020B0604020202020204" charset="0"/>
              </a:rPr>
              <a:t>điều</a:t>
            </a:r>
            <a:r>
              <a:rPr lang="en-US" sz="2000" dirty="0">
                <a:latin typeface="Be Vietnam" panose="020B0604020202020204" charset="0"/>
              </a:rPr>
              <a:t> </a:t>
            </a:r>
            <a:r>
              <a:rPr lang="en-US" sz="2000" dirty="0" err="1">
                <a:latin typeface="Be Vietnam" panose="020B0604020202020204" charset="0"/>
              </a:rPr>
              <a:t>trị</a:t>
            </a:r>
            <a:r>
              <a:rPr lang="en-US" sz="2000" dirty="0">
                <a:latin typeface="Be Vietnam" panose="020B0604020202020204" charset="0"/>
              </a:rPr>
              <a:t> </a:t>
            </a:r>
            <a:r>
              <a:rPr lang="en-US" sz="2000" dirty="0" err="1">
                <a:latin typeface="Be Vietnam" panose="020B0604020202020204" charset="0"/>
              </a:rPr>
              <a:t>bằng</a:t>
            </a:r>
            <a:r>
              <a:rPr lang="en-US" sz="2000" dirty="0">
                <a:latin typeface="Be Vietnam" panose="020B0604020202020204" charset="0"/>
              </a:rPr>
              <a:t> Vinorelbine, </a:t>
            </a:r>
            <a:r>
              <a:rPr lang="en-US" sz="2000" dirty="0" err="1">
                <a:latin typeface="Be Vietnam" panose="020B0604020202020204" charset="0"/>
              </a:rPr>
              <a:t>chiếm</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93,1%.</a:t>
            </a:r>
          </a:p>
          <a:p>
            <a:pPr algn="just"/>
            <a:r>
              <a:rPr lang="en-US" sz="2000" dirty="0">
                <a:latin typeface="Be Vietnam" panose="020B0604020202020204" charset="0"/>
              </a:rPr>
              <a:t>+ </a:t>
            </a:r>
            <a:r>
              <a:rPr lang="en-US" sz="2000" dirty="0" err="1">
                <a:latin typeface="Be Vietnam" panose="020B0604020202020204" charset="0"/>
              </a:rPr>
              <a:t>Liều</a:t>
            </a:r>
            <a:r>
              <a:rPr lang="en-US" sz="2000" dirty="0">
                <a:latin typeface="Be Vietnam" panose="020B0604020202020204" charset="0"/>
              </a:rPr>
              <a:t> </a:t>
            </a:r>
            <a:r>
              <a:rPr lang="en-US" sz="2000" dirty="0" err="1">
                <a:latin typeface="Be Vietnam" panose="020B0604020202020204" charset="0"/>
              </a:rPr>
              <a:t>trung</a:t>
            </a:r>
            <a:r>
              <a:rPr lang="en-US" sz="2000" dirty="0">
                <a:latin typeface="Be Vietnam" panose="020B0604020202020204" charset="0"/>
              </a:rPr>
              <a:t> </a:t>
            </a:r>
            <a:r>
              <a:rPr lang="en-US" sz="2000" dirty="0" err="1">
                <a:latin typeface="Be Vietnam" panose="020B0604020202020204" charset="0"/>
              </a:rPr>
              <a:t>bình</a:t>
            </a:r>
            <a:r>
              <a:rPr lang="en-US" sz="2000" dirty="0">
                <a:latin typeface="Be Vietnam" panose="020B0604020202020204" charset="0"/>
              </a:rPr>
              <a:t> </a:t>
            </a:r>
            <a:r>
              <a:rPr lang="en-US" sz="2000" dirty="0" err="1">
                <a:latin typeface="Be Vietnam" panose="020B0604020202020204" charset="0"/>
              </a:rPr>
              <a:t>là</a:t>
            </a:r>
            <a:r>
              <a:rPr lang="en-US" sz="2000" dirty="0">
                <a:latin typeface="Be Vietnam" panose="020B0604020202020204" charset="0"/>
              </a:rPr>
              <a:t> 70,1 mg/m2/</a:t>
            </a:r>
            <a:r>
              <a:rPr lang="en-US" sz="2000" dirty="0" err="1">
                <a:latin typeface="Be Vietnam" panose="020B0604020202020204" charset="0"/>
              </a:rPr>
              <a:t>tuần</a:t>
            </a:r>
            <a:r>
              <a:rPr lang="en-US" sz="2000" dirty="0">
                <a:latin typeface="Be Vietnam" panose="020B0604020202020204" charset="0"/>
              </a:rPr>
              <a:t>. </a:t>
            </a:r>
            <a:r>
              <a:rPr lang="en-US" sz="2000" dirty="0" err="1">
                <a:latin typeface="Be Vietnam" panose="020B0604020202020204" charset="0"/>
              </a:rPr>
              <a:t>Liều</a:t>
            </a:r>
            <a:r>
              <a:rPr lang="en-US" sz="2000" dirty="0">
                <a:latin typeface="Be Vietnam" panose="020B0604020202020204" charset="0"/>
              </a:rPr>
              <a:t> </a:t>
            </a:r>
            <a:r>
              <a:rPr lang="en-US" sz="2000" dirty="0" err="1">
                <a:latin typeface="Be Vietnam" panose="020B0604020202020204" charset="0"/>
              </a:rPr>
              <a:t>dùng</a:t>
            </a:r>
            <a:r>
              <a:rPr lang="en-US" sz="2000" dirty="0">
                <a:latin typeface="Be Vietnam" panose="020B0604020202020204" charset="0"/>
              </a:rPr>
              <a:t> </a:t>
            </a:r>
            <a:r>
              <a:rPr lang="en-US" sz="2000" dirty="0" err="1">
                <a:latin typeface="Be Vietnam" panose="020B0604020202020204" charset="0"/>
              </a:rPr>
              <a:t>nằm</a:t>
            </a:r>
            <a:r>
              <a:rPr lang="en-US" sz="2000" dirty="0">
                <a:latin typeface="Be Vietnam" panose="020B0604020202020204" charset="0"/>
              </a:rPr>
              <a:t>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liều</a:t>
            </a:r>
            <a:r>
              <a:rPr lang="en-US" sz="2000" dirty="0">
                <a:latin typeface="Be Vietnam" panose="020B0604020202020204" charset="0"/>
              </a:rPr>
              <a:t> </a:t>
            </a:r>
            <a:r>
              <a:rPr lang="en-US" sz="2000" dirty="0" err="1">
                <a:latin typeface="Be Vietnam" panose="020B0604020202020204" charset="0"/>
              </a:rPr>
              <a:t>khuyến</a:t>
            </a:r>
            <a:r>
              <a:rPr lang="en-US" sz="2000" dirty="0">
                <a:latin typeface="Be Vietnam" panose="020B0604020202020204" charset="0"/>
              </a:rPr>
              <a:t> </a:t>
            </a:r>
            <a:r>
              <a:rPr lang="en-US" sz="2000" dirty="0" err="1">
                <a:latin typeface="Be Vietnam" panose="020B0604020202020204" charset="0"/>
              </a:rPr>
              <a:t>cáo</a:t>
            </a:r>
            <a:r>
              <a:rPr lang="en-US" sz="2000" dirty="0">
                <a:latin typeface="Be Vietnam" panose="020B0604020202020204" charset="0"/>
              </a:rPr>
              <a:t> (60-80) </a:t>
            </a:r>
            <a:r>
              <a:rPr lang="en-US" sz="2000" dirty="0" err="1">
                <a:latin typeface="Be Vietnam" panose="020B0604020202020204" charset="0"/>
              </a:rPr>
              <a:t>là</a:t>
            </a:r>
            <a:r>
              <a:rPr lang="en-US" sz="2000" dirty="0">
                <a:latin typeface="Be Vietnam" panose="020B0604020202020204" charset="0"/>
              </a:rPr>
              <a:t> 184, </a:t>
            </a:r>
            <a:r>
              <a:rPr lang="en-US" sz="2000" dirty="0" err="1">
                <a:latin typeface="Be Vietnam" panose="020B0604020202020204" charset="0"/>
              </a:rPr>
              <a:t>chiếm</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75,2%.</a:t>
            </a:r>
          </a:p>
          <a:p>
            <a:pPr algn="just"/>
            <a:r>
              <a:rPr lang="en-US" sz="2000" b="1" dirty="0">
                <a:latin typeface="Be Vietnam" panose="020B0604020202020204" charset="0"/>
              </a:rPr>
              <a:t>- </a:t>
            </a:r>
            <a:r>
              <a:rPr lang="en-US" sz="2000" b="1" dirty="0" err="1">
                <a:latin typeface="Be Vietnam" panose="020B0604020202020204" charset="0"/>
              </a:rPr>
              <a:t>Tác</a:t>
            </a:r>
            <a:r>
              <a:rPr lang="en-US" sz="2000" b="1" dirty="0">
                <a:latin typeface="Be Vietnam" panose="020B0604020202020204" charset="0"/>
              </a:rPr>
              <a:t> </a:t>
            </a:r>
            <a:r>
              <a:rPr lang="en-US" sz="2000" b="1" dirty="0" err="1">
                <a:latin typeface="Be Vietnam" panose="020B0604020202020204" charset="0"/>
              </a:rPr>
              <a:t>dụng</a:t>
            </a:r>
            <a:r>
              <a:rPr lang="en-US" sz="2000" b="1" dirty="0">
                <a:latin typeface="Be Vietnam" panose="020B0604020202020204" charset="0"/>
              </a:rPr>
              <a:t> </a:t>
            </a:r>
            <a:r>
              <a:rPr lang="en-US" sz="2000" b="1" dirty="0" err="1">
                <a:latin typeface="Be Vietnam" panose="020B0604020202020204" charset="0"/>
              </a:rPr>
              <a:t>không</a:t>
            </a:r>
            <a:r>
              <a:rPr lang="en-US" sz="2000" b="1" dirty="0">
                <a:latin typeface="Be Vietnam" panose="020B0604020202020204" charset="0"/>
              </a:rPr>
              <a:t> </a:t>
            </a:r>
            <a:r>
              <a:rPr lang="en-US" sz="2000" b="1" dirty="0" err="1">
                <a:latin typeface="Be Vietnam" panose="020B0604020202020204" charset="0"/>
              </a:rPr>
              <a:t>mong</a:t>
            </a:r>
            <a:r>
              <a:rPr lang="en-US" sz="2000" b="1" dirty="0">
                <a:latin typeface="Be Vietnam" panose="020B0604020202020204" charset="0"/>
              </a:rPr>
              <a:t> </a:t>
            </a:r>
            <a:r>
              <a:rPr lang="en-US" sz="2000" b="1" dirty="0" err="1">
                <a:latin typeface="Be Vietnam" panose="020B0604020202020204" charset="0"/>
              </a:rPr>
              <a:t>muốn</a:t>
            </a:r>
            <a:r>
              <a:rPr lang="en-US" sz="2000" b="1" dirty="0">
                <a:latin typeface="Be Vietnam" panose="020B0604020202020204" charset="0"/>
              </a:rPr>
              <a:t> </a:t>
            </a:r>
            <a:r>
              <a:rPr lang="en-US" sz="2000" b="1" dirty="0" err="1">
                <a:latin typeface="Be Vietnam" panose="020B0604020202020204" charset="0"/>
              </a:rPr>
              <a:t>của</a:t>
            </a:r>
            <a:r>
              <a:rPr lang="en-US" sz="2000" b="1" dirty="0">
                <a:latin typeface="Be Vietnam" panose="020B0604020202020204" charset="0"/>
              </a:rPr>
              <a:t> Vinorelbine </a:t>
            </a:r>
            <a:r>
              <a:rPr lang="en-US" sz="2000" b="1" dirty="0" err="1">
                <a:latin typeface="Be Vietnam" panose="020B0604020202020204" charset="0"/>
              </a:rPr>
              <a:t>trong</a:t>
            </a:r>
            <a:r>
              <a:rPr lang="en-US" sz="2000" b="1" dirty="0">
                <a:latin typeface="Be Vietnam" panose="020B0604020202020204" charset="0"/>
              </a:rPr>
              <a:t> </a:t>
            </a:r>
            <a:r>
              <a:rPr lang="en-US" sz="2000" b="1" dirty="0" err="1">
                <a:latin typeface="Be Vietnam" panose="020B0604020202020204" charset="0"/>
              </a:rPr>
              <a:t>hoá</a:t>
            </a:r>
            <a:r>
              <a:rPr lang="en-US" sz="2000" b="1" dirty="0">
                <a:latin typeface="Be Vietnam" panose="020B0604020202020204" charset="0"/>
              </a:rPr>
              <a:t> </a:t>
            </a:r>
            <a:r>
              <a:rPr lang="en-US" sz="2000" b="1" dirty="0" err="1">
                <a:latin typeface="Be Vietnam" panose="020B0604020202020204" charset="0"/>
              </a:rPr>
              <a:t>trị</a:t>
            </a:r>
            <a:r>
              <a:rPr lang="en-US" sz="2000" b="1" dirty="0">
                <a:latin typeface="Be Vietnam" panose="020B0604020202020204" charset="0"/>
              </a:rPr>
              <a:t> </a:t>
            </a:r>
            <a:r>
              <a:rPr lang="en-US" sz="2000" b="1" dirty="0" err="1">
                <a:latin typeface="Be Vietnam" panose="020B0604020202020204" charset="0"/>
              </a:rPr>
              <a:t>liệu</a:t>
            </a:r>
            <a:r>
              <a:rPr lang="nl-NL" sz="2000" b="1" dirty="0">
                <a:latin typeface="Be Vietnam" panose="020B0604020202020204" charset="0"/>
              </a:rPr>
              <a:t>:</a:t>
            </a:r>
            <a:endParaRPr lang="en-US" sz="2000" dirty="0">
              <a:latin typeface="Be Vietnam" panose="020B0604020202020204" charset="0"/>
            </a:endParaRPr>
          </a:p>
          <a:p>
            <a:pPr algn="just"/>
            <a:r>
              <a:rPr lang="nl-NL" sz="2000" dirty="0">
                <a:latin typeface="Be Vietnam" panose="020B0604020202020204" charset="0"/>
              </a:rPr>
              <a:t>+</a:t>
            </a:r>
            <a:r>
              <a:rPr lang="nl-NL" sz="2000" b="1" dirty="0">
                <a:latin typeface="Be Vietnam" panose="020B0604020202020204" charset="0"/>
              </a:rPr>
              <a:t> </a:t>
            </a:r>
            <a:r>
              <a:rPr lang="en-US" sz="2000" dirty="0">
                <a:latin typeface="Be Vietnam" panose="020B0604020202020204" charset="0"/>
              </a:rPr>
              <a:t>Các TDKMM </a:t>
            </a:r>
            <a:r>
              <a:rPr lang="en-US" sz="2000" dirty="0" err="1">
                <a:latin typeface="Be Vietnam" panose="020B0604020202020204" charset="0"/>
              </a:rPr>
              <a:t>trên</a:t>
            </a:r>
            <a:r>
              <a:rPr lang="en-US" sz="2000" dirty="0">
                <a:latin typeface="Be Vietnam" panose="020B0604020202020204" charset="0"/>
              </a:rPr>
              <a:t> </a:t>
            </a:r>
            <a:r>
              <a:rPr lang="en-US" sz="2000" dirty="0" err="1">
                <a:latin typeface="Be Vietnam" panose="020B0604020202020204" charset="0"/>
              </a:rPr>
              <a:t>lâm</a:t>
            </a:r>
            <a:r>
              <a:rPr lang="en-US" sz="2000" dirty="0">
                <a:latin typeface="Be Vietnam" panose="020B0604020202020204" charset="0"/>
              </a:rPr>
              <a:t> </a:t>
            </a:r>
            <a:r>
              <a:rPr lang="en-US" sz="2000" dirty="0" err="1">
                <a:latin typeface="Be Vietnam" panose="020B0604020202020204" charset="0"/>
              </a:rPr>
              <a:t>sàng</a:t>
            </a:r>
            <a:r>
              <a:rPr lang="en-US" sz="2000" dirty="0">
                <a:latin typeface="Be Vietnam" panose="020B0604020202020204" charset="0"/>
              </a:rPr>
              <a:t> </a:t>
            </a:r>
            <a:r>
              <a:rPr lang="en-US" sz="2000" dirty="0" err="1">
                <a:latin typeface="Be Vietnam" panose="020B0604020202020204" charset="0"/>
              </a:rPr>
              <a:t>chủ</a:t>
            </a:r>
            <a:r>
              <a:rPr lang="en-US" sz="2000" dirty="0">
                <a:latin typeface="Be Vietnam" panose="020B0604020202020204" charset="0"/>
              </a:rPr>
              <a:t> </a:t>
            </a:r>
            <a:r>
              <a:rPr lang="en-US" sz="2000" dirty="0" err="1">
                <a:latin typeface="Be Vietnam" panose="020B0604020202020204" charset="0"/>
              </a:rPr>
              <a:t>yếu</a:t>
            </a:r>
            <a:r>
              <a:rPr lang="en-US" sz="2000" dirty="0">
                <a:latin typeface="Be Vietnam" panose="020B0604020202020204" charset="0"/>
              </a:rPr>
              <a:t> </a:t>
            </a:r>
            <a:r>
              <a:rPr lang="en-US" sz="2000" dirty="0" err="1">
                <a:latin typeface="Be Vietnam" panose="020B0604020202020204" charset="0"/>
              </a:rPr>
              <a:t>là</a:t>
            </a:r>
            <a:r>
              <a:rPr lang="en-US" sz="2000" dirty="0">
                <a:latin typeface="Be Vietnam" panose="020B0604020202020204" charset="0"/>
              </a:rPr>
              <a:t>: </a:t>
            </a:r>
            <a:r>
              <a:rPr lang="en-US" sz="2000" dirty="0" err="1">
                <a:latin typeface="Be Vietnam" panose="020B0604020202020204" charset="0"/>
              </a:rPr>
              <a:t>buồn</a:t>
            </a:r>
            <a:r>
              <a:rPr lang="en-US" sz="2000" dirty="0">
                <a:latin typeface="Be Vietnam" panose="020B0604020202020204" charset="0"/>
              </a:rPr>
              <a:t> </a:t>
            </a:r>
            <a:r>
              <a:rPr lang="en-US" sz="2000" dirty="0" err="1">
                <a:latin typeface="Be Vietnam" panose="020B0604020202020204" charset="0"/>
              </a:rPr>
              <a:t>nôn</a:t>
            </a:r>
            <a:r>
              <a:rPr lang="en-US" sz="2000" dirty="0">
                <a:latin typeface="Be Vietnam" panose="020B0604020202020204" charset="0"/>
              </a:rPr>
              <a:t> (54,6%), </a:t>
            </a:r>
            <a:r>
              <a:rPr lang="en-US" sz="2000" dirty="0" err="1">
                <a:latin typeface="Be Vietnam" panose="020B0604020202020204" charset="0"/>
              </a:rPr>
              <a:t>nôn</a:t>
            </a:r>
            <a:r>
              <a:rPr lang="en-US" sz="2000" dirty="0">
                <a:latin typeface="Be Vietnam" panose="020B0604020202020204" charset="0"/>
              </a:rPr>
              <a:t> (36,6%), </a:t>
            </a:r>
            <a:r>
              <a:rPr lang="en-US" sz="2000" dirty="0" err="1">
                <a:latin typeface="Be Vietnam" panose="020B0604020202020204" charset="0"/>
              </a:rPr>
              <a:t>chán</a:t>
            </a:r>
            <a:r>
              <a:rPr lang="en-US" sz="2000" dirty="0">
                <a:latin typeface="Be Vietnam" panose="020B0604020202020204" charset="0"/>
              </a:rPr>
              <a:t> </a:t>
            </a:r>
            <a:r>
              <a:rPr lang="en-US" sz="2000" dirty="0" err="1">
                <a:latin typeface="Be Vietnam" panose="020B0604020202020204" charset="0"/>
              </a:rPr>
              <a:t>ăn</a:t>
            </a:r>
            <a:r>
              <a:rPr lang="en-US" sz="2000" dirty="0">
                <a:latin typeface="Be Vietnam" panose="020B0604020202020204" charset="0"/>
              </a:rPr>
              <a:t> (20,1%). </a:t>
            </a:r>
            <a:r>
              <a:rPr lang="en-US" sz="2000" dirty="0" err="1">
                <a:latin typeface="Be Vietnam" panose="020B0604020202020204" charset="0"/>
              </a:rPr>
              <a:t>Một</a:t>
            </a:r>
            <a:r>
              <a:rPr lang="en-US" sz="2000" dirty="0">
                <a:latin typeface="Be Vietnam" panose="020B0604020202020204" charset="0"/>
              </a:rPr>
              <a:t> </a:t>
            </a:r>
            <a:r>
              <a:rPr lang="en-US" sz="2000" dirty="0" err="1">
                <a:latin typeface="Be Vietnam" panose="020B0604020202020204" charset="0"/>
              </a:rPr>
              <a:t>số</a:t>
            </a:r>
            <a:r>
              <a:rPr lang="en-US" sz="2000" dirty="0">
                <a:latin typeface="Be Vietnam" panose="020B0604020202020204" charset="0"/>
              </a:rPr>
              <a:t> TDKMM </a:t>
            </a:r>
            <a:r>
              <a:rPr lang="en-US" sz="2000" dirty="0" err="1">
                <a:latin typeface="Be Vietnam" panose="020B0604020202020204" charset="0"/>
              </a:rPr>
              <a:t>ít</a:t>
            </a:r>
            <a:r>
              <a:rPr lang="en-US" sz="2000" dirty="0">
                <a:latin typeface="Be Vietnam" panose="020B0604020202020204" charset="0"/>
              </a:rPr>
              <a:t> </a:t>
            </a:r>
            <a:r>
              <a:rPr lang="en-US" sz="2000" dirty="0" err="1">
                <a:latin typeface="Be Vietnam" panose="020B0604020202020204" charset="0"/>
              </a:rPr>
              <a:t>gặp</a:t>
            </a:r>
            <a:r>
              <a:rPr lang="en-US" sz="2000" dirty="0">
                <a:latin typeface="Be Vietnam" panose="020B0604020202020204" charset="0"/>
              </a:rPr>
              <a:t> (&lt;10%) </a:t>
            </a:r>
            <a:r>
              <a:rPr lang="en-US" sz="2000" dirty="0" err="1">
                <a:latin typeface="Be Vietnam" panose="020B0604020202020204" charset="0"/>
              </a:rPr>
              <a:t>như</a:t>
            </a:r>
            <a:r>
              <a:rPr lang="en-US" sz="2000" dirty="0">
                <a:latin typeface="Be Vietnam" panose="020B0604020202020204" charset="0"/>
              </a:rPr>
              <a:t> </a:t>
            </a:r>
            <a:r>
              <a:rPr lang="en-US" sz="2000" dirty="0" err="1">
                <a:latin typeface="Be Vietnam" panose="020B0604020202020204" charset="0"/>
              </a:rPr>
              <a:t>viêm</a:t>
            </a:r>
            <a:r>
              <a:rPr lang="en-US" sz="2000" dirty="0">
                <a:latin typeface="Be Vietnam" panose="020B0604020202020204" charset="0"/>
              </a:rPr>
              <a:t> </a:t>
            </a:r>
            <a:r>
              <a:rPr lang="en-US" sz="2000" dirty="0" err="1">
                <a:latin typeface="Be Vietnam" panose="020B0604020202020204" charset="0"/>
              </a:rPr>
              <a:t>miệng</a:t>
            </a:r>
            <a:r>
              <a:rPr lang="en-US" sz="2000" dirty="0">
                <a:latin typeface="Be Vietnam" panose="020B0604020202020204" charset="0"/>
              </a:rPr>
              <a:t>, </a:t>
            </a:r>
            <a:r>
              <a:rPr lang="en-US" sz="2000" dirty="0" err="1">
                <a:latin typeface="Be Vietnam" panose="020B0604020202020204" charset="0"/>
              </a:rPr>
              <a:t>táo</a:t>
            </a:r>
            <a:r>
              <a:rPr lang="en-US" sz="2000" dirty="0">
                <a:latin typeface="Be Vietnam" panose="020B0604020202020204" charset="0"/>
              </a:rPr>
              <a:t> </a:t>
            </a:r>
            <a:r>
              <a:rPr lang="en-US" sz="2000" dirty="0" err="1">
                <a:latin typeface="Be Vietnam" panose="020B0604020202020204" charset="0"/>
              </a:rPr>
              <a:t>bón</a:t>
            </a:r>
            <a:r>
              <a:rPr lang="en-US" sz="2000" dirty="0">
                <a:latin typeface="Be Vietnam" panose="020B0604020202020204" charset="0"/>
              </a:rPr>
              <a:t>, </a:t>
            </a:r>
            <a:r>
              <a:rPr lang="en-US" sz="2000" dirty="0" err="1">
                <a:latin typeface="Be Vietnam" panose="020B0604020202020204" charset="0"/>
              </a:rPr>
              <a:t>đau</a:t>
            </a:r>
            <a:r>
              <a:rPr lang="en-US" sz="2000" dirty="0">
                <a:latin typeface="Be Vietnam" panose="020B0604020202020204" charset="0"/>
              </a:rPr>
              <a:t> </a:t>
            </a:r>
            <a:r>
              <a:rPr lang="en-US" sz="2000" dirty="0" err="1">
                <a:latin typeface="Be Vietnam" panose="020B0604020202020204" charset="0"/>
              </a:rPr>
              <a:t>đầu</a:t>
            </a:r>
            <a:r>
              <a:rPr lang="en-US" sz="2000" dirty="0">
                <a:latin typeface="Be Vietnam" panose="020B0604020202020204" charset="0"/>
              </a:rPr>
              <a:t>, </a:t>
            </a:r>
            <a:r>
              <a:rPr lang="en-US" sz="2000" dirty="0" err="1">
                <a:latin typeface="Be Vietnam" panose="020B0604020202020204" charset="0"/>
              </a:rPr>
              <a:t>chóng</a:t>
            </a:r>
            <a:r>
              <a:rPr lang="en-US" sz="2000" dirty="0">
                <a:latin typeface="Be Vietnam" panose="020B0604020202020204" charset="0"/>
              </a:rPr>
              <a:t> </a:t>
            </a:r>
            <a:r>
              <a:rPr lang="en-US" sz="2000" dirty="0" err="1">
                <a:latin typeface="Be Vietnam" panose="020B0604020202020204" charset="0"/>
              </a:rPr>
              <a:t>mặt</a:t>
            </a:r>
            <a:r>
              <a:rPr lang="en-US" sz="2000" dirty="0">
                <a:latin typeface="Be Vietnam" panose="020B0604020202020204" charset="0"/>
              </a:rPr>
              <a:t> </a:t>
            </a:r>
            <a:r>
              <a:rPr lang="en-US" sz="2000" dirty="0" err="1">
                <a:latin typeface="Be Vietnam" panose="020B0604020202020204" charset="0"/>
              </a:rPr>
              <a:t>và</a:t>
            </a:r>
            <a:r>
              <a:rPr lang="en-US" sz="2000" dirty="0">
                <a:latin typeface="Be Vietnam" panose="020B0604020202020204" charset="0"/>
              </a:rPr>
              <a:t> </a:t>
            </a:r>
            <a:r>
              <a:rPr lang="en-US" sz="2000" dirty="0" err="1">
                <a:latin typeface="Be Vietnam" panose="020B0604020202020204" charset="0"/>
              </a:rPr>
              <a:t>suy</a:t>
            </a:r>
            <a:r>
              <a:rPr lang="en-US" sz="2000" dirty="0">
                <a:latin typeface="Be Vietnam" panose="020B0604020202020204" charset="0"/>
              </a:rPr>
              <a:t> </a:t>
            </a:r>
            <a:r>
              <a:rPr lang="en-US" sz="2000" dirty="0" err="1">
                <a:latin typeface="Be Vietnam" panose="020B0604020202020204" charset="0"/>
              </a:rPr>
              <a:t>giảm</a:t>
            </a:r>
            <a:r>
              <a:rPr lang="en-US" sz="2000" dirty="0">
                <a:latin typeface="Be Vietnam" panose="020B0604020202020204" charset="0"/>
              </a:rPr>
              <a:t> </a:t>
            </a:r>
            <a:r>
              <a:rPr lang="en-US" sz="2000" dirty="0" err="1">
                <a:latin typeface="Be Vietnam" panose="020B0604020202020204" charset="0"/>
              </a:rPr>
              <a:t>thị</a:t>
            </a:r>
            <a:r>
              <a:rPr lang="en-US" sz="2000" dirty="0">
                <a:latin typeface="Be Vietnam" panose="020B0604020202020204" charset="0"/>
              </a:rPr>
              <a:t> </a:t>
            </a:r>
            <a:r>
              <a:rPr lang="en-US" sz="2000" dirty="0" err="1">
                <a:latin typeface="Be Vietnam" panose="020B0604020202020204" charset="0"/>
              </a:rPr>
              <a:t>lực</a:t>
            </a:r>
            <a:r>
              <a:rPr lang="en-US" sz="2000" dirty="0">
                <a:latin typeface="Be Vietnam" panose="020B0604020202020204" charset="0"/>
              </a:rPr>
              <a:t>.</a:t>
            </a:r>
          </a:p>
          <a:p>
            <a:pPr algn="just"/>
            <a:r>
              <a:rPr lang="en-US" sz="2000" dirty="0">
                <a:latin typeface="Be Vietnam" panose="020B0604020202020204" charset="0"/>
              </a:rPr>
              <a:t>+ Các TDKMM </a:t>
            </a:r>
            <a:r>
              <a:rPr lang="en-US" sz="2000" dirty="0" err="1">
                <a:latin typeface="Be Vietnam" panose="020B0604020202020204" charset="0"/>
              </a:rPr>
              <a:t>trên</a:t>
            </a:r>
            <a:r>
              <a:rPr lang="en-US" sz="2000" dirty="0">
                <a:latin typeface="Be Vietnam" panose="020B0604020202020204" charset="0"/>
              </a:rPr>
              <a:t> </a:t>
            </a:r>
            <a:r>
              <a:rPr lang="en-US" sz="2000" dirty="0" err="1">
                <a:latin typeface="Be Vietnam" panose="020B0604020202020204" charset="0"/>
              </a:rPr>
              <a:t>cận</a:t>
            </a:r>
            <a:r>
              <a:rPr lang="en-US" sz="2000" dirty="0">
                <a:latin typeface="Be Vietnam" panose="020B0604020202020204" charset="0"/>
              </a:rPr>
              <a:t> </a:t>
            </a:r>
            <a:r>
              <a:rPr lang="en-US" sz="2000" dirty="0" err="1">
                <a:latin typeface="Be Vietnam" panose="020B0604020202020204" charset="0"/>
              </a:rPr>
              <a:t>lâm</a:t>
            </a:r>
            <a:r>
              <a:rPr lang="en-US" sz="2000" dirty="0">
                <a:latin typeface="Be Vietnam" panose="020B0604020202020204" charset="0"/>
              </a:rPr>
              <a:t> </a:t>
            </a:r>
            <a:r>
              <a:rPr lang="en-US" sz="2000" dirty="0" err="1">
                <a:latin typeface="Be Vietnam" panose="020B0604020202020204" charset="0"/>
              </a:rPr>
              <a:t>sàng</a:t>
            </a:r>
            <a:r>
              <a:rPr lang="en-US" sz="2000" dirty="0">
                <a:latin typeface="Be Vietnam" panose="020B0604020202020204" charset="0"/>
              </a:rPr>
              <a:t> </a:t>
            </a:r>
            <a:r>
              <a:rPr lang="en-US" sz="2000" dirty="0" err="1">
                <a:latin typeface="Be Vietnam" panose="020B0604020202020204" charset="0"/>
              </a:rPr>
              <a:t>chủ</a:t>
            </a:r>
            <a:r>
              <a:rPr lang="en-US" sz="2000" dirty="0">
                <a:latin typeface="Be Vietnam" panose="020B0604020202020204" charset="0"/>
              </a:rPr>
              <a:t> </a:t>
            </a:r>
            <a:r>
              <a:rPr lang="en-US" sz="2000" dirty="0" err="1">
                <a:latin typeface="Be Vietnam" panose="020B0604020202020204" charset="0"/>
              </a:rPr>
              <a:t>yếu</a:t>
            </a:r>
            <a:r>
              <a:rPr lang="en-US" sz="2000" dirty="0">
                <a:latin typeface="Be Vietnam" panose="020B0604020202020204" charset="0"/>
              </a:rPr>
              <a:t> </a:t>
            </a:r>
            <a:r>
              <a:rPr lang="en-US" sz="2000" dirty="0" err="1">
                <a:latin typeface="Be Vietnam" panose="020B0604020202020204" charset="0"/>
              </a:rPr>
              <a:t>là</a:t>
            </a:r>
            <a:r>
              <a:rPr lang="en-US" sz="2000" dirty="0">
                <a:latin typeface="Be Vietnam" panose="020B0604020202020204" charset="0"/>
              </a:rPr>
              <a:t>: </a:t>
            </a:r>
            <a:r>
              <a:rPr lang="en-US" sz="2000" dirty="0" err="1">
                <a:latin typeface="Be Vietnam" panose="020B0604020202020204" charset="0"/>
              </a:rPr>
              <a:t>Giảm</a:t>
            </a:r>
            <a:r>
              <a:rPr lang="en-US" sz="2000" dirty="0">
                <a:latin typeface="Be Vietnam" panose="020B0604020202020204" charset="0"/>
              </a:rPr>
              <a:t> </a:t>
            </a:r>
            <a:r>
              <a:rPr lang="en-US" sz="2000" dirty="0" err="1">
                <a:latin typeface="Be Vietnam" panose="020B0604020202020204" charset="0"/>
              </a:rPr>
              <a:t>số</a:t>
            </a:r>
            <a:r>
              <a:rPr lang="en-US" sz="2000" dirty="0">
                <a:latin typeface="Be Vietnam" panose="020B0604020202020204" charset="0"/>
              </a:rPr>
              <a:t> </a:t>
            </a:r>
            <a:r>
              <a:rPr lang="en-US" sz="2000" dirty="0" err="1">
                <a:latin typeface="Be Vietnam" panose="020B0604020202020204" charset="0"/>
              </a:rPr>
              <a:t>lượng</a:t>
            </a:r>
            <a:r>
              <a:rPr lang="en-US" sz="2000" dirty="0">
                <a:latin typeface="Be Vietnam" panose="020B0604020202020204" charset="0"/>
              </a:rPr>
              <a:t> </a:t>
            </a:r>
            <a:r>
              <a:rPr lang="en-US" sz="2000" dirty="0" err="1">
                <a:latin typeface="Be Vietnam" panose="020B0604020202020204" charset="0"/>
              </a:rPr>
              <a:t>huyết</a:t>
            </a:r>
            <a:r>
              <a:rPr lang="en-US" sz="2000" dirty="0">
                <a:latin typeface="Be Vietnam" panose="020B0604020202020204" charset="0"/>
              </a:rPr>
              <a:t> </a:t>
            </a:r>
            <a:r>
              <a:rPr lang="en-US" sz="2000" dirty="0" err="1">
                <a:latin typeface="Be Vietnam" panose="020B0604020202020204" charset="0"/>
              </a:rPr>
              <a:t>sắc</a:t>
            </a:r>
            <a:r>
              <a:rPr lang="en-US" sz="2000" dirty="0">
                <a:latin typeface="Be Vietnam" panose="020B0604020202020204" charset="0"/>
              </a:rPr>
              <a:t> </a:t>
            </a:r>
            <a:r>
              <a:rPr lang="en-US" sz="2000" dirty="0" err="1">
                <a:latin typeface="Be Vietnam" panose="020B0604020202020204" charset="0"/>
              </a:rPr>
              <a:t>tố</a:t>
            </a:r>
            <a:r>
              <a:rPr lang="en-US" sz="2000" dirty="0">
                <a:latin typeface="Be Vietnam" panose="020B0604020202020204" charset="0"/>
              </a:rPr>
              <a:t> (35,6%%), </a:t>
            </a:r>
            <a:r>
              <a:rPr lang="en-US" sz="2000" dirty="0" err="1">
                <a:latin typeface="Be Vietnam" panose="020B0604020202020204" charset="0"/>
              </a:rPr>
              <a:t>giảm</a:t>
            </a:r>
            <a:r>
              <a:rPr lang="en-US" sz="2000" dirty="0">
                <a:latin typeface="Be Vietnam" panose="020B0604020202020204" charset="0"/>
              </a:rPr>
              <a:t> albumin </a:t>
            </a:r>
            <a:r>
              <a:rPr lang="en-US" sz="2000" dirty="0" err="1">
                <a:latin typeface="Be Vietnam" panose="020B0604020202020204" charset="0"/>
              </a:rPr>
              <a:t>máu</a:t>
            </a:r>
            <a:r>
              <a:rPr lang="en-US" sz="2000" dirty="0">
                <a:latin typeface="Be Vietnam" panose="020B0604020202020204" charset="0"/>
              </a:rPr>
              <a:t> (26,9%). </a:t>
            </a:r>
            <a:r>
              <a:rPr lang="en-US" sz="2000" dirty="0" err="1">
                <a:latin typeface="Be Vietnam" panose="020B0604020202020204" charset="0"/>
              </a:rPr>
              <a:t>Tăng</a:t>
            </a:r>
            <a:r>
              <a:rPr lang="en-US" sz="2000" dirty="0">
                <a:latin typeface="Be Vietnam" panose="020B0604020202020204" charset="0"/>
              </a:rPr>
              <a:t> </a:t>
            </a:r>
            <a:r>
              <a:rPr lang="en-US" sz="2000" dirty="0" err="1">
                <a:latin typeface="Be Vietnam" panose="020B0604020202020204" charset="0"/>
              </a:rPr>
              <a:t>creatinin</a:t>
            </a:r>
            <a:r>
              <a:rPr lang="en-US" sz="2000" dirty="0">
                <a:latin typeface="Be Vietnam" panose="020B0604020202020204" charset="0"/>
              </a:rPr>
              <a:t> </a:t>
            </a:r>
            <a:r>
              <a:rPr lang="en-US" sz="2000" dirty="0" err="1">
                <a:latin typeface="Be Vietnam" panose="020B0604020202020204" charset="0"/>
              </a:rPr>
              <a:t>máu</a:t>
            </a:r>
            <a:r>
              <a:rPr lang="en-US" sz="2000" dirty="0">
                <a:latin typeface="Be Vietnam" panose="020B0604020202020204" charset="0"/>
              </a:rPr>
              <a:t> </a:t>
            </a:r>
            <a:r>
              <a:rPr lang="en-US" sz="2000" dirty="0" err="1">
                <a:latin typeface="Be Vietnam" panose="020B0604020202020204" charset="0"/>
              </a:rPr>
              <a:t>và</a:t>
            </a:r>
            <a:r>
              <a:rPr lang="en-US" sz="2000" dirty="0">
                <a:latin typeface="Be Vietnam" panose="020B0604020202020204" charset="0"/>
              </a:rPr>
              <a:t> </a:t>
            </a:r>
            <a:r>
              <a:rPr lang="en-US" sz="2000" dirty="0" err="1">
                <a:latin typeface="Be Vietnam" panose="020B0604020202020204" charset="0"/>
              </a:rPr>
              <a:t>giảm</a:t>
            </a:r>
            <a:r>
              <a:rPr lang="en-US" sz="2000" dirty="0">
                <a:latin typeface="Be Vietnam" panose="020B0604020202020204" charset="0"/>
              </a:rPr>
              <a:t> </a:t>
            </a:r>
            <a:r>
              <a:rPr lang="en-US" sz="2000" dirty="0" err="1">
                <a:latin typeface="Be Vietnam" panose="020B0604020202020204" charset="0"/>
              </a:rPr>
              <a:t>số</a:t>
            </a:r>
            <a:r>
              <a:rPr lang="en-US" sz="2000" dirty="0">
                <a:latin typeface="Be Vietnam" panose="020B0604020202020204" charset="0"/>
              </a:rPr>
              <a:t> </a:t>
            </a:r>
            <a:r>
              <a:rPr lang="en-US" sz="2000" dirty="0" err="1">
                <a:latin typeface="Be Vietnam" panose="020B0604020202020204" charset="0"/>
              </a:rPr>
              <a:t>lượng</a:t>
            </a:r>
            <a:r>
              <a:rPr lang="en-US" sz="2000" dirty="0">
                <a:latin typeface="Be Vietnam" panose="020B0604020202020204" charset="0"/>
              </a:rPr>
              <a:t> </a:t>
            </a:r>
            <a:r>
              <a:rPr lang="en-US" sz="2000" dirty="0" err="1">
                <a:latin typeface="Be Vietnam" panose="020B0604020202020204" charset="0"/>
              </a:rPr>
              <a:t>tiểu</a:t>
            </a:r>
            <a:r>
              <a:rPr lang="en-US" sz="2000" dirty="0">
                <a:latin typeface="Be Vietnam" panose="020B0604020202020204" charset="0"/>
              </a:rPr>
              <a:t> </a:t>
            </a:r>
            <a:r>
              <a:rPr lang="en-US" sz="2000" dirty="0" err="1">
                <a:latin typeface="Be Vietnam" panose="020B0604020202020204" charset="0"/>
              </a:rPr>
              <a:t>cầu</a:t>
            </a:r>
            <a:r>
              <a:rPr lang="en-US" sz="2000" dirty="0">
                <a:latin typeface="Be Vietnam" panose="020B0604020202020204" charset="0"/>
              </a:rPr>
              <a:t> </a:t>
            </a:r>
            <a:r>
              <a:rPr lang="en-US" sz="2000" dirty="0" err="1">
                <a:latin typeface="Be Vietnam" panose="020B0604020202020204" charset="0"/>
              </a:rPr>
              <a:t>là</a:t>
            </a:r>
            <a:r>
              <a:rPr lang="en-US" sz="2000" dirty="0">
                <a:latin typeface="Be Vietnam" panose="020B0604020202020204" charset="0"/>
              </a:rPr>
              <a:t> </a:t>
            </a:r>
            <a:r>
              <a:rPr lang="en-US" sz="2000" dirty="0" err="1">
                <a:latin typeface="Be Vietnam" panose="020B0604020202020204" charset="0"/>
              </a:rPr>
              <a:t>các</a:t>
            </a:r>
            <a:r>
              <a:rPr lang="en-US" sz="2000" dirty="0">
                <a:latin typeface="Be Vietnam" panose="020B0604020202020204" charset="0"/>
              </a:rPr>
              <a:t> TDKMM </a:t>
            </a:r>
            <a:r>
              <a:rPr lang="en-US" sz="2000" dirty="0" err="1">
                <a:latin typeface="Be Vietnam" panose="020B0604020202020204" charset="0"/>
              </a:rPr>
              <a:t>ít</a:t>
            </a:r>
            <a:r>
              <a:rPr lang="en-US" sz="2000" dirty="0">
                <a:latin typeface="Be Vietnam" panose="020B0604020202020204" charset="0"/>
              </a:rPr>
              <a:t> </a:t>
            </a:r>
            <a:r>
              <a:rPr lang="en-US" sz="2000" dirty="0" err="1">
                <a:latin typeface="Be Vietnam" panose="020B0604020202020204" charset="0"/>
              </a:rPr>
              <a:t>gặp</a:t>
            </a:r>
            <a:r>
              <a:rPr lang="en-US" sz="2000" dirty="0">
                <a:latin typeface="Be Vietnam" panose="020B0604020202020204" charset="0"/>
              </a:rPr>
              <a:t> </a:t>
            </a:r>
            <a:r>
              <a:rPr lang="en-US" sz="2000" dirty="0" err="1">
                <a:latin typeface="Be Vietnam" panose="020B0604020202020204" charset="0"/>
              </a:rPr>
              <a:t>nhất</a:t>
            </a:r>
            <a:r>
              <a:rPr lang="en-US" sz="2000" dirty="0">
                <a:latin typeface="Be Vietnam" panose="020B0604020202020204" charset="0"/>
              </a:rPr>
              <a:t> </a:t>
            </a:r>
            <a:r>
              <a:rPr lang="en-US" sz="2000" dirty="0" err="1">
                <a:latin typeface="Be Vietnam" panose="020B0604020202020204" charset="0"/>
              </a:rPr>
              <a:t>với</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a:t>
            </a:r>
            <a:r>
              <a:rPr lang="en-US" sz="2000" dirty="0" err="1">
                <a:latin typeface="Be Vietnam" panose="020B0604020202020204" charset="0"/>
              </a:rPr>
              <a:t>là</a:t>
            </a:r>
            <a:r>
              <a:rPr lang="en-US" sz="2000" dirty="0">
                <a:latin typeface="Be Vietnam" panose="020B0604020202020204" charset="0"/>
              </a:rPr>
              <a:t> 2,8% </a:t>
            </a:r>
            <a:r>
              <a:rPr lang="en-US" sz="2000" dirty="0" err="1">
                <a:latin typeface="Be Vietnam" panose="020B0604020202020204" charset="0"/>
              </a:rPr>
              <a:t>và</a:t>
            </a:r>
            <a:r>
              <a:rPr lang="en-US" sz="2000" dirty="0">
                <a:latin typeface="Be Vietnam" panose="020B0604020202020204" charset="0"/>
              </a:rPr>
              <a:t> 3,2%.</a:t>
            </a:r>
          </a:p>
          <a:p>
            <a:pPr algn="just"/>
            <a:r>
              <a:rPr lang="en-US" sz="2000" dirty="0">
                <a:latin typeface="Be Vietnam" panose="020B0604020202020204" charset="0"/>
              </a:rPr>
              <a:t>+ TDKMM </a:t>
            </a:r>
            <a:r>
              <a:rPr lang="en-US" sz="2000" dirty="0" err="1">
                <a:latin typeface="Be Vietnam" panose="020B0604020202020204" charset="0"/>
              </a:rPr>
              <a:t>của</a:t>
            </a:r>
            <a:r>
              <a:rPr lang="en-US" sz="2000" dirty="0">
                <a:latin typeface="Be Vietnam" panose="020B0604020202020204" charset="0"/>
              </a:rPr>
              <a:t> vinorelbine </a:t>
            </a:r>
            <a:r>
              <a:rPr lang="en-US" sz="2000" dirty="0" err="1">
                <a:latin typeface="Be Vietnam" panose="020B0604020202020204" charset="0"/>
              </a:rPr>
              <a:t>có</a:t>
            </a:r>
            <a:r>
              <a:rPr lang="en-US" sz="2000" dirty="0">
                <a:latin typeface="Be Vietnam" panose="020B0604020202020204" charset="0"/>
              </a:rPr>
              <a:t> xu </a:t>
            </a:r>
            <a:r>
              <a:rPr lang="en-US" sz="2000" dirty="0" err="1">
                <a:latin typeface="Be Vietnam" panose="020B0604020202020204" charset="0"/>
              </a:rPr>
              <a:t>hướng</a:t>
            </a:r>
            <a:r>
              <a:rPr lang="en-US" sz="2000" dirty="0">
                <a:latin typeface="Be Vietnam" panose="020B0604020202020204" charset="0"/>
              </a:rPr>
              <a:t> </a:t>
            </a:r>
            <a:r>
              <a:rPr lang="en-US" sz="2000" dirty="0" err="1">
                <a:latin typeface="Be Vietnam" panose="020B0604020202020204" charset="0"/>
              </a:rPr>
              <a:t>tăng</a:t>
            </a:r>
            <a:r>
              <a:rPr lang="en-US" sz="2000" dirty="0">
                <a:latin typeface="Be Vietnam" panose="020B0604020202020204" charset="0"/>
              </a:rPr>
              <a:t> </a:t>
            </a:r>
            <a:r>
              <a:rPr lang="en-US" sz="2000" dirty="0" err="1">
                <a:latin typeface="Be Vietnam" panose="020B0604020202020204" charset="0"/>
              </a:rPr>
              <a:t>theo</a:t>
            </a:r>
            <a:r>
              <a:rPr lang="en-US" sz="2000" dirty="0">
                <a:latin typeface="Be Vietnam" panose="020B0604020202020204" charset="0"/>
              </a:rPr>
              <a:t> </a:t>
            </a:r>
            <a:r>
              <a:rPr lang="en-US" sz="2000" dirty="0" err="1">
                <a:latin typeface="Be Vietnam" panose="020B0604020202020204" charset="0"/>
              </a:rPr>
              <a:t>liều</a:t>
            </a:r>
            <a:r>
              <a:rPr lang="en-US" sz="2000" dirty="0">
                <a:latin typeface="Be Vietnam" panose="020B0604020202020204" charset="0"/>
              </a:rPr>
              <a:t> </a:t>
            </a:r>
            <a:r>
              <a:rPr lang="en-US" sz="2000" dirty="0" err="1">
                <a:latin typeface="Be Vietnam" panose="020B0604020202020204" charset="0"/>
              </a:rPr>
              <a:t>dùng</a:t>
            </a:r>
            <a:r>
              <a:rPr lang="en-US" sz="2000" dirty="0">
                <a:latin typeface="Be Vietnam" panose="020B0604020202020204" charset="0"/>
              </a:rPr>
              <a:t>, </a:t>
            </a:r>
            <a:r>
              <a:rPr lang="en-US" sz="2000" dirty="0" err="1">
                <a:latin typeface="Be Vietnam" panose="020B0604020202020204" charset="0"/>
              </a:rPr>
              <a:t>liều</a:t>
            </a:r>
            <a:r>
              <a:rPr lang="en-US" sz="2000" dirty="0">
                <a:latin typeface="Be Vietnam" panose="020B0604020202020204" charset="0"/>
              </a:rPr>
              <a:t> </a:t>
            </a:r>
            <a:r>
              <a:rPr lang="en-US" sz="2000" dirty="0" err="1">
                <a:latin typeface="Be Vietnam" panose="020B0604020202020204" charset="0"/>
              </a:rPr>
              <a:t>thấp</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lệ</a:t>
            </a:r>
            <a:r>
              <a:rPr lang="en-US" sz="2000" dirty="0">
                <a:latin typeface="Be Vietnam" panose="020B0604020202020204" charset="0"/>
              </a:rPr>
              <a:t> </a:t>
            </a:r>
            <a:r>
              <a:rPr lang="en-US" sz="2000" dirty="0" err="1">
                <a:latin typeface="Be Vietnam" panose="020B0604020202020204" charset="0"/>
              </a:rPr>
              <a:t>gặp</a:t>
            </a:r>
            <a:r>
              <a:rPr lang="en-US" sz="2000" dirty="0">
                <a:latin typeface="Be Vietnam" panose="020B0604020202020204" charset="0"/>
              </a:rPr>
              <a:t> TDKMM </a:t>
            </a:r>
            <a:r>
              <a:rPr lang="en-US" sz="2000" dirty="0" err="1">
                <a:latin typeface="Be Vietnam" panose="020B0604020202020204" charset="0"/>
              </a:rPr>
              <a:t>ít</a:t>
            </a:r>
            <a:r>
              <a:rPr lang="en-US" sz="2000" dirty="0">
                <a:latin typeface="Be Vietnam" panose="020B0604020202020204" charset="0"/>
              </a:rPr>
              <a:t> </a:t>
            </a:r>
            <a:r>
              <a:rPr lang="en-US" sz="2000" dirty="0" err="1">
                <a:latin typeface="Be Vietnam" panose="020B0604020202020204" charset="0"/>
              </a:rPr>
              <a:t>hơn</a:t>
            </a:r>
            <a:r>
              <a:rPr lang="en-US" sz="2000" dirty="0">
                <a:latin typeface="Be Vietnam" panose="020B0604020202020204" charset="0"/>
              </a:rPr>
              <a:t> so </a:t>
            </a:r>
            <a:r>
              <a:rPr lang="en-US" sz="2000" dirty="0" err="1">
                <a:latin typeface="Be Vietnam" panose="020B0604020202020204" charset="0"/>
              </a:rPr>
              <a:t>với</a:t>
            </a:r>
            <a:r>
              <a:rPr lang="en-US" sz="2000" dirty="0">
                <a:latin typeface="Be Vietnam" panose="020B0604020202020204" charset="0"/>
              </a:rPr>
              <a:t> </a:t>
            </a:r>
            <a:r>
              <a:rPr lang="en-US" sz="2000" dirty="0" err="1">
                <a:latin typeface="Be Vietnam" panose="020B0604020202020204" charset="0"/>
              </a:rPr>
              <a:t>liều</a:t>
            </a:r>
            <a:r>
              <a:rPr lang="en-US" sz="2000" dirty="0">
                <a:latin typeface="Be Vietnam" panose="020B0604020202020204" charset="0"/>
              </a:rPr>
              <a:t> </a:t>
            </a:r>
            <a:r>
              <a:rPr lang="en-US" sz="2000" dirty="0" err="1">
                <a:latin typeface="Be Vietnam" panose="020B0604020202020204" charset="0"/>
              </a:rPr>
              <a:t>cao</a:t>
            </a:r>
            <a:r>
              <a:rPr lang="en-US" sz="2000" dirty="0">
                <a:latin typeface="Be Vietnam" panose="020B0604020202020204" charset="0"/>
              </a:rPr>
              <a:t>.</a:t>
            </a:r>
          </a:p>
          <a:p>
            <a:pPr algn="just"/>
            <a:r>
              <a:rPr lang="en-US" sz="2000" dirty="0">
                <a:latin typeface="Be Vietnam" panose="020B0604020202020204" charset="0"/>
              </a:rPr>
              <a:t>+ Các TDKMM </a:t>
            </a:r>
            <a:r>
              <a:rPr lang="en-US" sz="2000" dirty="0" err="1">
                <a:latin typeface="Be Vietnam" panose="020B0604020202020204" charset="0"/>
              </a:rPr>
              <a:t>trên</a:t>
            </a:r>
            <a:r>
              <a:rPr lang="en-US" sz="2000" dirty="0">
                <a:latin typeface="Be Vietnam" panose="020B0604020202020204" charset="0"/>
              </a:rPr>
              <a:t> </a:t>
            </a:r>
            <a:r>
              <a:rPr lang="en-US" sz="2000" dirty="0" err="1">
                <a:latin typeface="Be Vietnam" panose="020B0604020202020204" charset="0"/>
              </a:rPr>
              <a:t>cận</a:t>
            </a:r>
            <a:r>
              <a:rPr lang="en-US" sz="2000" dirty="0">
                <a:latin typeface="Be Vietnam" panose="020B0604020202020204" charset="0"/>
              </a:rPr>
              <a:t> </a:t>
            </a:r>
            <a:r>
              <a:rPr lang="en-US" sz="2000" dirty="0" err="1">
                <a:latin typeface="Be Vietnam" panose="020B0604020202020204" charset="0"/>
              </a:rPr>
              <a:t>lâm</a:t>
            </a:r>
            <a:r>
              <a:rPr lang="en-US" sz="2000" dirty="0">
                <a:latin typeface="Be Vietnam" panose="020B0604020202020204" charset="0"/>
              </a:rPr>
              <a:t> </a:t>
            </a:r>
            <a:r>
              <a:rPr lang="en-US" sz="2000" dirty="0" err="1">
                <a:latin typeface="Be Vietnam" panose="020B0604020202020204" charset="0"/>
              </a:rPr>
              <a:t>sàng</a:t>
            </a:r>
            <a:r>
              <a:rPr lang="en-US" sz="2000" dirty="0">
                <a:latin typeface="Be Vietnam" panose="020B0604020202020204" charset="0"/>
              </a:rPr>
              <a:t> ở </a:t>
            </a:r>
            <a:r>
              <a:rPr lang="en-US" sz="2000" dirty="0" err="1">
                <a:latin typeface="Be Vietnam" panose="020B0604020202020204" charset="0"/>
              </a:rPr>
              <a:t>mức</a:t>
            </a:r>
            <a:r>
              <a:rPr lang="en-US" sz="2000" dirty="0">
                <a:latin typeface="Be Vietnam" panose="020B0604020202020204" charset="0"/>
              </a:rPr>
              <a:t> </a:t>
            </a:r>
            <a:r>
              <a:rPr lang="en-US" sz="2000" dirty="0" err="1">
                <a:latin typeface="Be Vietnam" panose="020B0604020202020204" charset="0"/>
              </a:rPr>
              <a:t>độ</a:t>
            </a:r>
            <a:r>
              <a:rPr lang="en-US" sz="2000" dirty="0">
                <a:latin typeface="Be Vietnam" panose="020B0604020202020204" charset="0"/>
              </a:rPr>
              <a:t> 1 </a:t>
            </a:r>
            <a:r>
              <a:rPr lang="en-US" sz="2000" dirty="0" err="1">
                <a:latin typeface="Be Vietnam" panose="020B0604020202020204" charset="0"/>
              </a:rPr>
              <a:t>chiếm</a:t>
            </a:r>
            <a:r>
              <a:rPr lang="en-US" sz="2000" dirty="0">
                <a:latin typeface="Be Vietnam" panose="020B0604020202020204" charset="0"/>
              </a:rPr>
              <a:t> </a:t>
            </a:r>
            <a:r>
              <a:rPr lang="en-US" sz="2000" dirty="0" err="1">
                <a:latin typeface="Be Vietnam" panose="020B0604020202020204" charset="0"/>
              </a:rPr>
              <a:t>tỷ</a:t>
            </a:r>
            <a:r>
              <a:rPr lang="en-US" sz="2000" dirty="0">
                <a:latin typeface="Be Vietnam" panose="020B0604020202020204" charset="0"/>
              </a:rPr>
              <a:t> </a:t>
            </a:r>
            <a:r>
              <a:rPr lang="en-US" sz="2000" dirty="0" err="1">
                <a:latin typeface="Be Vietnam" panose="020B0604020202020204" charset="0"/>
              </a:rPr>
              <a:t>trọng</a:t>
            </a:r>
            <a:r>
              <a:rPr lang="en-US" sz="2000" dirty="0">
                <a:latin typeface="Be Vietnam" panose="020B0604020202020204" charset="0"/>
              </a:rPr>
              <a:t> </a:t>
            </a:r>
            <a:r>
              <a:rPr lang="en-US" sz="2000" dirty="0" err="1">
                <a:latin typeface="Be Vietnam" panose="020B0604020202020204" charset="0"/>
              </a:rPr>
              <a:t>cao</a:t>
            </a:r>
            <a:r>
              <a:rPr lang="en-US" sz="2000" dirty="0">
                <a:latin typeface="Be Vietnam" panose="020B0604020202020204" charset="0"/>
              </a:rPr>
              <a:t>, </a:t>
            </a:r>
            <a:r>
              <a:rPr lang="en-US" sz="2000" dirty="0" err="1">
                <a:latin typeface="Be Vietnam" panose="020B0604020202020204" charset="0"/>
              </a:rPr>
              <a:t>chiếm</a:t>
            </a:r>
            <a:r>
              <a:rPr lang="en-US" sz="2000" dirty="0">
                <a:latin typeface="Be Vietnam" panose="020B0604020202020204" charset="0"/>
              </a:rPr>
              <a:t> 79,2% </a:t>
            </a:r>
            <a:r>
              <a:rPr lang="en-US" sz="2000" dirty="0" err="1">
                <a:latin typeface="Be Vietnam" panose="020B0604020202020204" charset="0"/>
              </a:rPr>
              <a:t>tổng</a:t>
            </a:r>
            <a:r>
              <a:rPr lang="en-US" sz="2000" dirty="0">
                <a:latin typeface="Be Vietnam" panose="020B0604020202020204" charset="0"/>
              </a:rPr>
              <a:t> </a:t>
            </a:r>
            <a:r>
              <a:rPr lang="en-US" sz="2000" dirty="0" err="1">
                <a:latin typeface="Be Vietnam" panose="020B0604020202020204" charset="0"/>
              </a:rPr>
              <a:t>số</a:t>
            </a:r>
            <a:r>
              <a:rPr lang="en-US" sz="2000" dirty="0">
                <a:latin typeface="Be Vietnam" panose="020B0604020202020204" charset="0"/>
              </a:rPr>
              <a:t> </a:t>
            </a:r>
            <a:r>
              <a:rPr lang="en-US" sz="2000" dirty="0" err="1">
                <a:latin typeface="Be Vietnam" panose="020B0604020202020204" charset="0"/>
              </a:rPr>
              <a:t>các</a:t>
            </a:r>
            <a:r>
              <a:rPr lang="en-US" sz="2000" dirty="0">
                <a:latin typeface="Be Vietnam" panose="020B0604020202020204" charset="0"/>
              </a:rPr>
              <a:t> TDKMM </a:t>
            </a:r>
            <a:r>
              <a:rPr lang="en-US" sz="2000" dirty="0" err="1">
                <a:latin typeface="Be Vietnam" panose="020B0604020202020204" charset="0"/>
              </a:rPr>
              <a:t>gặp</a:t>
            </a:r>
            <a:r>
              <a:rPr lang="en-US" sz="2000" dirty="0">
                <a:latin typeface="Be Vietnam" panose="020B0604020202020204" charset="0"/>
              </a:rPr>
              <a:t> </a:t>
            </a:r>
            <a:r>
              <a:rPr lang="en-US" sz="2000" dirty="0" err="1">
                <a:latin typeface="Be Vietnam" panose="020B0604020202020204" charset="0"/>
              </a:rPr>
              <a:t>phải</a:t>
            </a:r>
            <a:r>
              <a:rPr lang="en-US" sz="2000" dirty="0">
                <a:latin typeface="Be Vietnam" panose="020B0604020202020204" charset="0"/>
              </a:rPr>
              <a:t>.</a:t>
            </a:r>
          </a:p>
          <a:p>
            <a:pPr algn="just"/>
            <a:r>
              <a:rPr lang="en-US" sz="2000" dirty="0">
                <a:latin typeface="Be Vietnam" panose="020B0604020202020204" charset="0"/>
              </a:rPr>
              <a:t>+ Các TDKMM ở </a:t>
            </a:r>
            <a:r>
              <a:rPr lang="en-US" sz="2000" dirty="0" err="1">
                <a:latin typeface="Be Vietnam" panose="020B0604020202020204" charset="0"/>
              </a:rPr>
              <a:t>mức</a:t>
            </a:r>
            <a:r>
              <a:rPr lang="en-US" sz="2000" dirty="0">
                <a:latin typeface="Be Vietnam" panose="020B0604020202020204" charset="0"/>
              </a:rPr>
              <a:t> </a:t>
            </a:r>
            <a:r>
              <a:rPr lang="en-US" sz="2000" dirty="0" err="1">
                <a:latin typeface="Be Vietnam" panose="020B0604020202020204" charset="0"/>
              </a:rPr>
              <a:t>độ</a:t>
            </a:r>
            <a:r>
              <a:rPr lang="en-US" sz="2000" dirty="0">
                <a:latin typeface="Be Vietnam" panose="020B0604020202020204" charset="0"/>
              </a:rPr>
              <a:t> </a:t>
            </a:r>
            <a:r>
              <a:rPr lang="en-US" sz="2000" dirty="0" err="1">
                <a:latin typeface="Be Vietnam" panose="020B0604020202020204" charset="0"/>
              </a:rPr>
              <a:t>nặng</a:t>
            </a:r>
            <a:r>
              <a:rPr lang="en-US" sz="2000" dirty="0">
                <a:latin typeface="Be Vietnam" panose="020B0604020202020204" charset="0"/>
              </a:rPr>
              <a:t> (</a:t>
            </a:r>
            <a:r>
              <a:rPr lang="en-US" sz="2000" dirty="0" err="1">
                <a:latin typeface="Be Vietnam" panose="020B0604020202020204" charset="0"/>
              </a:rPr>
              <a:t>Độ</a:t>
            </a:r>
            <a:r>
              <a:rPr lang="en-US" sz="2000" dirty="0">
                <a:latin typeface="Be Vietnam" panose="020B0604020202020204" charset="0"/>
              </a:rPr>
              <a:t> 4) </a:t>
            </a:r>
            <a:r>
              <a:rPr lang="en-US" sz="2000" dirty="0" err="1">
                <a:latin typeface="Be Vietnam" panose="020B0604020202020204" charset="0"/>
              </a:rPr>
              <a:t>gặp</a:t>
            </a:r>
            <a:r>
              <a:rPr lang="en-US" sz="2000" dirty="0">
                <a:latin typeface="Be Vietnam" panose="020B0604020202020204" charset="0"/>
              </a:rPr>
              <a:t> </a:t>
            </a:r>
            <a:r>
              <a:rPr lang="en-US" sz="2000" dirty="0" err="1">
                <a:latin typeface="Be Vietnam" panose="020B0604020202020204" charset="0"/>
              </a:rPr>
              <a:t>phải</a:t>
            </a:r>
            <a:r>
              <a:rPr lang="en-US" sz="2000" dirty="0">
                <a:latin typeface="Be Vietnam" panose="020B0604020202020204" charset="0"/>
              </a:rPr>
              <a:t> </a:t>
            </a:r>
            <a:r>
              <a:rPr lang="en-US" sz="2000" dirty="0" err="1">
                <a:latin typeface="Be Vietnam" panose="020B0604020202020204" charset="0"/>
              </a:rPr>
              <a:t>là</a:t>
            </a:r>
            <a:r>
              <a:rPr lang="en-US" sz="2000" dirty="0">
                <a:latin typeface="Be Vietnam" panose="020B0604020202020204" charset="0"/>
              </a:rPr>
              <a:t> </a:t>
            </a:r>
            <a:r>
              <a:rPr lang="en-US" sz="2000" dirty="0" err="1">
                <a:latin typeface="Be Vietnam" panose="020B0604020202020204" charset="0"/>
              </a:rPr>
              <a:t>giảm</a:t>
            </a:r>
            <a:r>
              <a:rPr lang="en-US" sz="2000" dirty="0">
                <a:latin typeface="Be Vietnam" panose="020B0604020202020204" charset="0"/>
              </a:rPr>
              <a:t> </a:t>
            </a:r>
            <a:r>
              <a:rPr lang="en-US" sz="2000" dirty="0" err="1">
                <a:latin typeface="Be Vietnam" panose="020B0604020202020204" charset="0"/>
              </a:rPr>
              <a:t>bạch</a:t>
            </a:r>
            <a:r>
              <a:rPr lang="en-US" sz="2000" dirty="0">
                <a:latin typeface="Be Vietnam" panose="020B0604020202020204" charset="0"/>
              </a:rPr>
              <a:t> </a:t>
            </a:r>
            <a:r>
              <a:rPr lang="en-US" sz="2000" dirty="0" err="1">
                <a:latin typeface="Be Vietnam" panose="020B0604020202020204" charset="0"/>
              </a:rPr>
              <a:t>cầu</a:t>
            </a:r>
            <a:r>
              <a:rPr lang="en-US" sz="2000" dirty="0">
                <a:latin typeface="Be Vietnam" panose="020B0604020202020204" charset="0"/>
              </a:rPr>
              <a:t> </a:t>
            </a:r>
            <a:r>
              <a:rPr lang="en-US" sz="2000" dirty="0" err="1">
                <a:latin typeface="Be Vietnam" panose="020B0604020202020204" charset="0"/>
              </a:rPr>
              <a:t>và</a:t>
            </a:r>
            <a:r>
              <a:rPr lang="en-US" sz="2000" dirty="0">
                <a:latin typeface="Be Vietnam" panose="020B0604020202020204" charset="0"/>
              </a:rPr>
              <a:t> </a:t>
            </a:r>
            <a:r>
              <a:rPr lang="en-US" sz="2000" dirty="0" err="1">
                <a:latin typeface="Be Vietnam" panose="020B0604020202020204" charset="0"/>
              </a:rPr>
              <a:t>hạ</a:t>
            </a:r>
            <a:r>
              <a:rPr lang="en-US" sz="2000" dirty="0">
                <a:latin typeface="Be Vietnam" panose="020B0604020202020204" charset="0"/>
              </a:rPr>
              <a:t> </a:t>
            </a:r>
            <a:r>
              <a:rPr lang="en-US" sz="2000" dirty="0" err="1">
                <a:latin typeface="Be Vietnam" panose="020B0604020202020204" charset="0"/>
              </a:rPr>
              <a:t>bạch</a:t>
            </a:r>
            <a:r>
              <a:rPr lang="en-US" sz="2000" dirty="0">
                <a:latin typeface="Be Vietnam" panose="020B0604020202020204" charset="0"/>
              </a:rPr>
              <a:t> </a:t>
            </a:r>
            <a:r>
              <a:rPr lang="en-US" sz="2000" dirty="0" err="1">
                <a:latin typeface="Be Vietnam" panose="020B0604020202020204" charset="0"/>
              </a:rPr>
              <a:t>cầu</a:t>
            </a:r>
            <a:r>
              <a:rPr lang="en-US" sz="2000" dirty="0">
                <a:latin typeface="Be Vietnam" panose="020B0604020202020204" charset="0"/>
              </a:rPr>
              <a:t> </a:t>
            </a:r>
            <a:r>
              <a:rPr lang="en-US" sz="2000" dirty="0" err="1">
                <a:latin typeface="Be Vietnam" panose="020B0604020202020204" charset="0"/>
              </a:rPr>
              <a:t>trung</a:t>
            </a:r>
            <a:r>
              <a:rPr lang="en-US" sz="2000" dirty="0">
                <a:latin typeface="Be Vietnam" panose="020B0604020202020204" charset="0"/>
              </a:rPr>
              <a:t> </a:t>
            </a:r>
            <a:r>
              <a:rPr lang="en-US" sz="2000" dirty="0" err="1">
                <a:latin typeface="Be Vietnam" panose="020B0604020202020204" charset="0"/>
              </a:rPr>
              <a:t>tính</a:t>
            </a:r>
            <a:r>
              <a:rPr lang="en-US" sz="2000" dirty="0">
                <a:latin typeface="Be Vietnam" panose="020B0604020202020204" charset="0"/>
              </a:rPr>
              <a:t>, </a:t>
            </a:r>
            <a:r>
              <a:rPr lang="en-US" sz="2000" dirty="0" err="1">
                <a:latin typeface="Be Vietnam" panose="020B0604020202020204" charset="0"/>
              </a:rPr>
              <a:t>chiếm</a:t>
            </a:r>
            <a:r>
              <a:rPr lang="en-US" sz="2000" dirty="0">
                <a:latin typeface="Be Vietnam" panose="020B0604020202020204" charset="0"/>
              </a:rPr>
              <a:t> 0,9% </a:t>
            </a:r>
            <a:r>
              <a:rPr lang="en-US" sz="2000" dirty="0" err="1">
                <a:latin typeface="Be Vietnam" panose="020B0604020202020204" charset="0"/>
              </a:rPr>
              <a:t>mỗi</a:t>
            </a:r>
            <a:r>
              <a:rPr lang="en-US" sz="2000" dirty="0">
                <a:latin typeface="Be Vietnam" panose="020B0604020202020204" charset="0"/>
              </a:rPr>
              <a:t> </a:t>
            </a:r>
            <a:r>
              <a:rPr lang="en-US" sz="2000" dirty="0" err="1">
                <a:latin typeface="Be Vietnam" panose="020B0604020202020204" charset="0"/>
              </a:rPr>
              <a:t>loại</a:t>
            </a:r>
            <a:r>
              <a:rPr lang="en-US" sz="2000" dirty="0">
                <a:latin typeface="Be Vietnam" panose="020B0604020202020204" charset="0"/>
              </a:rPr>
              <a:t>.</a:t>
            </a:r>
            <a:endParaRPr lang="nl-NL" sz="2000" b="1" dirty="0">
              <a:latin typeface="Be Vietnam" panose="020B0604020202020204" charset="0"/>
            </a:endParaRPr>
          </a:p>
          <a:p>
            <a:pPr algn="just"/>
            <a:r>
              <a:rPr lang="nl-NL" sz="2000" b="1" u="sng" dirty="0">
                <a:latin typeface="Be Vietnam" panose="020B0604020202020204" charset="0"/>
              </a:rPr>
              <a:t>KIẾN NGHỊ:</a:t>
            </a:r>
            <a:endParaRPr lang="en-US" sz="2000" u="sng" dirty="0">
              <a:latin typeface="Be Vietnam" panose="020B0604020202020204" charset="0"/>
            </a:endParaRPr>
          </a:p>
          <a:p>
            <a:pPr algn="just"/>
            <a:r>
              <a:rPr lang="nl-NL" sz="2000" dirty="0">
                <a:latin typeface="Be Vietnam" panose="020B0604020202020204" charset="0"/>
              </a:rPr>
              <a:t>- Bệnh viện: Cung ứng thường xuyên và liên tục thuốc Vinorelbine đường uống cho bệnh nhân ung thư vú; bệnh nhân ung thư phổi không tế bào nhỏ có chỉ định.</a:t>
            </a:r>
            <a:endParaRPr lang="en-US" sz="2000" dirty="0">
              <a:latin typeface="Be Vietnam" panose="020B0604020202020204" charset="0"/>
            </a:endParaRPr>
          </a:p>
          <a:p>
            <a:pPr algn="just"/>
            <a:r>
              <a:rPr lang="nl-NL" sz="2000" dirty="0">
                <a:latin typeface="Be Vietnam" panose="020B0604020202020204" charset="0"/>
              </a:rPr>
              <a:t>- Bác sĩ điều trị: cần theo dõi, ghi nhận sát và đầy đủ TDKMM của Vinorelbine để kịp thời xử lý, đảm bảo hiệu quả điều trị và an toàn của người bệnh.</a:t>
            </a:r>
            <a:endParaRPr lang="en-US" sz="2000" dirty="0">
              <a:latin typeface="Be Vietnam" panose="020B0604020202020204" charset="0"/>
            </a:endParaRPr>
          </a:p>
          <a:p>
            <a:pPr algn="just"/>
            <a:r>
              <a:rPr lang="nl-NL" sz="2000" dirty="0">
                <a:latin typeface="Be Vietnam" panose="020B0604020202020204" charset="0"/>
              </a:rPr>
              <a:t>- Kiểm soát tốt TDKMM giảm bạch cầu và hạ bạch cầu trung tính. Sử dụng thuốc </a:t>
            </a:r>
            <a:r>
              <a:rPr lang="en-US" sz="2000" dirty="0" err="1">
                <a:latin typeface="Be Vietnam" panose="020B0604020202020204" charset="0"/>
              </a:rPr>
              <a:t>kích</a:t>
            </a:r>
            <a:r>
              <a:rPr lang="en-US" sz="2000" dirty="0">
                <a:latin typeface="Be Vietnam" panose="020B0604020202020204" charset="0"/>
              </a:rPr>
              <a:t> </a:t>
            </a:r>
            <a:r>
              <a:rPr lang="en-US" sz="2000" dirty="0" err="1">
                <a:latin typeface="Be Vietnam" panose="020B0604020202020204" charset="0"/>
              </a:rPr>
              <a:t>thích</a:t>
            </a:r>
            <a:r>
              <a:rPr lang="en-US" sz="2000" dirty="0">
                <a:latin typeface="Be Vietnam" panose="020B0604020202020204" charset="0"/>
              </a:rPr>
              <a:t> </a:t>
            </a:r>
            <a:r>
              <a:rPr lang="en-US" sz="2000" dirty="0" err="1">
                <a:latin typeface="Be Vietnam" panose="020B0604020202020204" charset="0"/>
              </a:rPr>
              <a:t>tủy</a:t>
            </a:r>
            <a:r>
              <a:rPr lang="en-US" sz="2000" dirty="0">
                <a:latin typeface="Be Vietnam" panose="020B0604020202020204" charset="0"/>
              </a:rPr>
              <a:t> </a:t>
            </a:r>
            <a:r>
              <a:rPr lang="en-US" sz="2000" dirty="0" err="1">
                <a:latin typeface="Be Vietnam" panose="020B0604020202020204" charset="0"/>
              </a:rPr>
              <a:t>xương</a:t>
            </a:r>
            <a:r>
              <a:rPr lang="en-US" sz="2000" dirty="0">
                <a:latin typeface="Be Vietnam" panose="020B0604020202020204" charset="0"/>
              </a:rPr>
              <a:t> </a:t>
            </a:r>
            <a:r>
              <a:rPr lang="en-US" sz="2000" dirty="0" err="1">
                <a:latin typeface="Be Vietnam" panose="020B0604020202020204" charset="0"/>
              </a:rPr>
              <a:t>trong</a:t>
            </a:r>
            <a:r>
              <a:rPr lang="en-US" sz="2000" dirty="0">
                <a:latin typeface="Be Vietnam" panose="020B0604020202020204" charset="0"/>
              </a:rPr>
              <a:t> </a:t>
            </a:r>
            <a:r>
              <a:rPr lang="en-US" sz="2000" dirty="0" err="1">
                <a:latin typeface="Be Vietnam" panose="020B0604020202020204" charset="0"/>
              </a:rPr>
              <a:t>những</a:t>
            </a:r>
            <a:r>
              <a:rPr lang="en-US" sz="2000" dirty="0">
                <a:latin typeface="Be Vietnam" panose="020B0604020202020204" charset="0"/>
              </a:rPr>
              <a:t> </a:t>
            </a:r>
            <a:r>
              <a:rPr lang="en-US" sz="2000" dirty="0" err="1">
                <a:latin typeface="Be Vietnam" panose="020B0604020202020204" charset="0"/>
              </a:rPr>
              <a:t>trường</a:t>
            </a:r>
            <a:r>
              <a:rPr lang="en-US" sz="2000" dirty="0">
                <a:latin typeface="Be Vietnam" panose="020B0604020202020204" charset="0"/>
              </a:rPr>
              <a:t> </a:t>
            </a:r>
            <a:r>
              <a:rPr lang="en-US" sz="2000" dirty="0" err="1">
                <a:latin typeface="Be Vietnam" panose="020B0604020202020204" charset="0"/>
              </a:rPr>
              <a:t>hợp</a:t>
            </a:r>
            <a:r>
              <a:rPr lang="en-US" sz="2000" dirty="0">
                <a:latin typeface="Be Vietnam" panose="020B0604020202020204" charset="0"/>
              </a:rPr>
              <a:t> </a:t>
            </a:r>
            <a:r>
              <a:rPr lang="en-US" sz="2000" dirty="0" err="1">
                <a:latin typeface="Be Vietnam" panose="020B0604020202020204" charset="0"/>
              </a:rPr>
              <a:t>có</a:t>
            </a:r>
            <a:r>
              <a:rPr lang="en-US" sz="2000" dirty="0">
                <a:latin typeface="Be Vietnam" panose="020B0604020202020204" charset="0"/>
              </a:rPr>
              <a:t> </a:t>
            </a:r>
            <a:r>
              <a:rPr lang="en-US" sz="2000" dirty="0" err="1">
                <a:latin typeface="Be Vietnam" panose="020B0604020202020204" charset="0"/>
              </a:rPr>
              <a:t>nguy</a:t>
            </a:r>
            <a:r>
              <a:rPr lang="en-US" sz="2000" dirty="0">
                <a:latin typeface="Be Vietnam" panose="020B0604020202020204" charset="0"/>
              </a:rPr>
              <a:t> </a:t>
            </a:r>
            <a:r>
              <a:rPr lang="en-US" sz="2000" dirty="0" err="1">
                <a:latin typeface="Be Vietnam" panose="020B0604020202020204" charset="0"/>
              </a:rPr>
              <a:t>cơ</a:t>
            </a:r>
            <a:r>
              <a:rPr lang="en-US" sz="2000" dirty="0">
                <a:latin typeface="Be Vietnam" panose="020B0604020202020204" charset="0"/>
              </a:rPr>
              <a:t> </a:t>
            </a:r>
            <a:r>
              <a:rPr lang="en-US" sz="2000" dirty="0" err="1">
                <a:latin typeface="Be Vietnam" panose="020B0604020202020204" charset="0"/>
              </a:rPr>
              <a:t>cao</a:t>
            </a:r>
            <a:r>
              <a:rPr lang="en-US" sz="2000" dirty="0">
                <a:latin typeface="Be Vietnam" panose="020B0604020202020204" charset="0"/>
              </a:rPr>
              <a:t> </a:t>
            </a:r>
            <a:r>
              <a:rPr lang="en-US" sz="2000" dirty="0" err="1">
                <a:latin typeface="Be Vietnam" panose="020B0604020202020204" charset="0"/>
              </a:rPr>
              <a:t>hoặc</a:t>
            </a:r>
            <a:r>
              <a:rPr lang="en-US" sz="2000" dirty="0">
                <a:latin typeface="Be Vietnam" panose="020B0604020202020204" charset="0"/>
              </a:rPr>
              <a:t> </a:t>
            </a:r>
            <a:r>
              <a:rPr lang="en-US" sz="2000" dirty="0" err="1">
                <a:latin typeface="Be Vietnam" panose="020B0604020202020204" charset="0"/>
              </a:rPr>
              <a:t>có</a:t>
            </a:r>
            <a:r>
              <a:rPr lang="en-US" sz="2000" dirty="0">
                <a:latin typeface="Be Vietnam" panose="020B0604020202020204" charset="0"/>
              </a:rPr>
              <a:t> </a:t>
            </a:r>
            <a:r>
              <a:rPr lang="en-US" sz="2000" dirty="0" err="1">
                <a:latin typeface="Be Vietnam" panose="020B0604020202020204" charset="0"/>
              </a:rPr>
              <a:t>tiền</a:t>
            </a:r>
            <a:r>
              <a:rPr lang="en-US" sz="2000" dirty="0">
                <a:latin typeface="Be Vietnam" panose="020B0604020202020204" charset="0"/>
              </a:rPr>
              <a:t> </a:t>
            </a:r>
            <a:r>
              <a:rPr lang="en-US" sz="2000" dirty="0" err="1">
                <a:latin typeface="Be Vietnam" panose="020B0604020202020204" charset="0"/>
              </a:rPr>
              <a:t>sử</a:t>
            </a:r>
            <a:r>
              <a:rPr lang="en-US" sz="2000" dirty="0">
                <a:latin typeface="Be Vietnam" panose="020B0604020202020204" charset="0"/>
              </a:rPr>
              <a:t> </a:t>
            </a:r>
            <a:r>
              <a:rPr lang="en-US" sz="2000" dirty="0" err="1">
                <a:latin typeface="Be Vietnam" panose="020B0604020202020204" charset="0"/>
              </a:rPr>
              <a:t>hạ</a:t>
            </a:r>
            <a:r>
              <a:rPr lang="en-US" sz="2000" dirty="0">
                <a:latin typeface="Be Vietnam" panose="020B0604020202020204" charset="0"/>
              </a:rPr>
              <a:t> </a:t>
            </a:r>
            <a:r>
              <a:rPr lang="en-US" sz="2000" dirty="0" err="1">
                <a:latin typeface="Be Vietnam" panose="020B0604020202020204" charset="0"/>
              </a:rPr>
              <a:t>bạch</a:t>
            </a:r>
            <a:r>
              <a:rPr lang="en-US" sz="2000" dirty="0">
                <a:latin typeface="Be Vietnam" panose="020B0604020202020204" charset="0"/>
              </a:rPr>
              <a:t> </a:t>
            </a:r>
            <a:r>
              <a:rPr lang="en-US" sz="2000" dirty="0" err="1">
                <a:latin typeface="Be Vietnam" panose="020B0604020202020204" charset="0"/>
              </a:rPr>
              <a:t>cầu</a:t>
            </a:r>
            <a:r>
              <a:rPr lang="en-US" sz="2000" dirty="0">
                <a:latin typeface="Be Vietnam" panose="020B0604020202020204" charset="0"/>
              </a:rPr>
              <a:t> </a:t>
            </a:r>
            <a:r>
              <a:rPr lang="en-US" sz="2000" dirty="0" err="1">
                <a:latin typeface="Be Vietnam" panose="020B0604020202020204" charset="0"/>
              </a:rPr>
              <a:t>trung</a:t>
            </a:r>
            <a:r>
              <a:rPr lang="en-US" sz="2000" dirty="0">
                <a:latin typeface="Be Vietnam" panose="020B0604020202020204" charset="0"/>
              </a:rPr>
              <a:t> </a:t>
            </a:r>
            <a:r>
              <a:rPr lang="en-US" sz="2000" dirty="0" err="1">
                <a:latin typeface="Be Vietnam" panose="020B0604020202020204" charset="0"/>
              </a:rPr>
              <a:t>tính</a:t>
            </a:r>
            <a:r>
              <a:rPr lang="en-US" sz="2000" dirty="0">
                <a:latin typeface="Be Vietnam" panose="020B0604020202020204" charset="0"/>
              </a:rPr>
              <a:t>.</a:t>
            </a:r>
            <a:endParaRPr lang="en-SG" altLang="en-US" sz="2000" dirty="0">
              <a:latin typeface="Be Vietnam" panose="020B0604020202020204" charset="0"/>
              <a:cs typeface="Times New Roman" panose="02020603050405020304" pitchFamily="18" charset="0"/>
            </a:endParaRPr>
          </a:p>
        </p:txBody>
      </p:sp>
      <p:sp>
        <p:nvSpPr>
          <p:cNvPr id="28" name="TextBox 263"/>
          <p:cNvSpPr txBox="1">
            <a:spLocks noChangeArrowheads="1"/>
          </p:cNvSpPr>
          <p:nvPr/>
        </p:nvSpPr>
        <p:spPr bwMode="auto">
          <a:xfrm>
            <a:off x="15220183" y="36247496"/>
            <a:ext cx="14176355" cy="786291"/>
          </a:xfrm>
          <a:prstGeom prst="rect">
            <a:avLst/>
          </a:prstGeom>
          <a:gradFill>
            <a:gsLst>
              <a:gs pos="0">
                <a:srgbClr val="283583"/>
              </a:gs>
              <a:gs pos="99000">
                <a:srgbClr val="009FE3"/>
              </a:gs>
            </a:gsLst>
            <a:lin ang="0" scaled="0"/>
          </a:gradFill>
          <a:ln>
            <a:noFill/>
          </a:ln>
        </p:spPr>
        <p:txBody>
          <a:bodyPr wrap="square" lIns="180000" tIns="108000" bIns="0">
            <a:spAutoFit/>
          </a:bodyPr>
          <a:lstStyle>
            <a:lvl1pPr eaLnBrk="0" hangingPunct="0">
              <a:defRPr sz="1900">
                <a:solidFill>
                  <a:schemeClr val="tx1"/>
                </a:solidFill>
                <a:latin typeface="Arial" panose="020B0604020202020204" pitchFamily="34" charset="0"/>
                <a:cs typeface="Arial" panose="020B0604020202020204" pitchFamily="34" charset="0"/>
              </a:defRPr>
            </a:lvl1pPr>
            <a:lvl2pPr marL="742950" indent="-285750" eaLnBrk="0" hangingPunct="0">
              <a:defRPr sz="1900">
                <a:solidFill>
                  <a:schemeClr val="tx1"/>
                </a:solidFill>
                <a:latin typeface="Arial" panose="020B0604020202020204" pitchFamily="34" charset="0"/>
                <a:cs typeface="Arial" panose="020B0604020202020204" pitchFamily="34" charset="0"/>
              </a:defRPr>
            </a:lvl2pPr>
            <a:lvl3pPr marL="1143000" indent="-228600" eaLnBrk="0" hangingPunct="0">
              <a:defRPr sz="1900">
                <a:solidFill>
                  <a:schemeClr val="tx1"/>
                </a:solidFill>
                <a:latin typeface="Arial" panose="020B0604020202020204" pitchFamily="34" charset="0"/>
                <a:cs typeface="Arial" panose="020B0604020202020204" pitchFamily="34" charset="0"/>
              </a:defRPr>
            </a:lvl3pPr>
            <a:lvl4pPr marL="1600200" indent="-228600" eaLnBrk="0" hangingPunct="0">
              <a:defRPr sz="1900">
                <a:solidFill>
                  <a:schemeClr val="tx1"/>
                </a:solidFill>
                <a:latin typeface="Arial" panose="020B0604020202020204" pitchFamily="34" charset="0"/>
                <a:cs typeface="Arial" panose="020B0604020202020204" pitchFamily="34" charset="0"/>
              </a:defRPr>
            </a:lvl4pPr>
            <a:lvl5pPr marL="2057400" indent="-228600" eaLnBrk="0" hangingPunct="0">
              <a:defRPr sz="19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9pPr>
          </a:lstStyle>
          <a:p>
            <a:pPr eaLnBrk="1" hangingPunct="1"/>
            <a:r>
              <a:rPr lang="en-SG" altLang="en-US" sz="4401" b="1" spc="300" dirty="0">
                <a:solidFill>
                  <a:schemeClr val="bg1"/>
                </a:solidFill>
                <a:latin typeface="VL Bebas Neue Bold" pitchFamily="2" charset="77"/>
                <a:cs typeface="Times New Roman" panose="02020603050405020304" pitchFamily="18" charset="0"/>
              </a:rPr>
              <a:t>TÀI LIỆU THAM KHẢO</a:t>
            </a:r>
          </a:p>
        </p:txBody>
      </p:sp>
      <p:sp>
        <p:nvSpPr>
          <p:cNvPr id="30" name="TextBox 263"/>
          <p:cNvSpPr txBox="1">
            <a:spLocks noChangeArrowheads="1"/>
          </p:cNvSpPr>
          <p:nvPr/>
        </p:nvSpPr>
        <p:spPr bwMode="auto">
          <a:xfrm>
            <a:off x="15220185" y="37332698"/>
            <a:ext cx="14176355" cy="3295875"/>
          </a:xfrm>
          <a:prstGeom prst="rect">
            <a:avLst/>
          </a:prstGeom>
          <a:solidFill>
            <a:schemeClr val="bg1">
              <a:lumMod val="95000"/>
              <a:alpha val="70000"/>
            </a:schemeClr>
          </a:solidFill>
          <a:ln>
            <a:noFill/>
          </a:ln>
        </p:spPr>
        <p:txBody>
          <a:bodyPr wrap="square" lIns="108000" tIns="108000" rIns="108000" bIns="108000">
            <a:spAutoFit/>
          </a:bodyPr>
          <a:lstStyle>
            <a:lvl1pPr eaLnBrk="0" hangingPunct="0">
              <a:defRPr sz="1900">
                <a:solidFill>
                  <a:schemeClr val="tx1"/>
                </a:solidFill>
                <a:latin typeface="Arial" panose="020B0604020202020204" pitchFamily="34" charset="0"/>
                <a:cs typeface="Arial" panose="020B0604020202020204" pitchFamily="34" charset="0"/>
              </a:defRPr>
            </a:lvl1pPr>
            <a:lvl2pPr marL="742950" indent="-285750" eaLnBrk="0" hangingPunct="0">
              <a:defRPr sz="1900">
                <a:solidFill>
                  <a:schemeClr val="tx1"/>
                </a:solidFill>
                <a:latin typeface="Arial" panose="020B0604020202020204" pitchFamily="34" charset="0"/>
                <a:cs typeface="Arial" panose="020B0604020202020204" pitchFamily="34" charset="0"/>
              </a:defRPr>
            </a:lvl2pPr>
            <a:lvl3pPr marL="1143000" indent="-228600" eaLnBrk="0" hangingPunct="0">
              <a:defRPr sz="1900">
                <a:solidFill>
                  <a:schemeClr val="tx1"/>
                </a:solidFill>
                <a:latin typeface="Arial" panose="020B0604020202020204" pitchFamily="34" charset="0"/>
                <a:cs typeface="Arial" panose="020B0604020202020204" pitchFamily="34" charset="0"/>
              </a:defRPr>
            </a:lvl3pPr>
            <a:lvl4pPr marL="1600200" indent="-228600" eaLnBrk="0" hangingPunct="0">
              <a:defRPr sz="1900">
                <a:solidFill>
                  <a:schemeClr val="tx1"/>
                </a:solidFill>
                <a:latin typeface="Arial" panose="020B0604020202020204" pitchFamily="34" charset="0"/>
                <a:cs typeface="Arial" panose="020B0604020202020204" pitchFamily="34" charset="0"/>
              </a:defRPr>
            </a:lvl4pPr>
            <a:lvl5pPr marL="2057400" indent="-228600" eaLnBrk="0" hangingPunct="0">
              <a:defRPr sz="19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9pPr>
          </a:lstStyle>
          <a:p>
            <a:pPr eaLnBrk="1" hangingPunct="1"/>
            <a:r>
              <a:rPr lang="en-US" sz="2000" dirty="0">
                <a:latin typeface="Be Vietnam" panose="020B0604020202020204" charset="0"/>
                <a:ea typeface="Times New Roman" panose="02020603050405020304" pitchFamily="18" charset="0"/>
                <a:cs typeface="Times New Roman" panose="02020603050405020304" pitchFamily="18" charset="0"/>
              </a:rPr>
              <a:t>1. </a:t>
            </a:r>
            <a:r>
              <a:rPr lang="en-US" sz="2000" dirty="0" err="1">
                <a:latin typeface="Be Vietnam" panose="020B0604020202020204" charset="0"/>
                <a:ea typeface="Times New Roman" panose="02020603050405020304" pitchFamily="18" charset="0"/>
                <a:cs typeface="Times New Roman" panose="02020603050405020304" pitchFamily="18" charset="0"/>
              </a:rPr>
              <a:t>Bộ</a:t>
            </a:r>
            <a:r>
              <a:rPr lang="en-US" sz="2000" dirty="0">
                <a:latin typeface="Be Vietnam" panose="020B0604020202020204" charset="0"/>
                <a:ea typeface="Times New Roman" panose="02020603050405020304" pitchFamily="18" charset="0"/>
                <a:cs typeface="Times New Roman" panose="02020603050405020304" pitchFamily="18" charset="0"/>
              </a:rPr>
              <a:t> Y </a:t>
            </a:r>
            <a:r>
              <a:rPr lang="en-US" sz="2000" dirty="0" err="1">
                <a:latin typeface="Be Vietnam" panose="020B0604020202020204" charset="0"/>
                <a:ea typeface="Times New Roman" panose="02020603050405020304" pitchFamily="18" charset="0"/>
                <a:cs typeface="Times New Roman" panose="02020603050405020304" pitchFamily="18" charset="0"/>
              </a:rPr>
              <a:t>tế</a:t>
            </a:r>
            <a:r>
              <a:rPr lang="en-US" sz="2000" dirty="0">
                <a:latin typeface="Be Vietnam" panose="020B0604020202020204" charset="0"/>
                <a:ea typeface="Times New Roman" panose="02020603050405020304" pitchFamily="18" charset="0"/>
                <a:cs typeface="Times New Roman" panose="02020603050405020304" pitchFamily="18" charset="0"/>
              </a:rPr>
              <a:t> (2018), </a:t>
            </a:r>
            <a:r>
              <a:rPr lang="en-US" sz="2000" dirty="0" err="1">
                <a:latin typeface="Be Vietnam" panose="020B0604020202020204" charset="0"/>
                <a:ea typeface="Times New Roman" panose="02020603050405020304" pitchFamily="18" charset="0"/>
                <a:cs typeface="Times New Roman" panose="02020603050405020304" pitchFamily="18" charset="0"/>
              </a:rPr>
              <a:t>Hướng</a:t>
            </a:r>
            <a:r>
              <a:rPr lang="en-US" sz="2000" dirty="0">
                <a:latin typeface="Be Vietnam" panose="020B0604020202020204" charset="0"/>
                <a:ea typeface="Times New Roman" panose="02020603050405020304" pitchFamily="18" charset="0"/>
                <a:cs typeface="Times New Roman" panose="02020603050405020304" pitchFamily="18" charset="0"/>
              </a:rPr>
              <a:t> </a:t>
            </a:r>
            <a:r>
              <a:rPr lang="en-US" sz="2000" dirty="0" err="1">
                <a:latin typeface="Be Vietnam" panose="020B0604020202020204" charset="0"/>
                <a:ea typeface="Times New Roman" panose="02020603050405020304" pitchFamily="18" charset="0"/>
                <a:cs typeface="Times New Roman" panose="02020603050405020304" pitchFamily="18" charset="0"/>
              </a:rPr>
              <a:t>dẫn</a:t>
            </a:r>
            <a:r>
              <a:rPr lang="en-US" sz="2000" dirty="0">
                <a:latin typeface="Be Vietnam" panose="020B0604020202020204" charset="0"/>
                <a:ea typeface="Times New Roman" panose="02020603050405020304" pitchFamily="18" charset="0"/>
                <a:cs typeface="Times New Roman" panose="02020603050405020304" pitchFamily="18" charset="0"/>
              </a:rPr>
              <a:t> </a:t>
            </a:r>
            <a:r>
              <a:rPr lang="en-US" sz="2000" dirty="0" err="1">
                <a:latin typeface="Be Vietnam" panose="020B0604020202020204" charset="0"/>
                <a:ea typeface="Times New Roman" panose="02020603050405020304" pitchFamily="18" charset="0"/>
                <a:cs typeface="Times New Roman" panose="02020603050405020304" pitchFamily="18" charset="0"/>
              </a:rPr>
              <a:t>chẩn</a:t>
            </a:r>
            <a:r>
              <a:rPr lang="en-US" sz="2000" dirty="0">
                <a:latin typeface="Be Vietnam" panose="020B0604020202020204" charset="0"/>
                <a:ea typeface="Times New Roman" panose="02020603050405020304" pitchFamily="18" charset="0"/>
                <a:cs typeface="Times New Roman" panose="02020603050405020304" pitchFamily="18" charset="0"/>
              </a:rPr>
              <a:t> </a:t>
            </a:r>
            <a:r>
              <a:rPr lang="en-US" sz="2000" dirty="0" err="1">
                <a:latin typeface="Be Vietnam" panose="020B0604020202020204" charset="0"/>
                <a:ea typeface="Times New Roman" panose="02020603050405020304" pitchFamily="18" charset="0"/>
                <a:cs typeface="Times New Roman" panose="02020603050405020304" pitchFamily="18" charset="0"/>
              </a:rPr>
              <a:t>đoán</a:t>
            </a:r>
            <a:r>
              <a:rPr lang="en-US" sz="2000" dirty="0">
                <a:latin typeface="Be Vietnam" panose="020B0604020202020204" charset="0"/>
                <a:ea typeface="Times New Roman" panose="02020603050405020304" pitchFamily="18" charset="0"/>
                <a:cs typeface="Times New Roman" panose="02020603050405020304" pitchFamily="18" charset="0"/>
              </a:rPr>
              <a:t> </a:t>
            </a:r>
            <a:r>
              <a:rPr lang="en-US" sz="2000" dirty="0" err="1">
                <a:latin typeface="Be Vietnam" panose="020B0604020202020204" charset="0"/>
                <a:ea typeface="Times New Roman" panose="02020603050405020304" pitchFamily="18" charset="0"/>
                <a:cs typeface="Times New Roman" panose="02020603050405020304" pitchFamily="18" charset="0"/>
              </a:rPr>
              <a:t>và</a:t>
            </a:r>
            <a:r>
              <a:rPr lang="en-US" sz="2000" dirty="0">
                <a:latin typeface="Be Vietnam" panose="020B0604020202020204" charset="0"/>
                <a:ea typeface="Times New Roman" panose="02020603050405020304" pitchFamily="18" charset="0"/>
                <a:cs typeface="Times New Roman" panose="02020603050405020304" pitchFamily="18" charset="0"/>
              </a:rPr>
              <a:t> </a:t>
            </a:r>
            <a:r>
              <a:rPr lang="en-US" sz="2000" dirty="0" err="1">
                <a:latin typeface="Be Vietnam" panose="020B0604020202020204" charset="0"/>
                <a:ea typeface="Times New Roman" panose="02020603050405020304" pitchFamily="18" charset="0"/>
                <a:cs typeface="Times New Roman" panose="02020603050405020304" pitchFamily="18" charset="0"/>
              </a:rPr>
              <a:t>điều</a:t>
            </a:r>
            <a:r>
              <a:rPr lang="en-US" sz="2000" dirty="0">
                <a:latin typeface="Be Vietnam" panose="020B0604020202020204" charset="0"/>
                <a:ea typeface="Times New Roman" panose="02020603050405020304" pitchFamily="18" charset="0"/>
                <a:cs typeface="Times New Roman" panose="02020603050405020304" pitchFamily="18" charset="0"/>
              </a:rPr>
              <a:t> </a:t>
            </a:r>
            <a:r>
              <a:rPr lang="en-US" sz="2000" dirty="0" err="1">
                <a:latin typeface="Be Vietnam" panose="020B0604020202020204" charset="0"/>
                <a:ea typeface="Times New Roman" panose="02020603050405020304" pitchFamily="18" charset="0"/>
                <a:cs typeface="Times New Roman" panose="02020603050405020304" pitchFamily="18" charset="0"/>
              </a:rPr>
              <a:t>trị</a:t>
            </a:r>
            <a:r>
              <a:rPr lang="en-US" sz="2000" dirty="0">
                <a:latin typeface="Be Vietnam" panose="020B0604020202020204" charset="0"/>
                <a:ea typeface="Times New Roman" panose="02020603050405020304" pitchFamily="18" charset="0"/>
                <a:cs typeface="Times New Roman" panose="02020603050405020304" pitchFamily="18" charset="0"/>
              </a:rPr>
              <a:t> </a:t>
            </a:r>
            <a:r>
              <a:rPr lang="en-US" sz="2000" dirty="0" err="1">
                <a:latin typeface="Be Vietnam" panose="020B0604020202020204" charset="0"/>
                <a:ea typeface="Times New Roman" panose="02020603050405020304" pitchFamily="18" charset="0"/>
                <a:cs typeface="Times New Roman" panose="02020603050405020304" pitchFamily="18" charset="0"/>
              </a:rPr>
              <a:t>ung</a:t>
            </a:r>
            <a:r>
              <a:rPr lang="en-US" sz="2000" dirty="0">
                <a:latin typeface="Be Vietnam" panose="020B0604020202020204" charset="0"/>
                <a:ea typeface="Times New Roman" panose="02020603050405020304" pitchFamily="18" charset="0"/>
                <a:cs typeface="Times New Roman" panose="02020603050405020304" pitchFamily="18" charset="0"/>
              </a:rPr>
              <a:t> </a:t>
            </a:r>
            <a:r>
              <a:rPr lang="en-US" sz="2000" dirty="0" err="1">
                <a:latin typeface="Be Vietnam" panose="020B0604020202020204" charset="0"/>
                <a:ea typeface="Times New Roman" panose="02020603050405020304" pitchFamily="18" charset="0"/>
                <a:cs typeface="Times New Roman" panose="02020603050405020304" pitchFamily="18" charset="0"/>
              </a:rPr>
              <a:t>thư</a:t>
            </a:r>
            <a:r>
              <a:rPr lang="en-US" sz="2000" dirty="0">
                <a:latin typeface="Be Vietnam" panose="020B0604020202020204" charset="0"/>
                <a:ea typeface="Times New Roman" panose="02020603050405020304" pitchFamily="18" charset="0"/>
                <a:cs typeface="Times New Roman" panose="02020603050405020304" pitchFamily="18" charset="0"/>
              </a:rPr>
              <a:t> </a:t>
            </a:r>
            <a:r>
              <a:rPr lang="en-US" sz="2000" dirty="0" err="1">
                <a:latin typeface="Be Vietnam" panose="020B0604020202020204" charset="0"/>
                <a:ea typeface="Times New Roman" panose="02020603050405020304" pitchFamily="18" charset="0"/>
                <a:cs typeface="Times New Roman" panose="02020603050405020304" pitchFamily="18" charset="0"/>
              </a:rPr>
              <a:t>phổi</a:t>
            </a:r>
            <a:r>
              <a:rPr lang="en-US" sz="2000" dirty="0">
                <a:latin typeface="Be Vietnam" panose="020B0604020202020204" charset="0"/>
                <a:ea typeface="Times New Roman" panose="02020603050405020304" pitchFamily="18" charset="0"/>
                <a:cs typeface="Times New Roman" panose="02020603050405020304" pitchFamily="18" charset="0"/>
              </a:rPr>
              <a:t> </a:t>
            </a:r>
            <a:r>
              <a:rPr lang="en-US" sz="2000" dirty="0" err="1">
                <a:latin typeface="Be Vietnam" panose="020B0604020202020204" charset="0"/>
                <a:ea typeface="Times New Roman" panose="02020603050405020304" pitchFamily="18" charset="0"/>
                <a:cs typeface="Times New Roman" panose="02020603050405020304" pitchFamily="18" charset="0"/>
              </a:rPr>
              <a:t>không</a:t>
            </a:r>
            <a:r>
              <a:rPr lang="en-US" sz="2000" dirty="0">
                <a:latin typeface="Be Vietnam" panose="020B0604020202020204" charset="0"/>
                <a:ea typeface="Times New Roman" panose="02020603050405020304" pitchFamily="18" charset="0"/>
                <a:cs typeface="Times New Roman" panose="02020603050405020304" pitchFamily="18" charset="0"/>
              </a:rPr>
              <a:t> </a:t>
            </a:r>
            <a:r>
              <a:rPr lang="en-US" sz="2000" dirty="0" err="1">
                <a:latin typeface="Be Vietnam" panose="020B0604020202020204" charset="0"/>
                <a:ea typeface="Times New Roman" panose="02020603050405020304" pitchFamily="18" charset="0"/>
                <a:cs typeface="Times New Roman" panose="02020603050405020304" pitchFamily="18" charset="0"/>
              </a:rPr>
              <a:t>tế</a:t>
            </a:r>
            <a:r>
              <a:rPr lang="en-US" sz="2000" dirty="0">
                <a:latin typeface="Be Vietnam" panose="020B0604020202020204" charset="0"/>
                <a:ea typeface="Times New Roman" panose="02020603050405020304" pitchFamily="18" charset="0"/>
                <a:cs typeface="Times New Roman" panose="02020603050405020304" pitchFamily="18" charset="0"/>
              </a:rPr>
              <a:t> </a:t>
            </a:r>
            <a:r>
              <a:rPr lang="en-US" sz="2000" dirty="0" err="1">
                <a:latin typeface="Be Vietnam" panose="020B0604020202020204" charset="0"/>
                <a:ea typeface="Times New Roman" panose="02020603050405020304" pitchFamily="18" charset="0"/>
                <a:cs typeface="Times New Roman" panose="02020603050405020304" pitchFamily="18" charset="0"/>
              </a:rPr>
              <a:t>bào</a:t>
            </a:r>
            <a:r>
              <a:rPr lang="en-US" sz="2000" dirty="0">
                <a:latin typeface="Be Vietnam" panose="020B0604020202020204" charset="0"/>
                <a:ea typeface="Times New Roman" panose="02020603050405020304" pitchFamily="18" charset="0"/>
                <a:cs typeface="Times New Roman" panose="02020603050405020304" pitchFamily="18" charset="0"/>
              </a:rPr>
              <a:t> </a:t>
            </a:r>
            <a:r>
              <a:rPr lang="en-US" sz="2000" dirty="0" err="1">
                <a:latin typeface="Be Vietnam" panose="020B0604020202020204" charset="0"/>
                <a:ea typeface="Times New Roman" panose="02020603050405020304" pitchFamily="18" charset="0"/>
                <a:cs typeface="Times New Roman" panose="02020603050405020304" pitchFamily="18" charset="0"/>
              </a:rPr>
              <a:t>nhỏ</a:t>
            </a:r>
            <a:r>
              <a:rPr lang="en-US" sz="2000" dirty="0">
                <a:latin typeface="Be Vietnam" panose="020B0604020202020204" charset="0"/>
                <a:ea typeface="Times New Roman" panose="02020603050405020304" pitchFamily="18" charset="0"/>
                <a:cs typeface="Times New Roman" panose="02020603050405020304" pitchFamily="18" charset="0"/>
              </a:rPr>
              <a:t>, Ban </a:t>
            </a:r>
            <a:r>
              <a:rPr lang="en-US" sz="2000" dirty="0" err="1">
                <a:latin typeface="Be Vietnam" panose="020B0604020202020204" charset="0"/>
                <a:ea typeface="Times New Roman" panose="02020603050405020304" pitchFamily="18" charset="0"/>
                <a:cs typeface="Times New Roman" panose="02020603050405020304" pitchFamily="18" charset="0"/>
              </a:rPr>
              <a:t>hành</a:t>
            </a:r>
            <a:r>
              <a:rPr lang="en-US" sz="2000" dirty="0">
                <a:latin typeface="Be Vietnam" panose="020B0604020202020204" charset="0"/>
                <a:ea typeface="Times New Roman" panose="02020603050405020304" pitchFamily="18" charset="0"/>
                <a:cs typeface="Times New Roman" panose="02020603050405020304" pitchFamily="18" charset="0"/>
              </a:rPr>
              <a:t> </a:t>
            </a:r>
            <a:r>
              <a:rPr lang="en-US" sz="2000" dirty="0" err="1">
                <a:latin typeface="Be Vietnam" panose="020B0604020202020204" charset="0"/>
                <a:ea typeface="Times New Roman" panose="02020603050405020304" pitchFamily="18" charset="0"/>
                <a:cs typeface="Times New Roman" panose="02020603050405020304" pitchFamily="18" charset="0"/>
              </a:rPr>
              <a:t>kèm</a:t>
            </a:r>
            <a:r>
              <a:rPr lang="en-US" sz="2000" dirty="0">
                <a:latin typeface="Be Vietnam" panose="020B0604020202020204" charset="0"/>
                <a:ea typeface="Times New Roman" panose="02020603050405020304" pitchFamily="18" charset="0"/>
                <a:cs typeface="Times New Roman" panose="02020603050405020304" pitchFamily="18" charset="0"/>
              </a:rPr>
              <a:t> </a:t>
            </a:r>
            <a:r>
              <a:rPr lang="en-US" sz="2000" dirty="0" err="1">
                <a:latin typeface="Be Vietnam" panose="020B0604020202020204" charset="0"/>
                <a:ea typeface="Times New Roman" panose="02020603050405020304" pitchFamily="18" charset="0"/>
                <a:cs typeface="Times New Roman" panose="02020603050405020304" pitchFamily="18" charset="0"/>
              </a:rPr>
              <a:t>theo</a:t>
            </a:r>
            <a:r>
              <a:rPr lang="en-US" sz="2000" dirty="0">
                <a:latin typeface="Be Vietnam" panose="020B0604020202020204" charset="0"/>
                <a:ea typeface="Times New Roman" panose="02020603050405020304" pitchFamily="18" charset="0"/>
                <a:cs typeface="Times New Roman" panose="02020603050405020304" pitchFamily="18" charset="0"/>
              </a:rPr>
              <a:t> </a:t>
            </a:r>
            <a:r>
              <a:rPr lang="en-US" sz="2000" dirty="0" err="1">
                <a:latin typeface="Be Vietnam" panose="020B0604020202020204" charset="0"/>
                <a:ea typeface="Times New Roman" panose="02020603050405020304" pitchFamily="18" charset="0"/>
                <a:cs typeface="Times New Roman" panose="02020603050405020304" pitchFamily="18" charset="0"/>
              </a:rPr>
              <a:t>Quyết</a:t>
            </a:r>
            <a:r>
              <a:rPr lang="en-US" sz="2000" dirty="0">
                <a:latin typeface="Be Vietnam" panose="020B0604020202020204" charset="0"/>
                <a:ea typeface="Times New Roman" panose="02020603050405020304" pitchFamily="18" charset="0"/>
                <a:cs typeface="Times New Roman" panose="02020603050405020304" pitchFamily="18" charset="0"/>
              </a:rPr>
              <a:t> </a:t>
            </a:r>
            <a:r>
              <a:rPr lang="en-US" sz="2000" dirty="0" err="1">
                <a:latin typeface="Be Vietnam" panose="020B0604020202020204" charset="0"/>
                <a:ea typeface="Times New Roman" panose="02020603050405020304" pitchFamily="18" charset="0"/>
                <a:cs typeface="Times New Roman" panose="02020603050405020304" pitchFamily="18" charset="0"/>
              </a:rPr>
              <a:t>định</a:t>
            </a:r>
            <a:r>
              <a:rPr lang="en-US" sz="2000" dirty="0">
                <a:latin typeface="Be Vietnam" panose="020B0604020202020204" charset="0"/>
                <a:ea typeface="Times New Roman" panose="02020603050405020304" pitchFamily="18" charset="0"/>
                <a:cs typeface="Times New Roman" panose="02020603050405020304" pitchFamily="18" charset="0"/>
              </a:rPr>
              <a:t> </a:t>
            </a:r>
            <a:r>
              <a:rPr lang="en-US" sz="2000" dirty="0" err="1">
                <a:latin typeface="Be Vietnam" panose="020B0604020202020204" charset="0"/>
                <a:ea typeface="Times New Roman" panose="02020603050405020304" pitchFamily="18" charset="0"/>
                <a:cs typeface="Times New Roman" panose="02020603050405020304" pitchFamily="18" charset="0"/>
              </a:rPr>
              <a:t>số</a:t>
            </a:r>
            <a:r>
              <a:rPr lang="en-US" sz="2000" dirty="0">
                <a:latin typeface="Be Vietnam" panose="020B0604020202020204" charset="0"/>
                <a:ea typeface="Times New Roman" panose="02020603050405020304" pitchFamily="18" charset="0"/>
                <a:cs typeface="Times New Roman" panose="02020603050405020304" pitchFamily="18" charset="0"/>
              </a:rPr>
              <a:t> 4825/QĐ-BYT </a:t>
            </a:r>
            <a:r>
              <a:rPr lang="en-US" sz="2000" dirty="0" err="1">
                <a:latin typeface="Be Vietnam" panose="020B0604020202020204" charset="0"/>
                <a:ea typeface="Times New Roman" panose="02020603050405020304" pitchFamily="18" charset="0"/>
                <a:cs typeface="Times New Roman" panose="02020603050405020304" pitchFamily="18" charset="0"/>
              </a:rPr>
              <a:t>ngày</a:t>
            </a:r>
            <a:r>
              <a:rPr lang="en-US" sz="2000" dirty="0">
                <a:latin typeface="Be Vietnam" panose="020B0604020202020204" charset="0"/>
                <a:ea typeface="Times New Roman" panose="02020603050405020304" pitchFamily="18" charset="0"/>
                <a:cs typeface="Times New Roman" panose="02020603050405020304" pitchFamily="18" charset="0"/>
              </a:rPr>
              <a:t> 06/08/2018,  Hà </a:t>
            </a:r>
            <a:r>
              <a:rPr lang="en-US" sz="2000" dirty="0" err="1">
                <a:latin typeface="Be Vietnam" panose="020B0604020202020204" charset="0"/>
                <a:ea typeface="Times New Roman" panose="02020603050405020304" pitchFamily="18" charset="0"/>
                <a:cs typeface="Times New Roman" panose="02020603050405020304" pitchFamily="18" charset="0"/>
              </a:rPr>
              <a:t>Nội</a:t>
            </a:r>
            <a:r>
              <a:rPr lang="en-US" sz="2000" dirty="0">
                <a:latin typeface="Be Vietnam" panose="020B0604020202020204" charset="0"/>
                <a:ea typeface="Times New Roman" panose="02020603050405020304" pitchFamily="18" charset="0"/>
                <a:cs typeface="Times New Roman" panose="02020603050405020304" pitchFamily="18" charset="0"/>
              </a:rPr>
              <a:t>.</a:t>
            </a:r>
            <a:endParaRPr lang="en-SG" altLang="en-US" sz="2000" dirty="0">
              <a:latin typeface="Be Vietnam" panose="020B0604020202020204" charset="0"/>
              <a:cs typeface="Times New Roman" panose="02020603050405020304" pitchFamily="18" charset="0"/>
            </a:endParaRPr>
          </a:p>
          <a:p>
            <a:pPr eaLnBrk="1" hangingPunct="1"/>
            <a:r>
              <a:rPr lang="nl-NL" sz="2000" dirty="0">
                <a:latin typeface="Be Vietnam" panose="020B0604020202020204" charset="0"/>
              </a:rPr>
              <a:t>2. Bộ Y tế (2020), Hướng dẫn chẩn đoán và điều trị ung thư vú, Ban hành kèm theo Quyết định số 3128/QĐ-BYT ngày 17/07/2020, Hà Nội.</a:t>
            </a:r>
          </a:p>
          <a:p>
            <a:pPr eaLnBrk="1" hangingPunct="1"/>
            <a:r>
              <a:rPr lang="en-US" altLang="en-US" sz="2000" dirty="0">
                <a:latin typeface="Be Vietnam" panose="020B0604020202020204" charset="0"/>
              </a:rPr>
              <a:t>3. </a:t>
            </a:r>
            <a:r>
              <a:rPr lang="en-US" sz="2000" dirty="0" err="1">
                <a:latin typeface="Be Vietnam" panose="020B0604020202020204" charset="0"/>
              </a:rPr>
              <a:t>Bộ</a:t>
            </a:r>
            <a:r>
              <a:rPr lang="en-US" sz="2000" dirty="0">
                <a:latin typeface="Be Vietnam" panose="020B0604020202020204" charset="0"/>
              </a:rPr>
              <a:t> Y </a:t>
            </a:r>
            <a:r>
              <a:rPr lang="en-US" sz="2000" dirty="0" err="1">
                <a:latin typeface="Be Vietnam" panose="020B0604020202020204" charset="0"/>
              </a:rPr>
              <a:t>tế</a:t>
            </a:r>
            <a:r>
              <a:rPr lang="en-US" sz="2000" dirty="0">
                <a:latin typeface="Be Vietnam" panose="020B0604020202020204" charset="0"/>
              </a:rPr>
              <a:t> (2022), </a:t>
            </a:r>
            <a:r>
              <a:rPr lang="en-US" sz="2000" dirty="0" err="1">
                <a:latin typeface="Be Vietnam" panose="020B0604020202020204" charset="0"/>
              </a:rPr>
              <a:t>Dược</a:t>
            </a:r>
            <a:r>
              <a:rPr lang="en-US" sz="2000" dirty="0">
                <a:latin typeface="Be Vietnam" panose="020B0604020202020204" charset="0"/>
              </a:rPr>
              <a:t> </a:t>
            </a:r>
            <a:r>
              <a:rPr lang="en-US" sz="2000" dirty="0" err="1">
                <a:latin typeface="Be Vietnam" panose="020B0604020202020204" charset="0"/>
              </a:rPr>
              <a:t>thư</a:t>
            </a:r>
            <a:r>
              <a:rPr lang="en-US" sz="2000" dirty="0">
                <a:latin typeface="Be Vietnam" panose="020B0604020202020204" charset="0"/>
              </a:rPr>
              <a:t> </a:t>
            </a:r>
            <a:r>
              <a:rPr lang="en-US" sz="2000" dirty="0" err="1">
                <a:latin typeface="Be Vietnam" panose="020B0604020202020204" charset="0"/>
              </a:rPr>
              <a:t>quốc</a:t>
            </a:r>
            <a:r>
              <a:rPr lang="en-US" sz="2000" dirty="0">
                <a:latin typeface="Be Vietnam" panose="020B0604020202020204" charset="0"/>
              </a:rPr>
              <a:t> </a:t>
            </a:r>
            <a:r>
              <a:rPr lang="en-US" sz="2000" dirty="0" err="1">
                <a:latin typeface="Be Vietnam" panose="020B0604020202020204" charset="0"/>
              </a:rPr>
              <a:t>gia</a:t>
            </a:r>
            <a:r>
              <a:rPr lang="en-US" sz="2000" dirty="0">
                <a:latin typeface="Be Vietnam" panose="020B0604020202020204" charset="0"/>
              </a:rPr>
              <a:t> Việt Nam 2022, </a:t>
            </a:r>
            <a:r>
              <a:rPr lang="en-US" sz="2000" dirty="0" err="1">
                <a:latin typeface="Be Vietnam" panose="020B0604020202020204" charset="0"/>
              </a:rPr>
              <a:t>Nhà</a:t>
            </a:r>
            <a:r>
              <a:rPr lang="en-US" sz="2000" dirty="0">
                <a:latin typeface="Be Vietnam" panose="020B0604020202020204" charset="0"/>
              </a:rPr>
              <a:t> </a:t>
            </a:r>
            <a:r>
              <a:rPr lang="en-US" sz="2000" dirty="0" err="1">
                <a:latin typeface="Be Vietnam" panose="020B0604020202020204" charset="0"/>
              </a:rPr>
              <a:t>xuất</a:t>
            </a:r>
            <a:r>
              <a:rPr lang="en-US" sz="2000" dirty="0">
                <a:latin typeface="Be Vietnam" panose="020B0604020202020204" charset="0"/>
              </a:rPr>
              <a:t> </a:t>
            </a:r>
            <a:r>
              <a:rPr lang="en-US" sz="2000" dirty="0" err="1">
                <a:latin typeface="Be Vietnam" panose="020B0604020202020204" charset="0"/>
              </a:rPr>
              <a:t>bản</a:t>
            </a:r>
            <a:r>
              <a:rPr lang="en-US" sz="2000" dirty="0">
                <a:latin typeface="Be Vietnam" panose="020B0604020202020204" charset="0"/>
              </a:rPr>
              <a:t> Y </a:t>
            </a:r>
            <a:r>
              <a:rPr lang="en-US" sz="2000" dirty="0" err="1">
                <a:latin typeface="Be Vietnam" panose="020B0604020202020204" charset="0"/>
              </a:rPr>
              <a:t>học</a:t>
            </a:r>
            <a:r>
              <a:rPr lang="en-US" sz="2000" dirty="0">
                <a:latin typeface="Be Vietnam" panose="020B0604020202020204" charset="0"/>
              </a:rPr>
              <a:t>. </a:t>
            </a:r>
            <a:r>
              <a:rPr lang="en-US" sz="2000" dirty="0" err="1">
                <a:latin typeface="Be Vietnam" panose="020B0604020202020204" charset="0"/>
              </a:rPr>
              <a:t>Nhà</a:t>
            </a:r>
            <a:r>
              <a:rPr lang="en-US" sz="2000" dirty="0">
                <a:latin typeface="Be Vietnam" panose="020B0604020202020204" charset="0"/>
              </a:rPr>
              <a:t> </a:t>
            </a:r>
            <a:r>
              <a:rPr lang="en-US" sz="2000" dirty="0" err="1">
                <a:latin typeface="Be Vietnam" panose="020B0604020202020204" charset="0"/>
              </a:rPr>
              <a:t>xuất</a:t>
            </a:r>
            <a:r>
              <a:rPr lang="en-US" sz="2000" dirty="0">
                <a:latin typeface="Be Vietnam" panose="020B0604020202020204" charset="0"/>
              </a:rPr>
              <a:t> </a:t>
            </a:r>
            <a:r>
              <a:rPr lang="en-US" sz="2000" dirty="0" err="1">
                <a:latin typeface="Be Vietnam" panose="020B0604020202020204" charset="0"/>
              </a:rPr>
              <a:t>bản</a:t>
            </a:r>
            <a:r>
              <a:rPr lang="en-US" sz="2000" dirty="0">
                <a:latin typeface="Be Vietnam" panose="020B0604020202020204" charset="0"/>
              </a:rPr>
              <a:t> Khoa </a:t>
            </a:r>
            <a:r>
              <a:rPr lang="en-US" sz="2000" dirty="0" err="1">
                <a:latin typeface="Be Vietnam" panose="020B0604020202020204" charset="0"/>
              </a:rPr>
              <a:t>học</a:t>
            </a:r>
            <a:r>
              <a:rPr lang="en-US" sz="2000" dirty="0">
                <a:latin typeface="Be Vietnam" panose="020B0604020202020204" charset="0"/>
              </a:rPr>
              <a:t> </a:t>
            </a:r>
            <a:r>
              <a:rPr lang="en-US" sz="2000" dirty="0" err="1">
                <a:latin typeface="Be Vietnam" panose="020B0604020202020204" charset="0"/>
              </a:rPr>
              <a:t>và</a:t>
            </a:r>
            <a:r>
              <a:rPr lang="en-US" sz="2000" dirty="0">
                <a:latin typeface="Be Vietnam" panose="020B0604020202020204" charset="0"/>
              </a:rPr>
              <a:t> </a:t>
            </a:r>
            <a:r>
              <a:rPr lang="en-US" sz="2000" dirty="0" err="1">
                <a:latin typeface="Be Vietnam" panose="020B0604020202020204" charset="0"/>
              </a:rPr>
              <a:t>Kỹ</a:t>
            </a:r>
            <a:r>
              <a:rPr lang="en-US" sz="2000" dirty="0">
                <a:latin typeface="Be Vietnam" panose="020B0604020202020204" charset="0"/>
              </a:rPr>
              <a:t> </a:t>
            </a:r>
            <a:r>
              <a:rPr lang="en-US" sz="2000" dirty="0" err="1">
                <a:latin typeface="Be Vietnam" panose="020B0604020202020204" charset="0"/>
              </a:rPr>
              <a:t>thuật</a:t>
            </a:r>
            <a:r>
              <a:rPr lang="en-US" sz="2000" dirty="0">
                <a:latin typeface="Be Vietnam" panose="020B0604020202020204" charset="0"/>
              </a:rPr>
              <a:t>.</a:t>
            </a:r>
            <a:endParaRPr lang="nl-NL" sz="2000" dirty="0">
              <a:latin typeface="Be Vietnam" panose="020B0604020202020204" charset="0"/>
            </a:endParaRPr>
          </a:p>
          <a:p>
            <a:pPr eaLnBrk="1" hangingPunct="1"/>
            <a:r>
              <a:rPr lang="en-SG" altLang="en-US" sz="2000" dirty="0">
                <a:latin typeface="Be Vietnam" panose="020B0604020202020204" charset="0"/>
                <a:cs typeface="Times New Roman" panose="02020603050405020304" pitchFamily="18" charset="0"/>
              </a:rPr>
              <a:t>4. </a:t>
            </a:r>
            <a:r>
              <a:rPr lang="nl-NL" sz="2000" dirty="0">
                <a:latin typeface="Be Vietnam" panose="020B0604020202020204" charset="0"/>
              </a:rPr>
              <a:t>Administration, U.S. Food &amp; Drug (2016), "Prescribing information for Navelbine". City: U.S. Department of Health and Human Services: The United States.</a:t>
            </a:r>
          </a:p>
          <a:p>
            <a:pPr eaLnBrk="1" hangingPunct="1"/>
            <a:r>
              <a:rPr lang="nl-NL" altLang="en-US" sz="2000" dirty="0">
                <a:latin typeface="Be Vietnam" panose="020B0604020202020204" charset="0"/>
                <a:cs typeface="Times New Roman" panose="02020603050405020304" pitchFamily="18" charset="0"/>
              </a:rPr>
              <a:t>6. </a:t>
            </a:r>
            <a:r>
              <a:rPr lang="nl-NL" sz="2000" dirty="0">
                <a:latin typeface="Be Vietnam" panose="020B0604020202020204" charset="0"/>
              </a:rPr>
              <a:t>American Hospital Formulary Service Drug Information (AHFS DI) (2017), "Vinorelbine Tartrate Sub-sections". City: American Society of Health-System Pharmacists (ASHP).</a:t>
            </a:r>
          </a:p>
          <a:p>
            <a:pPr eaLnBrk="1" hangingPunct="1"/>
            <a:r>
              <a:rPr lang="nl-NL" altLang="en-US" sz="2000" dirty="0">
                <a:latin typeface="Be Vietnam" panose="020B0604020202020204" charset="0"/>
                <a:cs typeface="Times New Roman" panose="02020603050405020304" pitchFamily="18" charset="0"/>
              </a:rPr>
              <a:t>5. </a:t>
            </a:r>
            <a:r>
              <a:rPr lang="nl-NL" sz="2000" dirty="0">
                <a:latin typeface="Be Vietnam" panose="020B0604020202020204" charset="0"/>
              </a:rPr>
              <a:t>American Joint Commitee on Cancer (2018), Breast cancer, AJCC Cancer staging hand book, pp.419-421.</a:t>
            </a:r>
          </a:p>
        </p:txBody>
      </p:sp>
      <p:sp>
        <p:nvSpPr>
          <p:cNvPr id="5" name="TextBox 4">
            <a:extLst>
              <a:ext uri="{FF2B5EF4-FFF2-40B4-BE49-F238E27FC236}">
                <a16:creationId xmlns:a16="http://schemas.microsoft.com/office/drawing/2014/main" id="{2832C441-82AF-1446-92DA-DC485131545B}"/>
              </a:ext>
            </a:extLst>
          </p:cNvPr>
          <p:cNvSpPr txBox="1"/>
          <p:nvPr/>
        </p:nvSpPr>
        <p:spPr>
          <a:xfrm>
            <a:off x="15220183" y="41132337"/>
            <a:ext cx="14176355" cy="124649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2500" i="1" spc="50" dirty="0" err="1">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Tác</a:t>
            </a:r>
            <a:r>
              <a:rPr lang="en-US" sz="2500" i="1" spc="50" dirty="0">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 </a:t>
            </a:r>
            <a:r>
              <a:rPr lang="en-US" sz="2500" i="1" spc="50" dirty="0" err="1">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giả</a:t>
            </a:r>
            <a:r>
              <a:rPr lang="en-US" sz="2500" i="1" spc="50" dirty="0">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 </a:t>
            </a:r>
            <a:r>
              <a:rPr lang="en-US" sz="2500" i="1" spc="50" dirty="0" err="1">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chính</a:t>
            </a:r>
            <a:r>
              <a:rPr lang="en-US" sz="2500" i="1" spc="50" dirty="0">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 </a:t>
            </a:r>
            <a:r>
              <a:rPr lang="en-US" sz="2500" i="1" spc="50" dirty="0" err="1">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liên</a:t>
            </a:r>
            <a:r>
              <a:rPr lang="en-US" sz="2500" i="1" spc="50" dirty="0">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 </a:t>
            </a:r>
            <a:r>
              <a:rPr lang="en-US" sz="2500" i="1" spc="50" dirty="0" err="1">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hệ</a:t>
            </a:r>
            <a:r>
              <a:rPr lang="en-US" sz="2500" i="1" spc="50" dirty="0">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 Mai Văn Thắng </a:t>
            </a:r>
          </a:p>
          <a:p>
            <a:r>
              <a:rPr lang="en-US" sz="2500" spc="50" dirty="0" err="1">
                <a:ln w="0"/>
                <a:solidFill>
                  <a:srgbClr val="0070C0"/>
                </a:solidFill>
                <a:effectLst>
                  <a:innerShdw blurRad="63500" dist="50800" dir="13500000">
                    <a:srgbClr val="000000">
                      <a:alpha val="50000"/>
                    </a:srgbClr>
                  </a:innerShdw>
                </a:effectLst>
                <a:latin typeface="Wingdings" pitchFamily="2" charset="2"/>
                <a:cs typeface="Times New Roman" panose="02020603050405020304" pitchFamily="18" charset="0"/>
              </a:rPr>
              <a:t>l</a:t>
            </a:r>
            <a:r>
              <a:rPr lang="en-US" sz="2500" i="1" spc="50" dirty="0" err="1">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Tên</a:t>
            </a:r>
            <a:r>
              <a:rPr lang="en-US" sz="2500" i="1" spc="50" dirty="0">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 cơ quan công tác: </a:t>
            </a:r>
            <a:r>
              <a:rPr lang="en-US" sz="2500" i="1" spc="50" dirty="0" err="1">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Bệnh</a:t>
            </a:r>
            <a:r>
              <a:rPr lang="en-US" sz="2500" i="1" spc="50" dirty="0">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 </a:t>
            </a:r>
            <a:r>
              <a:rPr lang="en-US" sz="2500" i="1" spc="50" dirty="0" err="1">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viện</a:t>
            </a:r>
            <a:r>
              <a:rPr lang="en-US" sz="2500" i="1" spc="50" dirty="0">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 Ung </a:t>
            </a:r>
            <a:r>
              <a:rPr lang="en-US" sz="2500" i="1" spc="50" dirty="0" err="1">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bướu</a:t>
            </a:r>
            <a:r>
              <a:rPr lang="en-US" sz="2500" i="1" spc="50" dirty="0">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 </a:t>
            </a:r>
            <a:r>
              <a:rPr lang="en-US" sz="2500" i="1" spc="50" dirty="0" err="1">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tỉnh</a:t>
            </a:r>
            <a:r>
              <a:rPr lang="en-US" sz="2500" i="1" spc="50" dirty="0">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 Thanh </a:t>
            </a:r>
            <a:r>
              <a:rPr lang="en-US" sz="2500" i="1" spc="50" dirty="0" err="1">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Hóa</a:t>
            </a:r>
            <a:endParaRPr lang="en-US" sz="2500" i="1" spc="50" dirty="0">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endParaRPr>
          </a:p>
          <a:p>
            <a:r>
              <a:rPr lang="en-US" sz="2500" spc="50" dirty="0" err="1">
                <a:ln w="0"/>
                <a:solidFill>
                  <a:srgbClr val="0070C0"/>
                </a:solidFill>
                <a:effectLst>
                  <a:innerShdw blurRad="63500" dist="50800" dir="13500000">
                    <a:srgbClr val="000000">
                      <a:alpha val="50000"/>
                    </a:srgbClr>
                  </a:innerShdw>
                </a:effectLst>
                <a:latin typeface="Wingdings" pitchFamily="2" charset="2"/>
                <a:cs typeface="Times New Roman" panose="02020603050405020304" pitchFamily="18" charset="0"/>
              </a:rPr>
              <a:t>l</a:t>
            </a:r>
            <a:r>
              <a:rPr lang="en-US" sz="2500" i="1" spc="50" dirty="0" err="1">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Email</a:t>
            </a:r>
            <a:r>
              <a:rPr lang="en-US" sz="2500" i="1" spc="50" dirty="0">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  </a:t>
            </a:r>
            <a:r>
              <a:rPr lang="en-US" sz="2500" i="1" spc="50" dirty="0">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hlinkClick r:id="rId3"/>
              </a:rPr>
              <a:t>Thangduock20th@gmail.com</a:t>
            </a:r>
            <a:r>
              <a:rPr lang="en-US" sz="2500" i="1" spc="50" dirty="0">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   </a:t>
            </a:r>
            <a:r>
              <a:rPr lang="en-US" sz="2500" spc="50" dirty="0" err="1">
                <a:ln w="0"/>
                <a:solidFill>
                  <a:srgbClr val="0070C0"/>
                </a:solidFill>
                <a:effectLst>
                  <a:innerShdw blurRad="63500" dist="50800" dir="13500000">
                    <a:srgbClr val="000000">
                      <a:alpha val="50000"/>
                    </a:srgbClr>
                  </a:innerShdw>
                </a:effectLst>
                <a:latin typeface="Wingdings" pitchFamily="2" charset="2"/>
                <a:cs typeface="Times New Roman" panose="02020603050405020304" pitchFamily="18" charset="0"/>
              </a:rPr>
              <a:t>l</a:t>
            </a:r>
            <a:r>
              <a:rPr lang="en-US" sz="2500" i="1" spc="50" dirty="0" err="1">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Số</a:t>
            </a:r>
            <a:r>
              <a:rPr lang="en-US" sz="2500" i="1" spc="50" dirty="0">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 </a:t>
            </a:r>
            <a:r>
              <a:rPr lang="en-US" sz="2500" i="1" spc="50" dirty="0" err="1">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điện</a:t>
            </a:r>
            <a:r>
              <a:rPr lang="en-US" sz="2500" i="1" spc="50" dirty="0">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 </a:t>
            </a:r>
            <a:r>
              <a:rPr lang="en-US" sz="2500" i="1" spc="50" dirty="0" err="1">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thoại</a:t>
            </a:r>
            <a:r>
              <a:rPr lang="en-US" sz="2500" i="1" spc="50" dirty="0">
                <a:ln w="0"/>
                <a:solidFill>
                  <a:srgbClr val="0070C0"/>
                </a:solidFill>
                <a:effectLst>
                  <a:innerShdw blurRad="63500" dist="50800" dir="13500000">
                    <a:srgbClr val="000000">
                      <a:alpha val="50000"/>
                    </a:srgbClr>
                  </a:innerShdw>
                </a:effectLst>
                <a:latin typeface="Be Vietnam Medium" pitchFamily="2" charset="77"/>
                <a:cs typeface="Times New Roman" panose="02020603050405020304" pitchFamily="18" charset="0"/>
              </a:rPr>
              <a:t>: 0987.056.888</a:t>
            </a:r>
          </a:p>
        </p:txBody>
      </p:sp>
      <p:pic>
        <p:nvPicPr>
          <p:cNvPr id="7" name="Picture 6">
            <a:extLst>
              <a:ext uri="{FF2B5EF4-FFF2-40B4-BE49-F238E27FC236}">
                <a16:creationId xmlns:a16="http://schemas.microsoft.com/office/drawing/2014/main" id="{64E8834E-FC7E-9C43-B065-3010B65E86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02891" y="-29135"/>
            <a:ext cx="11542853" cy="2754766"/>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432364" y="555522"/>
            <a:ext cx="1600527" cy="1597864"/>
          </a:xfrm>
          <a:prstGeom prst="rect">
            <a:avLst/>
          </a:prstGeom>
        </p:spPr>
      </p:pic>
      <p:graphicFrame>
        <p:nvGraphicFramePr>
          <p:cNvPr id="4" name="Table 3">
            <a:extLst>
              <a:ext uri="{FF2B5EF4-FFF2-40B4-BE49-F238E27FC236}">
                <a16:creationId xmlns:a16="http://schemas.microsoft.com/office/drawing/2014/main" id="{0ED07D89-0987-E4E9-F91F-1307C1A09D31}"/>
              </a:ext>
            </a:extLst>
          </p:cNvPr>
          <p:cNvGraphicFramePr>
            <a:graphicFrameLocks noGrp="1"/>
          </p:cNvGraphicFramePr>
          <p:nvPr>
            <p:extLst>
              <p:ext uri="{D42A27DB-BD31-4B8C-83A1-F6EECF244321}">
                <p14:modId xmlns:p14="http://schemas.microsoft.com/office/powerpoint/2010/main" val="4199985791"/>
              </p:ext>
            </p:extLst>
          </p:nvPr>
        </p:nvGraphicFramePr>
        <p:xfrm>
          <a:off x="15366671" y="9064223"/>
          <a:ext cx="6567057" cy="6783886"/>
        </p:xfrm>
        <a:graphic>
          <a:graphicData uri="http://schemas.openxmlformats.org/drawingml/2006/table">
            <a:tbl>
              <a:tblPr/>
              <a:tblGrid>
                <a:gridCol w="992325">
                  <a:extLst>
                    <a:ext uri="{9D8B030D-6E8A-4147-A177-3AD203B41FA5}">
                      <a16:colId xmlns:a16="http://schemas.microsoft.com/office/drawing/2014/main" val="270849586"/>
                    </a:ext>
                  </a:extLst>
                </a:gridCol>
                <a:gridCol w="896115">
                  <a:extLst>
                    <a:ext uri="{9D8B030D-6E8A-4147-A177-3AD203B41FA5}">
                      <a16:colId xmlns:a16="http://schemas.microsoft.com/office/drawing/2014/main" val="3211321785"/>
                    </a:ext>
                  </a:extLst>
                </a:gridCol>
                <a:gridCol w="896115">
                  <a:extLst>
                    <a:ext uri="{9D8B030D-6E8A-4147-A177-3AD203B41FA5}">
                      <a16:colId xmlns:a16="http://schemas.microsoft.com/office/drawing/2014/main" val="2470408986"/>
                    </a:ext>
                  </a:extLst>
                </a:gridCol>
                <a:gridCol w="896115">
                  <a:extLst>
                    <a:ext uri="{9D8B030D-6E8A-4147-A177-3AD203B41FA5}">
                      <a16:colId xmlns:a16="http://schemas.microsoft.com/office/drawing/2014/main" val="213901857"/>
                    </a:ext>
                  </a:extLst>
                </a:gridCol>
                <a:gridCol w="995136">
                  <a:extLst>
                    <a:ext uri="{9D8B030D-6E8A-4147-A177-3AD203B41FA5}">
                      <a16:colId xmlns:a16="http://schemas.microsoft.com/office/drawing/2014/main" val="2692351617"/>
                    </a:ext>
                  </a:extLst>
                </a:gridCol>
                <a:gridCol w="995136">
                  <a:extLst>
                    <a:ext uri="{9D8B030D-6E8A-4147-A177-3AD203B41FA5}">
                      <a16:colId xmlns:a16="http://schemas.microsoft.com/office/drawing/2014/main" val="3603488356"/>
                    </a:ext>
                  </a:extLst>
                </a:gridCol>
                <a:gridCol w="896115">
                  <a:extLst>
                    <a:ext uri="{9D8B030D-6E8A-4147-A177-3AD203B41FA5}">
                      <a16:colId xmlns:a16="http://schemas.microsoft.com/office/drawing/2014/main" val="2169663064"/>
                    </a:ext>
                  </a:extLst>
                </a:gridCol>
              </a:tblGrid>
              <a:tr h="214240">
                <a:tc gridSpan="7">
                  <a:txBody>
                    <a:bodyPr/>
                    <a:lstStyle/>
                    <a:p>
                      <a:pPr algn="just">
                        <a:lnSpc>
                          <a:spcPct val="100000"/>
                        </a:lnSpc>
                        <a:buNone/>
                      </a:pPr>
                      <a:r>
                        <a:rPr lang="nl-NL" sz="1300" b="1" kern="100">
                          <a:effectLst/>
                          <a:latin typeface="Times New Roman" panose="02020603050405020304" pitchFamily="18" charset="0"/>
                          <a:ea typeface="Times New Roman" panose="02020603050405020304" pitchFamily="18" charset="0"/>
                        </a:rPr>
                        <a:t>1. Đặc điểm về tuổi, giới tính</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811514708"/>
                  </a:ext>
                </a:extLst>
              </a:tr>
              <a:tr h="214240">
                <a:tc rowSpan="2">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Đặc điểm</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2">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Ung thư vú (n=14)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gridSpan="2">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UTPKTBN (n=53)</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gridSpan="2">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Tổng (n=67)</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extLst>
                  <a:ext uri="{0D108BD9-81ED-4DB2-BD59-A6C34878D82A}">
                    <a16:rowId xmlns:a16="http://schemas.microsoft.com/office/drawing/2014/main" val="1045020854"/>
                  </a:ext>
                </a:extLst>
              </a:tr>
              <a:tr h="214240">
                <a:tc vMerge="1">
                  <a:txBody>
                    <a:bodyPr/>
                    <a:lstStyle/>
                    <a:p>
                      <a:endParaRPr lang="en-US"/>
                    </a:p>
                  </a:txBody>
                  <a:tcPr/>
                </a:tc>
                <a:tc>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Số lượng</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Tỷ lệ (%)</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Số lượng</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Tỷ lệ (%)</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Số lượng</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Tỷ lệ (%)</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77320010"/>
                  </a:ext>
                </a:extLst>
              </a:tr>
              <a:tr h="214240">
                <a:tc gridSpan="7">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Đặc điểm về tuổi</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98215504"/>
                  </a:ext>
                </a:extLst>
              </a:tr>
              <a:tr h="211676">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40-49</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1</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7,1</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0,0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1</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1,5</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79567183"/>
                  </a:ext>
                </a:extLst>
              </a:tr>
              <a:tr h="211676">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50-59</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0,0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7,5</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6,0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87480407"/>
                  </a:ext>
                </a:extLst>
              </a:tr>
              <a:tr h="211676">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60-69</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42,9</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26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49,1</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32</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47,8</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39036588"/>
                  </a:ext>
                </a:extLst>
              </a:tr>
              <a:tr h="211676">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70-79</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5</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35,7</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17</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32,1</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22</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32,8</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45538110"/>
                  </a:ext>
                </a:extLst>
              </a:tr>
              <a:tr h="211676">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 80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2</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14,3</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11,3</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8</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11,9</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86408040"/>
                  </a:ext>
                </a:extLst>
              </a:tr>
              <a:tr h="211676">
                <a:tc gridSpan="7">
                  <a:txBody>
                    <a:bodyPr/>
                    <a:lstStyle/>
                    <a:p>
                      <a:pPr algn="ctr">
                        <a:lnSpc>
                          <a:spcPct val="100000"/>
                        </a:lnSpc>
                        <a:buNone/>
                      </a:pPr>
                      <a:r>
                        <a:rPr lang="en-US" sz="1300" b="1" kern="100" dirty="0" err="1">
                          <a:effectLst/>
                          <a:latin typeface="Times New Roman" panose="02020603050405020304" pitchFamily="18" charset="0"/>
                          <a:ea typeface="Times New Roman" panose="02020603050405020304" pitchFamily="18" charset="0"/>
                        </a:rPr>
                        <a:t>Tuổi</a:t>
                      </a:r>
                      <a:r>
                        <a:rPr lang="en-US" sz="1300" b="1" kern="100" dirty="0">
                          <a:effectLst/>
                          <a:latin typeface="Times New Roman" panose="02020603050405020304" pitchFamily="18" charset="0"/>
                          <a:ea typeface="Times New Roman" panose="02020603050405020304" pitchFamily="18" charset="0"/>
                        </a:rPr>
                        <a:t> </a:t>
                      </a:r>
                      <a:r>
                        <a:rPr lang="en-US" sz="1300" b="1" kern="100" dirty="0" err="1">
                          <a:effectLst/>
                          <a:latin typeface="Times New Roman" panose="02020603050405020304" pitchFamily="18" charset="0"/>
                          <a:ea typeface="Times New Roman" panose="02020603050405020304" pitchFamily="18" charset="0"/>
                        </a:rPr>
                        <a:t>trung</a:t>
                      </a:r>
                      <a:r>
                        <a:rPr lang="en-US" sz="1300" b="1" kern="100" dirty="0">
                          <a:effectLst/>
                          <a:latin typeface="Times New Roman" panose="02020603050405020304" pitchFamily="18" charset="0"/>
                          <a:ea typeface="Times New Roman" panose="02020603050405020304" pitchFamily="18" charset="0"/>
                        </a:rPr>
                        <a:t> </a:t>
                      </a:r>
                      <a:r>
                        <a:rPr lang="en-US" sz="1300" b="1" kern="100" dirty="0" err="1">
                          <a:effectLst/>
                          <a:latin typeface="Times New Roman" panose="02020603050405020304" pitchFamily="18" charset="0"/>
                          <a:ea typeface="Times New Roman" panose="02020603050405020304" pitchFamily="18" charset="0"/>
                        </a:rPr>
                        <a:t>bình</a:t>
                      </a:r>
                      <a:r>
                        <a:rPr lang="en-US" sz="1300" b="1" kern="100" dirty="0">
                          <a:effectLst/>
                          <a:latin typeface="Times New Roman" panose="02020603050405020304" pitchFamily="18" charset="0"/>
                          <a:ea typeface="Times New Roman" panose="02020603050405020304" pitchFamily="18" charset="0"/>
                        </a:rPr>
                        <a:t>: 68,5±8,3           Cao </a:t>
                      </a:r>
                      <a:r>
                        <a:rPr lang="en-US" sz="1300" b="1" kern="100" dirty="0" err="1">
                          <a:effectLst/>
                          <a:latin typeface="Times New Roman" panose="02020603050405020304" pitchFamily="18" charset="0"/>
                          <a:ea typeface="Times New Roman" panose="02020603050405020304" pitchFamily="18" charset="0"/>
                        </a:rPr>
                        <a:t>nhất</a:t>
                      </a:r>
                      <a:r>
                        <a:rPr lang="en-US" sz="1300" b="1" kern="100" dirty="0">
                          <a:effectLst/>
                          <a:latin typeface="Times New Roman" panose="02020603050405020304" pitchFamily="18" charset="0"/>
                          <a:ea typeface="Times New Roman" panose="02020603050405020304" pitchFamily="18" charset="0"/>
                        </a:rPr>
                        <a:t>: 84               </a:t>
                      </a:r>
                      <a:r>
                        <a:rPr lang="en-US" sz="1300" b="1" kern="100" dirty="0" err="1">
                          <a:effectLst/>
                          <a:latin typeface="Times New Roman" panose="02020603050405020304" pitchFamily="18" charset="0"/>
                          <a:ea typeface="Times New Roman" panose="02020603050405020304" pitchFamily="18" charset="0"/>
                        </a:rPr>
                        <a:t>Thấp</a:t>
                      </a:r>
                      <a:r>
                        <a:rPr lang="en-US" sz="1300" b="1" kern="100" dirty="0">
                          <a:effectLst/>
                          <a:latin typeface="Times New Roman" panose="02020603050405020304" pitchFamily="18" charset="0"/>
                          <a:ea typeface="Times New Roman" panose="02020603050405020304" pitchFamily="18" charset="0"/>
                        </a:rPr>
                        <a:t> nhất:41</a:t>
                      </a:r>
                      <a:endParaRPr lang="en-US" sz="1400" kern="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778168628"/>
                  </a:ext>
                </a:extLst>
              </a:tr>
              <a:tr h="211676">
                <a:tc gridSpan="7">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Đặc điểm về giới tính</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86177945"/>
                  </a:ext>
                </a:extLst>
              </a:tr>
              <a:tr h="211676">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Nam</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39</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dirty="0">
                          <a:effectLst/>
                          <a:latin typeface="Times New Roman" panose="02020603050405020304" pitchFamily="18" charset="0"/>
                          <a:ea typeface="Times New Roman" panose="02020603050405020304" pitchFamily="18" charset="0"/>
                        </a:rPr>
                        <a:t>73,6</a:t>
                      </a:r>
                      <a:endParaRPr lang="en-US" sz="1400" kern="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39</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58,2</a:t>
                      </a:r>
                      <a:endParaRPr lang="en-US" sz="1400" kern="1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48900123"/>
                  </a:ext>
                </a:extLst>
              </a:tr>
              <a:tr h="211676">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Nữ</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14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100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14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dirty="0">
                          <a:effectLst/>
                          <a:latin typeface="Times New Roman" panose="02020603050405020304" pitchFamily="18" charset="0"/>
                          <a:ea typeface="Times New Roman" panose="02020603050405020304" pitchFamily="18" charset="0"/>
                        </a:rPr>
                        <a:t>26,4</a:t>
                      </a:r>
                      <a:endParaRPr lang="en-US" sz="1400" kern="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28</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41,8</a:t>
                      </a:r>
                      <a:endParaRPr lang="en-US" sz="1400" kern="1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91403452"/>
                  </a:ext>
                </a:extLst>
              </a:tr>
              <a:tr h="211676">
                <a:tc gridSpan="7">
                  <a:txBody>
                    <a:bodyPr/>
                    <a:lstStyle/>
                    <a:p>
                      <a:pPr algn="just">
                        <a:lnSpc>
                          <a:spcPct val="100000"/>
                        </a:lnSpc>
                        <a:buNone/>
                      </a:pPr>
                      <a:r>
                        <a:rPr lang="nl-NL" sz="1300" b="1" kern="100">
                          <a:effectLst/>
                          <a:latin typeface="Times New Roman" panose="02020603050405020304" pitchFamily="18" charset="0"/>
                          <a:ea typeface="Times New Roman" panose="02020603050405020304" pitchFamily="18" charset="0"/>
                        </a:rPr>
                        <a:t>2. Đặc điểm về giai đoạn bệnh, tình trạng di căn và chỉ định điều trị</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81991439"/>
                  </a:ext>
                </a:extLst>
              </a:tr>
              <a:tr h="211676">
                <a:tc>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Đặc điểm</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2">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Ung thư vú (n=14)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gridSpan="2">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UTPKTBN (n=53)</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gridSpan="2">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Tổng (n=67)</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extLst>
                  <a:ext uri="{0D108BD9-81ED-4DB2-BD59-A6C34878D82A}">
                    <a16:rowId xmlns:a16="http://schemas.microsoft.com/office/drawing/2014/main" val="694102174"/>
                  </a:ext>
                </a:extLst>
              </a:tr>
              <a:tr h="211676">
                <a:tc>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 </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Số lượng</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Tỷ lệ</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Số lượng</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Tỷ lệ</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Số lượng</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Tỷ lệ</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60274211"/>
                  </a:ext>
                </a:extLst>
              </a:tr>
              <a:tr h="211676">
                <a:tc gridSpan="7">
                  <a:txBody>
                    <a:bodyPr/>
                    <a:lstStyle/>
                    <a:p>
                      <a:pPr algn="ctr">
                        <a:lnSpc>
                          <a:spcPct val="100000"/>
                        </a:lnSpc>
                        <a:buNone/>
                      </a:pPr>
                      <a:r>
                        <a:rPr lang="en-US" sz="1300" b="1" kern="100" dirty="0">
                          <a:effectLst/>
                          <a:latin typeface="Times New Roman" panose="02020603050405020304" pitchFamily="18" charset="0"/>
                          <a:ea typeface="Times New Roman" panose="02020603050405020304" pitchFamily="18" charset="0"/>
                        </a:rPr>
                        <a:t>Giai </a:t>
                      </a:r>
                      <a:r>
                        <a:rPr lang="en-US" sz="1300" b="1" kern="100" dirty="0" err="1">
                          <a:effectLst/>
                          <a:latin typeface="Times New Roman" panose="02020603050405020304" pitchFamily="18" charset="0"/>
                          <a:ea typeface="Times New Roman" panose="02020603050405020304" pitchFamily="18" charset="0"/>
                        </a:rPr>
                        <a:t>đoạn</a:t>
                      </a:r>
                      <a:r>
                        <a:rPr lang="en-US" sz="1300" b="1" kern="100" dirty="0">
                          <a:effectLst/>
                          <a:latin typeface="Times New Roman" panose="02020603050405020304" pitchFamily="18" charset="0"/>
                          <a:ea typeface="Times New Roman" panose="02020603050405020304" pitchFamily="18" charset="0"/>
                        </a:rPr>
                        <a:t> </a:t>
                      </a:r>
                      <a:r>
                        <a:rPr lang="en-US" sz="1300" b="1" kern="100" dirty="0" err="1">
                          <a:effectLst/>
                          <a:latin typeface="Times New Roman" panose="02020603050405020304" pitchFamily="18" charset="0"/>
                          <a:ea typeface="Times New Roman" panose="02020603050405020304" pitchFamily="18" charset="0"/>
                        </a:rPr>
                        <a:t>bệnh</a:t>
                      </a:r>
                      <a:endParaRPr lang="en-US" sz="1400" kern="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43596285"/>
                  </a:ext>
                </a:extLst>
              </a:tr>
              <a:tr h="211676">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IIIA</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3</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5,7</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3</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4,4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28298967"/>
                  </a:ext>
                </a:extLst>
              </a:tr>
              <a:tr h="211676">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IIIC</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3</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21,4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14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26,4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17</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25,4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8110507"/>
                  </a:ext>
                </a:extLst>
              </a:tr>
              <a:tr h="211676">
                <a:tc>
                  <a:txBody>
                    <a:bodyPr/>
                    <a:lstStyle/>
                    <a:p>
                      <a:pPr algn="ctr">
                        <a:lnSpc>
                          <a:spcPct val="100000"/>
                        </a:lnSpc>
                        <a:buNone/>
                      </a:pPr>
                      <a:r>
                        <a:rPr lang="en-US" sz="1300" kern="100" dirty="0">
                          <a:effectLst/>
                          <a:latin typeface="Times New Roman" panose="02020603050405020304" pitchFamily="18" charset="0"/>
                          <a:ea typeface="Times New Roman" panose="02020603050405020304" pitchFamily="18" charset="0"/>
                        </a:rPr>
                        <a:t>IV</a:t>
                      </a:r>
                      <a:endParaRPr lang="en-US" sz="1400" kern="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11</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78,6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36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67,9</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47</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70,2</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52049843"/>
                  </a:ext>
                </a:extLst>
              </a:tr>
              <a:tr h="211676">
                <a:tc gridSpan="7">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Tình trạng di căn</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37862932"/>
                  </a:ext>
                </a:extLst>
              </a:tr>
              <a:tr h="211676">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Gan</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3</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21,4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3</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5,7</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9,0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91333563"/>
                  </a:ext>
                </a:extLst>
              </a:tr>
              <a:tr h="211676">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Màng phổi</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2</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14,3</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21</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39,6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23</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34,3</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4030214"/>
                  </a:ext>
                </a:extLst>
              </a:tr>
              <a:tr h="211676">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Hạch</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28,6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8</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dirty="0">
                          <a:solidFill>
                            <a:srgbClr val="000000"/>
                          </a:solidFill>
                          <a:effectLst/>
                          <a:latin typeface="Times New Roman" panose="02020603050405020304" pitchFamily="18" charset="0"/>
                          <a:ea typeface="Times New Roman" panose="02020603050405020304" pitchFamily="18" charset="0"/>
                        </a:rPr>
                        <a:t>15,1</a:t>
                      </a:r>
                      <a:endParaRPr lang="en-US" sz="1400" kern="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12</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17,9</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16672208"/>
                  </a:ext>
                </a:extLst>
              </a:tr>
              <a:tr h="211676">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Não</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1</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7,1</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5</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9,4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9,0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60000040"/>
                  </a:ext>
                </a:extLst>
              </a:tr>
              <a:tr h="211676">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Xương</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3</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21,4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10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18,9</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13</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19,4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89776954"/>
                  </a:ext>
                </a:extLst>
              </a:tr>
              <a:tr h="211676">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Lách</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1</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1,9</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1</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solidFill>
                            <a:srgbClr val="000000"/>
                          </a:solidFill>
                          <a:effectLst/>
                          <a:latin typeface="Times New Roman" panose="02020603050405020304" pitchFamily="18" charset="0"/>
                          <a:ea typeface="Times New Roman" panose="02020603050405020304" pitchFamily="18" charset="0"/>
                        </a:rPr>
                        <a:t>1,5</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10319232"/>
                  </a:ext>
                </a:extLst>
              </a:tr>
              <a:tr h="211676">
                <a:tc gridSpan="7">
                  <a:txBody>
                    <a:bodyPr/>
                    <a:lstStyle/>
                    <a:p>
                      <a:pPr algn="ctr">
                        <a:lnSpc>
                          <a:spcPct val="100000"/>
                        </a:lnSpc>
                        <a:buNone/>
                      </a:pPr>
                      <a:r>
                        <a:rPr lang="en-US" sz="1300" b="1" kern="100">
                          <a:effectLst/>
                          <a:latin typeface="Times New Roman" panose="02020603050405020304" pitchFamily="18" charset="0"/>
                          <a:ea typeface="Times New Roman" panose="02020603050405020304" pitchFamily="18" charset="0"/>
                        </a:rPr>
                        <a:t>Chỉ định điều trị</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877601757"/>
                  </a:ext>
                </a:extLst>
              </a:tr>
              <a:tr h="423351">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Đúng chỉ định</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14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100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dirty="0">
                          <a:effectLst/>
                          <a:latin typeface="Times New Roman" panose="02020603050405020304" pitchFamily="18" charset="0"/>
                          <a:ea typeface="Times New Roman" panose="02020603050405020304" pitchFamily="18" charset="0"/>
                        </a:rPr>
                        <a:t>53</a:t>
                      </a:r>
                      <a:endParaRPr lang="en-US" sz="1400" kern="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100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67</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100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06569566"/>
                  </a:ext>
                </a:extLst>
              </a:tr>
              <a:tr h="423351">
                <a:tc>
                  <a:txBody>
                    <a:bodyPr/>
                    <a:lstStyle/>
                    <a:p>
                      <a:pPr algn="ctr">
                        <a:lnSpc>
                          <a:spcPct val="100000"/>
                        </a:lnSpc>
                        <a:buNone/>
                      </a:pPr>
                      <a:r>
                        <a:rPr lang="en-US" sz="1300" kern="100" dirty="0" err="1">
                          <a:effectLst/>
                          <a:latin typeface="Times New Roman" panose="02020603050405020304" pitchFamily="18" charset="0"/>
                          <a:ea typeface="Times New Roman" panose="02020603050405020304" pitchFamily="18" charset="0"/>
                        </a:rPr>
                        <a:t>Không</a:t>
                      </a:r>
                      <a:r>
                        <a:rPr lang="en-US" sz="1300" kern="100" dirty="0">
                          <a:effectLst/>
                          <a:latin typeface="Times New Roman" panose="02020603050405020304" pitchFamily="18" charset="0"/>
                          <a:ea typeface="Times New Roman" panose="02020603050405020304" pitchFamily="18" charset="0"/>
                        </a:rPr>
                        <a:t> </a:t>
                      </a:r>
                      <a:r>
                        <a:rPr lang="en-US" sz="1300" kern="100" dirty="0" err="1">
                          <a:effectLst/>
                          <a:latin typeface="Times New Roman" panose="02020603050405020304" pitchFamily="18" charset="0"/>
                          <a:ea typeface="Times New Roman" panose="02020603050405020304" pitchFamily="18" charset="0"/>
                        </a:rPr>
                        <a:t>đúng</a:t>
                      </a:r>
                      <a:r>
                        <a:rPr lang="en-US" sz="1300" kern="100" dirty="0">
                          <a:effectLst/>
                          <a:latin typeface="Times New Roman" panose="02020603050405020304" pitchFamily="18" charset="0"/>
                          <a:ea typeface="Times New Roman" panose="02020603050405020304" pitchFamily="18" charset="0"/>
                        </a:rPr>
                        <a:t> CĐ</a:t>
                      </a:r>
                      <a:endParaRPr lang="en-US" sz="1400" kern="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dirty="0">
                          <a:effectLst/>
                          <a:latin typeface="Times New Roman" panose="02020603050405020304" pitchFamily="18" charset="0"/>
                          <a:ea typeface="Times New Roman" panose="02020603050405020304" pitchFamily="18" charset="0"/>
                        </a:rPr>
                        <a:t>0</a:t>
                      </a:r>
                      <a:endParaRPr lang="en-US" sz="1400" kern="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dirty="0">
                          <a:effectLst/>
                          <a:latin typeface="Times New Roman" panose="02020603050405020304" pitchFamily="18" charset="0"/>
                          <a:ea typeface="Times New Roman" panose="02020603050405020304" pitchFamily="18" charset="0"/>
                        </a:rPr>
                        <a:t>0</a:t>
                      </a:r>
                      <a:endParaRPr lang="en-US" sz="1400" kern="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dirty="0">
                          <a:effectLst/>
                          <a:latin typeface="Times New Roman" panose="02020603050405020304" pitchFamily="18" charset="0"/>
                          <a:ea typeface="Times New Roman" panose="02020603050405020304" pitchFamily="18" charset="0"/>
                        </a:rPr>
                        <a:t>0</a:t>
                      </a:r>
                      <a:endParaRPr lang="en-US" sz="1400" kern="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a:effectLst/>
                          <a:latin typeface="Times New Roman" panose="02020603050405020304" pitchFamily="18" charset="0"/>
                          <a:ea typeface="Times New Roman" panose="02020603050405020304" pitchFamily="18" charset="0"/>
                        </a:rPr>
                        <a:t>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0000"/>
                        </a:lnSpc>
                        <a:buNone/>
                      </a:pPr>
                      <a:r>
                        <a:rPr lang="en-US" sz="1300" kern="100" dirty="0">
                          <a:effectLst/>
                          <a:latin typeface="Times New Roman" panose="02020603050405020304" pitchFamily="18" charset="0"/>
                          <a:ea typeface="Times New Roman" panose="02020603050405020304" pitchFamily="18" charset="0"/>
                        </a:rPr>
                        <a:t>0</a:t>
                      </a:r>
                      <a:endParaRPr lang="en-US" sz="1400" kern="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43425925"/>
                  </a:ext>
                </a:extLst>
              </a:tr>
            </a:tbl>
          </a:graphicData>
        </a:graphic>
      </p:graphicFrame>
      <p:sp>
        <p:nvSpPr>
          <p:cNvPr id="6" name="TextBox 263">
            <a:extLst>
              <a:ext uri="{FF2B5EF4-FFF2-40B4-BE49-F238E27FC236}">
                <a16:creationId xmlns:a16="http://schemas.microsoft.com/office/drawing/2014/main" id="{C2C23D54-D3BF-8733-4974-847941ECEFCF}"/>
              </a:ext>
            </a:extLst>
          </p:cNvPr>
          <p:cNvSpPr txBox="1">
            <a:spLocks noChangeAspect="1" noChangeArrowheads="1"/>
          </p:cNvSpPr>
          <p:nvPr/>
        </p:nvSpPr>
        <p:spPr bwMode="auto">
          <a:xfrm>
            <a:off x="22400746" y="8247684"/>
            <a:ext cx="6950478" cy="18684703"/>
          </a:xfrm>
          <a:prstGeom prst="rect">
            <a:avLst/>
          </a:prstGeom>
          <a:solidFill>
            <a:schemeClr val="bg1">
              <a:lumMod val="95000"/>
              <a:alpha val="70000"/>
            </a:schemeClr>
          </a:solidFill>
          <a:ln>
            <a:noFill/>
          </a:ln>
        </p:spPr>
        <p:txBody>
          <a:bodyPr wrap="square" lIns="108000" tIns="108000" rIns="108000" bIns="108000">
            <a:spAutoFit/>
          </a:bodyPr>
          <a:lstStyle>
            <a:lvl1pPr eaLnBrk="0" hangingPunct="0">
              <a:defRPr sz="1900">
                <a:solidFill>
                  <a:schemeClr val="tx1"/>
                </a:solidFill>
                <a:latin typeface="Arial" panose="020B0604020202020204" pitchFamily="34" charset="0"/>
                <a:cs typeface="Arial" panose="020B0604020202020204" pitchFamily="34" charset="0"/>
              </a:defRPr>
            </a:lvl1pPr>
            <a:lvl2pPr marL="742950" indent="-285750" eaLnBrk="0" hangingPunct="0">
              <a:defRPr sz="1900">
                <a:solidFill>
                  <a:schemeClr val="tx1"/>
                </a:solidFill>
                <a:latin typeface="Arial" panose="020B0604020202020204" pitchFamily="34" charset="0"/>
                <a:cs typeface="Arial" panose="020B0604020202020204" pitchFamily="34" charset="0"/>
              </a:defRPr>
            </a:lvl2pPr>
            <a:lvl3pPr marL="1143000" indent="-228600" eaLnBrk="0" hangingPunct="0">
              <a:defRPr sz="1900">
                <a:solidFill>
                  <a:schemeClr val="tx1"/>
                </a:solidFill>
                <a:latin typeface="Arial" panose="020B0604020202020204" pitchFamily="34" charset="0"/>
                <a:cs typeface="Arial" panose="020B0604020202020204" pitchFamily="34" charset="0"/>
              </a:defRPr>
            </a:lvl3pPr>
            <a:lvl4pPr marL="1600200" indent="-228600" eaLnBrk="0" hangingPunct="0">
              <a:defRPr sz="1900">
                <a:solidFill>
                  <a:schemeClr val="tx1"/>
                </a:solidFill>
                <a:latin typeface="Arial" panose="020B0604020202020204" pitchFamily="34" charset="0"/>
                <a:cs typeface="Arial" panose="020B0604020202020204" pitchFamily="34" charset="0"/>
              </a:defRPr>
            </a:lvl4pPr>
            <a:lvl5pPr marL="2057400" indent="-228600" eaLnBrk="0" hangingPunct="0">
              <a:defRPr sz="19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900">
                <a:solidFill>
                  <a:schemeClr val="tx1"/>
                </a:solidFill>
                <a:latin typeface="Arial" panose="020B0604020202020204" pitchFamily="34" charset="0"/>
                <a:cs typeface="Arial" panose="020B0604020202020204" pitchFamily="34" charset="0"/>
              </a:defRPr>
            </a:lvl9pPr>
          </a:lstStyle>
          <a:p>
            <a:pPr eaLnBrk="1" hangingPunct="1"/>
            <a:r>
              <a:rPr lang="en-US" sz="2000" b="1" dirty="0">
                <a:latin typeface="Be Vietnam" panose="020B0604020202020204" charset="0"/>
              </a:rPr>
              <a:t>2. </a:t>
            </a:r>
            <a:r>
              <a:rPr lang="en-US" sz="2000" b="1" dirty="0" err="1">
                <a:latin typeface="Be Vietnam" panose="020B0604020202020204" charset="0"/>
              </a:rPr>
              <a:t>Tác</a:t>
            </a:r>
            <a:r>
              <a:rPr lang="en-US" sz="2000" b="1" dirty="0">
                <a:latin typeface="Be Vietnam" panose="020B0604020202020204" charset="0"/>
              </a:rPr>
              <a:t> </a:t>
            </a:r>
            <a:r>
              <a:rPr lang="en-US" sz="2000" b="1" dirty="0" err="1">
                <a:latin typeface="Be Vietnam" panose="020B0604020202020204" charset="0"/>
              </a:rPr>
              <a:t>dụng</a:t>
            </a:r>
            <a:r>
              <a:rPr lang="en-US" sz="2000" b="1" dirty="0">
                <a:latin typeface="Be Vietnam" panose="020B0604020202020204" charset="0"/>
              </a:rPr>
              <a:t> </a:t>
            </a:r>
            <a:r>
              <a:rPr lang="en-US" sz="2000" b="1" dirty="0" err="1">
                <a:latin typeface="Be Vietnam" panose="020B0604020202020204" charset="0"/>
              </a:rPr>
              <a:t>không</a:t>
            </a:r>
            <a:r>
              <a:rPr lang="en-US" sz="2000" b="1" dirty="0">
                <a:latin typeface="Be Vietnam" panose="020B0604020202020204" charset="0"/>
              </a:rPr>
              <a:t> </a:t>
            </a:r>
            <a:r>
              <a:rPr lang="en-US" sz="2000" b="1" dirty="0" err="1">
                <a:latin typeface="Be Vietnam" panose="020B0604020202020204" charset="0"/>
              </a:rPr>
              <a:t>mong</a:t>
            </a:r>
            <a:r>
              <a:rPr lang="en-US" sz="2000" b="1" dirty="0">
                <a:latin typeface="Be Vietnam" panose="020B0604020202020204" charset="0"/>
              </a:rPr>
              <a:t> </a:t>
            </a:r>
            <a:r>
              <a:rPr lang="en-US" sz="2000" b="1" dirty="0" err="1">
                <a:latin typeface="Be Vietnam" panose="020B0604020202020204" charset="0"/>
              </a:rPr>
              <a:t>muốn</a:t>
            </a:r>
            <a:r>
              <a:rPr lang="en-US" sz="2000" b="1" dirty="0">
                <a:latin typeface="Be Vietnam" panose="020B0604020202020204" charset="0"/>
              </a:rPr>
              <a:t> </a:t>
            </a:r>
            <a:r>
              <a:rPr lang="en-US" sz="2000" b="1" dirty="0" err="1">
                <a:latin typeface="Be Vietnam" panose="020B0604020202020204" charset="0"/>
              </a:rPr>
              <a:t>của</a:t>
            </a:r>
            <a:r>
              <a:rPr lang="en-US" sz="2000" b="1" dirty="0">
                <a:latin typeface="Be Vietnam" panose="020B0604020202020204" charset="0"/>
              </a:rPr>
              <a:t> Vinorelbine</a:t>
            </a:r>
          </a:p>
          <a:p>
            <a:pPr eaLnBrk="1" hangingPunct="1"/>
            <a:r>
              <a:rPr lang="en-US" sz="2000" b="1" i="1" dirty="0" err="1">
                <a:latin typeface="Be Vietnam" panose="020B0604020202020204" charset="0"/>
              </a:rPr>
              <a:t>Tỷ</a:t>
            </a:r>
            <a:r>
              <a:rPr lang="en-US" sz="2000" b="1" i="1" dirty="0">
                <a:latin typeface="Be Vietnam" panose="020B0604020202020204" charset="0"/>
              </a:rPr>
              <a:t> </a:t>
            </a:r>
            <a:r>
              <a:rPr lang="en-US" sz="2000" b="1" i="1" dirty="0" err="1">
                <a:latin typeface="Be Vietnam" panose="020B0604020202020204" charset="0"/>
              </a:rPr>
              <a:t>lệ</a:t>
            </a:r>
            <a:r>
              <a:rPr lang="en-US" sz="2000" b="1" i="1" dirty="0">
                <a:latin typeface="Be Vietnam" panose="020B0604020202020204" charset="0"/>
              </a:rPr>
              <a:t> </a:t>
            </a:r>
            <a:r>
              <a:rPr lang="en-US" sz="2000" b="1" i="1" dirty="0" err="1">
                <a:latin typeface="Be Vietnam" panose="020B0604020202020204" charset="0"/>
              </a:rPr>
              <a:t>xuất</a:t>
            </a:r>
            <a:r>
              <a:rPr lang="en-US" sz="2000" b="1" i="1" dirty="0">
                <a:latin typeface="Be Vietnam" panose="020B0604020202020204" charset="0"/>
              </a:rPr>
              <a:t> </a:t>
            </a:r>
            <a:r>
              <a:rPr lang="en-US" sz="2000" b="1" i="1" dirty="0" err="1">
                <a:latin typeface="Be Vietnam" panose="020B0604020202020204" charset="0"/>
              </a:rPr>
              <a:t>hiện</a:t>
            </a:r>
            <a:r>
              <a:rPr lang="en-US" sz="2000" b="1" i="1" dirty="0">
                <a:latin typeface="Be Vietnam" panose="020B0604020202020204" charset="0"/>
              </a:rPr>
              <a:t> TDKMM </a:t>
            </a:r>
            <a:r>
              <a:rPr lang="en-US" sz="2000" b="1" i="1" dirty="0" err="1">
                <a:latin typeface="Be Vietnam" panose="020B0604020202020204" charset="0"/>
              </a:rPr>
              <a:t>theo</a:t>
            </a:r>
            <a:r>
              <a:rPr lang="en-US" sz="2000" b="1" i="1" dirty="0">
                <a:latin typeface="Be Vietnam" panose="020B0604020202020204" charset="0"/>
              </a:rPr>
              <a:t> </a:t>
            </a:r>
            <a:r>
              <a:rPr lang="en-US" sz="2000" b="1" i="1" dirty="0" err="1">
                <a:latin typeface="Be Vietnam" panose="020B0604020202020204" charset="0"/>
              </a:rPr>
              <a:t>liều</a:t>
            </a:r>
            <a:r>
              <a:rPr lang="en-US" sz="2000" b="1" i="1" dirty="0">
                <a:latin typeface="Be Vietnam" panose="020B0604020202020204" charset="0"/>
              </a:rPr>
              <a:t> </a:t>
            </a:r>
            <a:r>
              <a:rPr lang="en-US" sz="2000" b="1" i="1" dirty="0" err="1">
                <a:latin typeface="Be Vietnam" panose="020B0604020202020204" charset="0"/>
              </a:rPr>
              <a:t>dùng</a:t>
            </a:r>
            <a:endParaRPr lang="en-SG" altLang="en-US" sz="2000" b="1"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r>
              <a:rPr lang="nl-NL" sz="2000" b="1" i="1" dirty="0">
                <a:latin typeface="Be Vietnam" panose="020B0604020202020204" charset="0"/>
              </a:rPr>
              <a:t>Mức độ nặng của các TDKMM trên cận lâm sàng</a:t>
            </a:r>
            <a:endParaRPr lang="en-SG" altLang="en-US" sz="2000" i="1"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a:p>
            <a:pPr eaLnBrk="1" hangingPunct="1"/>
            <a:endParaRPr lang="en-SG" altLang="en-US" sz="2000" dirty="0">
              <a:latin typeface="Be Vietnam" panose="020B0604020202020204" charset="0"/>
              <a:cs typeface="Times New Roman" panose="02020603050405020304" pitchFamily="18" charset="0"/>
            </a:endParaRPr>
          </a:p>
        </p:txBody>
      </p:sp>
      <p:graphicFrame>
        <p:nvGraphicFramePr>
          <p:cNvPr id="13" name="Table 12">
            <a:extLst>
              <a:ext uri="{FF2B5EF4-FFF2-40B4-BE49-F238E27FC236}">
                <a16:creationId xmlns:a16="http://schemas.microsoft.com/office/drawing/2014/main" id="{49BD4370-8A5E-DF1C-D40C-9D1C78170F2D}"/>
              </a:ext>
            </a:extLst>
          </p:cNvPr>
          <p:cNvGraphicFramePr>
            <a:graphicFrameLocks noGrp="1"/>
          </p:cNvGraphicFramePr>
          <p:nvPr>
            <p:extLst>
              <p:ext uri="{D42A27DB-BD31-4B8C-83A1-F6EECF244321}">
                <p14:modId xmlns:p14="http://schemas.microsoft.com/office/powerpoint/2010/main" val="1367376719"/>
              </p:ext>
            </p:extLst>
          </p:nvPr>
        </p:nvGraphicFramePr>
        <p:xfrm>
          <a:off x="15366671" y="16413207"/>
          <a:ext cx="6567056" cy="4691328"/>
        </p:xfrm>
        <a:graphic>
          <a:graphicData uri="http://schemas.openxmlformats.org/drawingml/2006/table">
            <a:tbl>
              <a:tblPr firstRow="1" firstCol="1" bandRow="1"/>
              <a:tblGrid>
                <a:gridCol w="2335248">
                  <a:extLst>
                    <a:ext uri="{9D8B030D-6E8A-4147-A177-3AD203B41FA5}">
                      <a16:colId xmlns:a16="http://schemas.microsoft.com/office/drawing/2014/main" val="2879842393"/>
                    </a:ext>
                  </a:extLst>
                </a:gridCol>
                <a:gridCol w="2115489">
                  <a:extLst>
                    <a:ext uri="{9D8B030D-6E8A-4147-A177-3AD203B41FA5}">
                      <a16:colId xmlns:a16="http://schemas.microsoft.com/office/drawing/2014/main" val="60404857"/>
                    </a:ext>
                  </a:extLst>
                </a:gridCol>
                <a:gridCol w="2116319">
                  <a:extLst>
                    <a:ext uri="{9D8B030D-6E8A-4147-A177-3AD203B41FA5}">
                      <a16:colId xmlns:a16="http://schemas.microsoft.com/office/drawing/2014/main" val="2620662988"/>
                    </a:ext>
                  </a:extLst>
                </a:gridCol>
              </a:tblGrid>
              <a:tr h="310834">
                <a:tc gridSpan="3">
                  <a:txBody>
                    <a:bodyPr/>
                    <a:lstStyle/>
                    <a:p>
                      <a:pPr algn="just">
                        <a:lnSpc>
                          <a:spcPct val="115000"/>
                        </a:lnSpc>
                        <a:buNone/>
                      </a:pPr>
                      <a:r>
                        <a:rPr lang="en-US" sz="1300" b="1" kern="100">
                          <a:effectLst/>
                          <a:latin typeface="Times New Roman" panose="02020603050405020304" pitchFamily="18" charset="0"/>
                          <a:ea typeface="Times New Roman" panose="02020603050405020304" pitchFamily="18" charset="0"/>
                        </a:rPr>
                        <a:t>1. </a:t>
                      </a:r>
                      <a:r>
                        <a:rPr lang="nl-NL" sz="1300" b="1" kern="100">
                          <a:effectLst/>
                          <a:latin typeface="Times New Roman" panose="02020603050405020304" pitchFamily="18" charset="0"/>
                          <a:ea typeface="Times New Roman" panose="02020603050405020304" pitchFamily="18" charset="0"/>
                        </a:rPr>
                        <a:t>Đặc điểm về khoa điều trị</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539415959"/>
                  </a:ext>
                </a:extLst>
              </a:tr>
              <a:tr h="310834">
                <a:tc>
                  <a:txBody>
                    <a:bodyPr/>
                    <a:lstStyle/>
                    <a:p>
                      <a:pPr algn="ctr">
                        <a:lnSpc>
                          <a:spcPct val="115000"/>
                        </a:lnSpc>
                        <a:buNone/>
                      </a:pPr>
                      <a:r>
                        <a:rPr lang="en-US" sz="1300" b="1" kern="100">
                          <a:effectLst/>
                          <a:latin typeface="Times New Roman" panose="02020603050405020304" pitchFamily="18" charset="0"/>
                          <a:ea typeface="Times New Roman" panose="02020603050405020304" pitchFamily="18" charset="0"/>
                        </a:rPr>
                        <a:t>Khoa lâm sàng</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b="1" kern="100">
                          <a:effectLst/>
                          <a:latin typeface="Times New Roman" panose="02020603050405020304" pitchFamily="18" charset="0"/>
                          <a:ea typeface="Times New Roman" panose="02020603050405020304" pitchFamily="18" charset="0"/>
                        </a:rPr>
                        <a:t>Số bệnh án (n=216)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b="1" kern="100">
                          <a:effectLst/>
                          <a:latin typeface="Times New Roman" panose="02020603050405020304" pitchFamily="18" charset="0"/>
                          <a:ea typeface="Times New Roman" panose="02020603050405020304" pitchFamily="18" charset="0"/>
                        </a:rPr>
                        <a:t>Tỷ lệ (%)</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72662675"/>
                  </a:ext>
                </a:extLst>
              </a:tr>
              <a:tr h="317695">
                <a:tc>
                  <a:txBody>
                    <a:bodyPr/>
                    <a:lstStyle/>
                    <a:p>
                      <a:pPr algn="just">
                        <a:lnSpc>
                          <a:spcPct val="115000"/>
                        </a:lnSpc>
                        <a:buNone/>
                      </a:pPr>
                      <a:r>
                        <a:rPr lang="en-US" sz="1300" kern="100">
                          <a:effectLst/>
                          <a:latin typeface="Times New Roman" panose="02020603050405020304" pitchFamily="18" charset="0"/>
                          <a:ea typeface="Times New Roman" panose="02020603050405020304" pitchFamily="18" charset="0"/>
                        </a:rPr>
                        <a:t>Cấp Cứu Hồi Sức</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kern="100">
                          <a:effectLst/>
                          <a:latin typeface="Times New Roman" panose="02020603050405020304" pitchFamily="18" charset="0"/>
                          <a:ea typeface="Times New Roman" panose="02020603050405020304" pitchFamily="18" charset="0"/>
                        </a:rPr>
                        <a:t>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kern="100">
                          <a:solidFill>
                            <a:srgbClr val="000000"/>
                          </a:solidFill>
                          <a:effectLst/>
                          <a:latin typeface="Times New Roman" panose="02020603050405020304" pitchFamily="18" charset="0"/>
                          <a:ea typeface="Times New Roman" panose="02020603050405020304" pitchFamily="18" charset="0"/>
                        </a:rPr>
                        <a:t>1,9</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32400796"/>
                  </a:ext>
                </a:extLst>
              </a:tr>
              <a:tr h="283387">
                <a:tc>
                  <a:txBody>
                    <a:bodyPr/>
                    <a:lstStyle/>
                    <a:p>
                      <a:pPr algn="just">
                        <a:lnSpc>
                          <a:spcPct val="115000"/>
                        </a:lnSpc>
                        <a:buNone/>
                      </a:pPr>
                      <a:r>
                        <a:rPr lang="en-US" sz="1300" kern="100" dirty="0" err="1">
                          <a:effectLst/>
                          <a:latin typeface="Times New Roman" panose="02020603050405020304" pitchFamily="18" charset="0"/>
                          <a:ea typeface="Times New Roman" panose="02020603050405020304" pitchFamily="18" charset="0"/>
                        </a:rPr>
                        <a:t>Chăm</a:t>
                      </a:r>
                      <a:r>
                        <a:rPr lang="en-US" sz="1300" kern="100" dirty="0">
                          <a:effectLst/>
                          <a:latin typeface="Times New Roman" panose="02020603050405020304" pitchFamily="18" charset="0"/>
                          <a:ea typeface="Times New Roman" panose="02020603050405020304" pitchFamily="18" charset="0"/>
                        </a:rPr>
                        <a:t> </a:t>
                      </a:r>
                      <a:r>
                        <a:rPr lang="en-US" sz="1300" kern="100" dirty="0" err="1">
                          <a:effectLst/>
                          <a:latin typeface="Times New Roman" panose="02020603050405020304" pitchFamily="18" charset="0"/>
                          <a:ea typeface="Times New Roman" panose="02020603050405020304" pitchFamily="18" charset="0"/>
                        </a:rPr>
                        <a:t>sóc</a:t>
                      </a:r>
                      <a:r>
                        <a:rPr lang="en-US" sz="1300" kern="100" dirty="0">
                          <a:effectLst/>
                          <a:latin typeface="Times New Roman" panose="02020603050405020304" pitchFamily="18" charset="0"/>
                          <a:ea typeface="Times New Roman" panose="02020603050405020304" pitchFamily="18" charset="0"/>
                        </a:rPr>
                        <a:t> </a:t>
                      </a:r>
                      <a:r>
                        <a:rPr lang="en-US" sz="1300" kern="100" dirty="0" err="1">
                          <a:effectLst/>
                          <a:latin typeface="Times New Roman" panose="02020603050405020304" pitchFamily="18" charset="0"/>
                          <a:ea typeface="Times New Roman" panose="02020603050405020304" pitchFamily="18" charset="0"/>
                        </a:rPr>
                        <a:t>giảm</a:t>
                      </a:r>
                      <a:r>
                        <a:rPr lang="en-US" sz="1300" kern="100" dirty="0">
                          <a:effectLst/>
                          <a:latin typeface="Times New Roman" panose="02020603050405020304" pitchFamily="18" charset="0"/>
                          <a:ea typeface="Times New Roman" panose="02020603050405020304" pitchFamily="18" charset="0"/>
                        </a:rPr>
                        <a:t> </a:t>
                      </a:r>
                      <a:r>
                        <a:rPr lang="en-US" sz="1300" kern="100" dirty="0" err="1">
                          <a:effectLst/>
                          <a:latin typeface="Times New Roman" panose="02020603050405020304" pitchFamily="18" charset="0"/>
                          <a:ea typeface="Times New Roman" panose="02020603050405020304" pitchFamily="18" charset="0"/>
                        </a:rPr>
                        <a:t>nhẹ</a:t>
                      </a:r>
                      <a:endParaRPr lang="en-US" sz="1400" kern="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kern="100">
                          <a:effectLst/>
                          <a:latin typeface="Times New Roman" panose="02020603050405020304" pitchFamily="18" charset="0"/>
                          <a:ea typeface="Times New Roman" panose="02020603050405020304" pitchFamily="18" charset="0"/>
                        </a:rPr>
                        <a:t>63</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kern="100">
                          <a:solidFill>
                            <a:srgbClr val="000000"/>
                          </a:solidFill>
                          <a:effectLst/>
                          <a:latin typeface="Times New Roman" panose="02020603050405020304" pitchFamily="18" charset="0"/>
                          <a:ea typeface="Times New Roman" panose="02020603050405020304" pitchFamily="18" charset="0"/>
                        </a:rPr>
                        <a:t>29,2</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26623215"/>
                  </a:ext>
                </a:extLst>
              </a:tr>
              <a:tr h="287504">
                <a:tc>
                  <a:txBody>
                    <a:bodyPr/>
                    <a:lstStyle/>
                    <a:p>
                      <a:pPr algn="just">
                        <a:lnSpc>
                          <a:spcPct val="115000"/>
                        </a:lnSpc>
                        <a:buNone/>
                      </a:pPr>
                      <a:r>
                        <a:rPr lang="en-US" sz="1300" kern="100">
                          <a:effectLst/>
                          <a:latin typeface="Times New Roman" panose="02020603050405020304" pitchFamily="18" charset="0"/>
                          <a:ea typeface="Times New Roman" panose="02020603050405020304" pitchFamily="18" charset="0"/>
                        </a:rPr>
                        <a:t>Điều trị tích cực</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kern="100">
                          <a:effectLst/>
                          <a:latin typeface="Times New Roman" panose="02020603050405020304" pitchFamily="18" charset="0"/>
                          <a:ea typeface="Times New Roman" panose="02020603050405020304" pitchFamily="18" charset="0"/>
                        </a:rPr>
                        <a:t>36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kern="100">
                          <a:solidFill>
                            <a:srgbClr val="000000"/>
                          </a:solidFill>
                          <a:effectLst/>
                          <a:latin typeface="Times New Roman" panose="02020603050405020304" pitchFamily="18" charset="0"/>
                          <a:ea typeface="Times New Roman" panose="02020603050405020304" pitchFamily="18" charset="0"/>
                        </a:rPr>
                        <a:t>16,7</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49831190"/>
                  </a:ext>
                </a:extLst>
              </a:tr>
              <a:tr h="282701">
                <a:tc>
                  <a:txBody>
                    <a:bodyPr/>
                    <a:lstStyle/>
                    <a:p>
                      <a:pPr algn="just">
                        <a:lnSpc>
                          <a:spcPct val="115000"/>
                        </a:lnSpc>
                        <a:buNone/>
                      </a:pPr>
                      <a:r>
                        <a:rPr lang="en-US" sz="1300" kern="100">
                          <a:effectLst/>
                          <a:latin typeface="Times New Roman" panose="02020603050405020304" pitchFamily="18" charset="0"/>
                          <a:ea typeface="Times New Roman" panose="02020603050405020304" pitchFamily="18" charset="0"/>
                        </a:rPr>
                        <a:t>Nội 1</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kern="100">
                          <a:effectLst/>
                          <a:latin typeface="Times New Roman" panose="02020603050405020304" pitchFamily="18" charset="0"/>
                          <a:ea typeface="Times New Roman" panose="02020603050405020304" pitchFamily="18" charset="0"/>
                        </a:rPr>
                        <a:t>39</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kern="100">
                          <a:solidFill>
                            <a:srgbClr val="000000"/>
                          </a:solidFill>
                          <a:effectLst/>
                          <a:latin typeface="Times New Roman" panose="02020603050405020304" pitchFamily="18" charset="0"/>
                          <a:ea typeface="Times New Roman" panose="02020603050405020304" pitchFamily="18" charset="0"/>
                        </a:rPr>
                        <a:t>18,1</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43928404"/>
                  </a:ext>
                </a:extLst>
              </a:tr>
              <a:tr h="286132">
                <a:tc>
                  <a:txBody>
                    <a:bodyPr/>
                    <a:lstStyle/>
                    <a:p>
                      <a:pPr algn="just">
                        <a:lnSpc>
                          <a:spcPct val="115000"/>
                        </a:lnSpc>
                        <a:buNone/>
                      </a:pPr>
                      <a:r>
                        <a:rPr lang="en-US" sz="1300" kern="100">
                          <a:effectLst/>
                          <a:latin typeface="Times New Roman" panose="02020603050405020304" pitchFamily="18" charset="0"/>
                          <a:ea typeface="Times New Roman" panose="02020603050405020304" pitchFamily="18" charset="0"/>
                        </a:rPr>
                        <a:t>Nội 2</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kern="100">
                          <a:effectLst/>
                          <a:latin typeface="Times New Roman" panose="02020603050405020304" pitchFamily="18" charset="0"/>
                          <a:ea typeface="Times New Roman" panose="02020603050405020304" pitchFamily="18" charset="0"/>
                        </a:rPr>
                        <a:t>68</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kern="100" dirty="0">
                          <a:solidFill>
                            <a:srgbClr val="000000"/>
                          </a:solidFill>
                          <a:effectLst/>
                          <a:latin typeface="Times New Roman" panose="02020603050405020304" pitchFamily="18" charset="0"/>
                          <a:ea typeface="Times New Roman" panose="02020603050405020304" pitchFamily="18" charset="0"/>
                        </a:rPr>
                        <a:t>31,5</a:t>
                      </a:r>
                      <a:endParaRPr lang="en-US" sz="1400" kern="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89975910"/>
                  </a:ext>
                </a:extLst>
              </a:tr>
              <a:tr h="290249">
                <a:tc>
                  <a:txBody>
                    <a:bodyPr/>
                    <a:lstStyle/>
                    <a:p>
                      <a:pPr algn="just">
                        <a:lnSpc>
                          <a:spcPct val="115000"/>
                        </a:lnSpc>
                        <a:buNone/>
                      </a:pPr>
                      <a:r>
                        <a:rPr lang="en-US" sz="1300" kern="100">
                          <a:effectLst/>
                          <a:latin typeface="Times New Roman" panose="02020603050405020304" pitchFamily="18" charset="0"/>
                          <a:ea typeface="Times New Roman" panose="02020603050405020304" pitchFamily="18" charset="0"/>
                        </a:rPr>
                        <a:t>Trị Xạ và YHHN</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kern="100">
                          <a:effectLst/>
                          <a:latin typeface="Times New Roman" panose="02020603050405020304" pitchFamily="18" charset="0"/>
                          <a:ea typeface="Times New Roman" panose="02020603050405020304" pitchFamily="18" charset="0"/>
                        </a:rPr>
                        <a:t>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kern="100">
                          <a:solidFill>
                            <a:srgbClr val="000000"/>
                          </a:solidFill>
                          <a:effectLst/>
                          <a:latin typeface="Times New Roman" panose="02020603050405020304" pitchFamily="18" charset="0"/>
                          <a:ea typeface="Times New Roman" panose="02020603050405020304" pitchFamily="18" charset="0"/>
                        </a:rPr>
                        <a:t>2,8</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25413757"/>
                  </a:ext>
                </a:extLst>
              </a:tr>
              <a:tr h="290249">
                <a:tc>
                  <a:txBody>
                    <a:bodyPr/>
                    <a:lstStyle/>
                    <a:p>
                      <a:pPr algn="just">
                        <a:lnSpc>
                          <a:spcPct val="115000"/>
                        </a:lnSpc>
                        <a:buNone/>
                      </a:pPr>
                      <a:r>
                        <a:rPr lang="en-US" sz="1300" b="1" kern="100">
                          <a:effectLst/>
                          <a:latin typeface="Times New Roman" panose="02020603050405020304" pitchFamily="18" charset="0"/>
                          <a:ea typeface="Times New Roman" panose="02020603050405020304" pitchFamily="18" charset="0"/>
                        </a:rPr>
                        <a:t>Tổng số</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b="1" kern="100">
                          <a:effectLst/>
                          <a:latin typeface="Times New Roman" panose="02020603050405020304" pitchFamily="18" charset="0"/>
                          <a:ea typeface="Times New Roman" panose="02020603050405020304" pitchFamily="18" charset="0"/>
                        </a:rPr>
                        <a:t>216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b="1" kern="100">
                          <a:effectLst/>
                          <a:latin typeface="Times New Roman" panose="02020603050405020304" pitchFamily="18" charset="0"/>
                          <a:ea typeface="Times New Roman" panose="02020603050405020304" pitchFamily="18" charset="0"/>
                        </a:rPr>
                        <a:t>100%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64488655"/>
                  </a:ext>
                </a:extLst>
              </a:tr>
              <a:tr h="290249">
                <a:tc gridSpan="3">
                  <a:txBody>
                    <a:bodyPr/>
                    <a:lstStyle/>
                    <a:p>
                      <a:pPr algn="just">
                        <a:lnSpc>
                          <a:spcPct val="150000"/>
                        </a:lnSpc>
                        <a:buNone/>
                      </a:pPr>
                      <a:r>
                        <a:rPr lang="en-US" sz="1300" b="1" kern="100">
                          <a:effectLst/>
                          <a:latin typeface="Times New Roman" panose="02020603050405020304" pitchFamily="18" charset="0"/>
                          <a:ea typeface="Times New Roman" panose="02020603050405020304" pitchFamily="18" charset="0"/>
                        </a:rPr>
                        <a:t>2. </a:t>
                      </a:r>
                      <a:r>
                        <a:rPr lang="nl-NL" sz="1300" b="1" kern="100">
                          <a:effectLst/>
                          <a:latin typeface="Times New Roman" panose="02020603050405020304" pitchFamily="18" charset="0"/>
                          <a:ea typeface="Times New Roman" panose="02020603050405020304" pitchFamily="18" charset="0"/>
                        </a:rPr>
                        <a:t>Đặc điểm về số ngày điều trị trong đợt</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533369089"/>
                  </a:ext>
                </a:extLst>
              </a:tr>
              <a:tr h="290249">
                <a:tc>
                  <a:txBody>
                    <a:bodyPr/>
                    <a:lstStyle/>
                    <a:p>
                      <a:pPr algn="just">
                        <a:lnSpc>
                          <a:spcPct val="115000"/>
                        </a:lnSpc>
                        <a:buNone/>
                      </a:pPr>
                      <a:r>
                        <a:rPr lang="en-US" sz="1300" b="1" kern="100">
                          <a:effectLst/>
                          <a:latin typeface="Times New Roman" panose="02020603050405020304" pitchFamily="18" charset="0"/>
                          <a:ea typeface="Times New Roman" panose="02020603050405020304" pitchFamily="18" charset="0"/>
                        </a:rPr>
                        <a:t>Số ngày điều trị</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b="1" kern="100">
                          <a:effectLst/>
                          <a:latin typeface="Times New Roman" panose="02020603050405020304" pitchFamily="18" charset="0"/>
                          <a:ea typeface="Times New Roman" panose="02020603050405020304" pitchFamily="18" charset="0"/>
                        </a:rPr>
                        <a:t>Số bệnh án</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b="1" kern="100">
                          <a:effectLst/>
                          <a:latin typeface="Times New Roman" panose="02020603050405020304" pitchFamily="18" charset="0"/>
                          <a:ea typeface="Times New Roman" panose="02020603050405020304" pitchFamily="18" charset="0"/>
                        </a:rPr>
                        <a:t>Tỷ lệ (%)</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20299538"/>
                  </a:ext>
                </a:extLst>
              </a:tr>
              <a:tr h="290249">
                <a:tc>
                  <a:txBody>
                    <a:bodyPr/>
                    <a:lstStyle/>
                    <a:p>
                      <a:pPr algn="just">
                        <a:lnSpc>
                          <a:spcPct val="115000"/>
                        </a:lnSpc>
                        <a:buNone/>
                      </a:pPr>
                      <a:r>
                        <a:rPr lang="en-US" sz="1300" kern="100">
                          <a:effectLst/>
                          <a:latin typeface="Times New Roman" panose="02020603050405020304" pitchFamily="18" charset="0"/>
                          <a:ea typeface="Times New Roman" panose="02020603050405020304" pitchFamily="18" charset="0"/>
                        </a:rPr>
                        <a:t>1-5</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kern="100">
                          <a:effectLst/>
                          <a:latin typeface="Times New Roman" panose="02020603050405020304" pitchFamily="18" charset="0"/>
                          <a:ea typeface="Times New Roman" panose="02020603050405020304" pitchFamily="18" charset="0"/>
                        </a:rPr>
                        <a:t>32</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kern="100">
                          <a:solidFill>
                            <a:srgbClr val="000000"/>
                          </a:solidFill>
                          <a:effectLst/>
                          <a:latin typeface="Times New Roman" panose="02020603050405020304" pitchFamily="18" charset="0"/>
                          <a:ea typeface="Times New Roman" panose="02020603050405020304" pitchFamily="18" charset="0"/>
                        </a:rPr>
                        <a:t>14,8</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45695498"/>
                  </a:ext>
                </a:extLst>
              </a:tr>
              <a:tr h="290249">
                <a:tc>
                  <a:txBody>
                    <a:bodyPr/>
                    <a:lstStyle/>
                    <a:p>
                      <a:pPr algn="just">
                        <a:lnSpc>
                          <a:spcPct val="115000"/>
                        </a:lnSpc>
                        <a:buNone/>
                      </a:pPr>
                      <a:r>
                        <a:rPr lang="en-US" sz="1300" b="1" kern="100">
                          <a:effectLst/>
                          <a:latin typeface="Times New Roman" panose="02020603050405020304" pitchFamily="18" charset="0"/>
                          <a:ea typeface="Times New Roman" panose="02020603050405020304" pitchFamily="18" charset="0"/>
                        </a:rPr>
                        <a:t>6-10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kern="100">
                          <a:effectLst/>
                          <a:latin typeface="Times New Roman" panose="02020603050405020304" pitchFamily="18" charset="0"/>
                          <a:ea typeface="Times New Roman" panose="02020603050405020304" pitchFamily="18" charset="0"/>
                        </a:rPr>
                        <a:t>89</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kern="100">
                          <a:solidFill>
                            <a:srgbClr val="000000"/>
                          </a:solidFill>
                          <a:effectLst/>
                          <a:latin typeface="Times New Roman" panose="02020603050405020304" pitchFamily="18" charset="0"/>
                          <a:ea typeface="Times New Roman" panose="02020603050405020304" pitchFamily="18" charset="0"/>
                        </a:rPr>
                        <a:t>41,2</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76727113"/>
                  </a:ext>
                </a:extLst>
              </a:tr>
              <a:tr h="290249">
                <a:tc>
                  <a:txBody>
                    <a:bodyPr/>
                    <a:lstStyle/>
                    <a:p>
                      <a:pPr algn="just">
                        <a:lnSpc>
                          <a:spcPct val="115000"/>
                        </a:lnSpc>
                        <a:buNone/>
                      </a:pPr>
                      <a:r>
                        <a:rPr lang="en-US" sz="1300" kern="100">
                          <a:effectLst/>
                          <a:latin typeface="Times New Roman" panose="02020603050405020304" pitchFamily="18" charset="0"/>
                          <a:ea typeface="Times New Roman" panose="02020603050405020304" pitchFamily="18" charset="0"/>
                        </a:rPr>
                        <a:t>11-15</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kern="100">
                          <a:effectLst/>
                          <a:latin typeface="Times New Roman" panose="02020603050405020304" pitchFamily="18" charset="0"/>
                          <a:ea typeface="Times New Roman" panose="02020603050405020304" pitchFamily="18" charset="0"/>
                        </a:rPr>
                        <a:t>45</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kern="100">
                          <a:solidFill>
                            <a:srgbClr val="000000"/>
                          </a:solidFill>
                          <a:effectLst/>
                          <a:latin typeface="Times New Roman" panose="02020603050405020304" pitchFamily="18" charset="0"/>
                          <a:ea typeface="Times New Roman" panose="02020603050405020304" pitchFamily="18" charset="0"/>
                        </a:rPr>
                        <a:t>20,8</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4166228"/>
                  </a:ext>
                </a:extLst>
              </a:tr>
              <a:tr h="290249">
                <a:tc>
                  <a:txBody>
                    <a:bodyPr/>
                    <a:lstStyle/>
                    <a:p>
                      <a:pPr algn="just">
                        <a:lnSpc>
                          <a:spcPct val="115000"/>
                        </a:lnSpc>
                        <a:buNone/>
                      </a:pPr>
                      <a:r>
                        <a:rPr lang="en-US" sz="1300" kern="100">
                          <a:effectLst/>
                          <a:latin typeface="Times New Roman" panose="02020603050405020304" pitchFamily="18" charset="0"/>
                          <a:ea typeface="Times New Roman" panose="02020603050405020304" pitchFamily="18" charset="0"/>
                        </a:rPr>
                        <a:t>&gt;15</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kern="100">
                          <a:effectLst/>
                          <a:latin typeface="Times New Roman" panose="02020603050405020304" pitchFamily="18" charset="0"/>
                          <a:ea typeface="Times New Roman" panose="02020603050405020304" pitchFamily="18" charset="0"/>
                        </a:rPr>
                        <a:t>50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kern="100">
                          <a:solidFill>
                            <a:srgbClr val="000000"/>
                          </a:solidFill>
                          <a:effectLst/>
                          <a:latin typeface="Times New Roman" panose="02020603050405020304" pitchFamily="18" charset="0"/>
                          <a:ea typeface="Times New Roman" panose="02020603050405020304" pitchFamily="18" charset="0"/>
                        </a:rPr>
                        <a:t>23,1</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55278207"/>
                  </a:ext>
                </a:extLst>
              </a:tr>
              <a:tr h="290249">
                <a:tc>
                  <a:txBody>
                    <a:bodyPr/>
                    <a:lstStyle/>
                    <a:p>
                      <a:pPr algn="just">
                        <a:lnSpc>
                          <a:spcPct val="115000"/>
                        </a:lnSpc>
                        <a:buNone/>
                      </a:pPr>
                      <a:r>
                        <a:rPr lang="en-US" sz="1300" b="1" kern="100" dirty="0">
                          <a:effectLst/>
                          <a:latin typeface="Times New Roman" panose="02020603050405020304" pitchFamily="18" charset="0"/>
                          <a:ea typeface="Times New Roman" panose="02020603050405020304" pitchFamily="18" charset="0"/>
                        </a:rPr>
                        <a:t>Trung </a:t>
                      </a:r>
                      <a:r>
                        <a:rPr lang="en-US" sz="1300" b="1" kern="100" dirty="0" err="1">
                          <a:effectLst/>
                          <a:latin typeface="Times New Roman" panose="02020603050405020304" pitchFamily="18" charset="0"/>
                          <a:ea typeface="Times New Roman" panose="02020603050405020304" pitchFamily="18" charset="0"/>
                        </a:rPr>
                        <a:t>bình</a:t>
                      </a:r>
                      <a:endParaRPr lang="en-US" sz="1400" kern="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2">
                  <a:txBody>
                    <a:bodyPr/>
                    <a:lstStyle/>
                    <a:p>
                      <a:pPr algn="ctr">
                        <a:lnSpc>
                          <a:spcPct val="150000"/>
                        </a:lnSpc>
                        <a:buNone/>
                      </a:pPr>
                      <a:r>
                        <a:rPr lang="en-US" sz="1300" b="1" kern="100" dirty="0">
                          <a:effectLst/>
                          <a:latin typeface="Times New Roman" panose="02020603050405020304" pitchFamily="18" charset="0"/>
                          <a:ea typeface="Times New Roman" panose="02020603050405020304" pitchFamily="18" charset="0"/>
                        </a:rPr>
                        <a:t>12,1±6,9</a:t>
                      </a:r>
                      <a:endParaRPr lang="en-US" sz="1400" kern="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extLst>
                  <a:ext uri="{0D108BD9-81ED-4DB2-BD59-A6C34878D82A}">
                    <a16:rowId xmlns:a16="http://schemas.microsoft.com/office/drawing/2014/main" val="232280506"/>
                  </a:ext>
                </a:extLst>
              </a:tr>
            </a:tbl>
          </a:graphicData>
        </a:graphic>
      </p:graphicFrame>
      <p:graphicFrame>
        <p:nvGraphicFramePr>
          <p:cNvPr id="29" name="Table 28">
            <a:extLst>
              <a:ext uri="{FF2B5EF4-FFF2-40B4-BE49-F238E27FC236}">
                <a16:creationId xmlns:a16="http://schemas.microsoft.com/office/drawing/2014/main" id="{28120459-F22B-5275-CBAE-E118E90D92FB}"/>
              </a:ext>
            </a:extLst>
          </p:cNvPr>
          <p:cNvGraphicFramePr>
            <a:graphicFrameLocks noGrp="1"/>
          </p:cNvGraphicFramePr>
          <p:nvPr>
            <p:extLst>
              <p:ext uri="{D42A27DB-BD31-4B8C-83A1-F6EECF244321}">
                <p14:modId xmlns:p14="http://schemas.microsoft.com/office/powerpoint/2010/main" val="290857593"/>
              </p:ext>
            </p:extLst>
          </p:nvPr>
        </p:nvGraphicFramePr>
        <p:xfrm>
          <a:off x="15366671" y="21229164"/>
          <a:ext cx="6567056" cy="5338131"/>
        </p:xfrm>
        <a:graphic>
          <a:graphicData uri="http://schemas.openxmlformats.org/drawingml/2006/table">
            <a:tbl>
              <a:tblPr/>
              <a:tblGrid>
                <a:gridCol w="1648240">
                  <a:extLst>
                    <a:ext uri="{9D8B030D-6E8A-4147-A177-3AD203B41FA5}">
                      <a16:colId xmlns:a16="http://schemas.microsoft.com/office/drawing/2014/main" val="4179113067"/>
                    </a:ext>
                  </a:extLst>
                </a:gridCol>
                <a:gridCol w="885167">
                  <a:extLst>
                    <a:ext uri="{9D8B030D-6E8A-4147-A177-3AD203B41FA5}">
                      <a16:colId xmlns:a16="http://schemas.microsoft.com/office/drawing/2014/main" val="3177392562"/>
                    </a:ext>
                  </a:extLst>
                </a:gridCol>
                <a:gridCol w="885167">
                  <a:extLst>
                    <a:ext uri="{9D8B030D-6E8A-4147-A177-3AD203B41FA5}">
                      <a16:colId xmlns:a16="http://schemas.microsoft.com/office/drawing/2014/main" val="974983014"/>
                    </a:ext>
                  </a:extLst>
                </a:gridCol>
                <a:gridCol w="885167">
                  <a:extLst>
                    <a:ext uri="{9D8B030D-6E8A-4147-A177-3AD203B41FA5}">
                      <a16:colId xmlns:a16="http://schemas.microsoft.com/office/drawing/2014/main" val="1020235766"/>
                    </a:ext>
                  </a:extLst>
                </a:gridCol>
                <a:gridCol w="885167">
                  <a:extLst>
                    <a:ext uri="{9D8B030D-6E8A-4147-A177-3AD203B41FA5}">
                      <a16:colId xmlns:a16="http://schemas.microsoft.com/office/drawing/2014/main" val="2180083713"/>
                    </a:ext>
                  </a:extLst>
                </a:gridCol>
                <a:gridCol w="885167">
                  <a:extLst>
                    <a:ext uri="{9D8B030D-6E8A-4147-A177-3AD203B41FA5}">
                      <a16:colId xmlns:a16="http://schemas.microsoft.com/office/drawing/2014/main" val="1314906300"/>
                    </a:ext>
                  </a:extLst>
                </a:gridCol>
                <a:gridCol w="492981">
                  <a:extLst>
                    <a:ext uri="{9D8B030D-6E8A-4147-A177-3AD203B41FA5}">
                      <a16:colId xmlns:a16="http://schemas.microsoft.com/office/drawing/2014/main" val="435528132"/>
                    </a:ext>
                  </a:extLst>
                </a:gridCol>
              </a:tblGrid>
              <a:tr h="367767">
                <a:tc gridSpan="7">
                  <a:txBody>
                    <a:bodyPr/>
                    <a:lstStyle/>
                    <a:p>
                      <a:pPr algn="just">
                        <a:lnSpc>
                          <a:spcPct val="115000"/>
                        </a:lnSpc>
                        <a:buNone/>
                        <a:tabLst>
                          <a:tab pos="1276350" algn="l"/>
                        </a:tabLst>
                      </a:pPr>
                      <a:r>
                        <a:rPr lang="nl-NL" sz="1300" b="1" kern="100">
                          <a:effectLst/>
                          <a:latin typeface="Times New Roman" panose="02020603050405020304" pitchFamily="18" charset="0"/>
                          <a:ea typeface="Times New Roman" panose="02020603050405020304" pitchFamily="18" charset="0"/>
                        </a:rPr>
                        <a:t>3. Đặc điểm về phác đồ và kết quả điều trị</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390057777"/>
                  </a:ext>
                </a:extLst>
              </a:tr>
              <a:tr h="367767">
                <a:tc rowSpan="2">
                  <a:txBody>
                    <a:bodyPr/>
                    <a:lstStyle/>
                    <a:p>
                      <a:pPr algn="ctr">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Đặc điểm</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2">
                  <a:txBody>
                    <a:bodyPr/>
                    <a:lstStyle/>
                    <a:p>
                      <a:pPr algn="ctr">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Ung thư vú (n=49)</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gridSpan="2">
                  <a:txBody>
                    <a:bodyPr/>
                    <a:lstStyle/>
                    <a:p>
                      <a:pPr algn="ctr">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UTPKTBN (n=167)</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gridSpan="2">
                  <a:txBody>
                    <a:bodyPr/>
                    <a:lstStyle/>
                    <a:p>
                      <a:pPr algn="ctr">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Tổng (n=216)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extLst>
                  <a:ext uri="{0D108BD9-81ED-4DB2-BD59-A6C34878D82A}">
                    <a16:rowId xmlns:a16="http://schemas.microsoft.com/office/drawing/2014/main" val="715823447"/>
                  </a:ext>
                </a:extLst>
              </a:tr>
              <a:tr h="367767">
                <a:tc vMerge="1">
                  <a:txBody>
                    <a:bodyPr/>
                    <a:lstStyle/>
                    <a:p>
                      <a:endParaRPr lang="en-US"/>
                    </a:p>
                  </a:txBody>
                  <a:tcPr/>
                </a:tc>
                <a:tc>
                  <a:txBody>
                    <a:bodyPr/>
                    <a:lstStyle/>
                    <a:p>
                      <a:pPr algn="ctr">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Số lượng</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Tỷ lệ</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Số lượng</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Tỷ lệ</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Số lượng</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Tỷ lệ</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71920757"/>
                  </a:ext>
                </a:extLst>
              </a:tr>
              <a:tr h="367767">
                <a:tc gridSpan="7">
                  <a:txBody>
                    <a:bodyPr/>
                    <a:lstStyle/>
                    <a:p>
                      <a:pPr algn="ctr">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Phác đồ điều trị</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529120273"/>
                  </a:ext>
                </a:extLst>
              </a:tr>
              <a:tr h="367767">
                <a:tc>
                  <a:txBody>
                    <a:bodyPr/>
                    <a:lstStyle/>
                    <a:p>
                      <a:pPr algn="just">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Vinorelbine đơn trị</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44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89,8</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151</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90,4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195</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90,3</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8260385"/>
                  </a:ext>
                </a:extLst>
              </a:tr>
              <a:tr h="367767">
                <a:tc>
                  <a:txBody>
                    <a:bodyPr/>
                    <a:lstStyle/>
                    <a:p>
                      <a:pPr algn="just">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Kết hợp</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5</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10,2</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16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9,6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21</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9,7</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54080796"/>
                  </a:ext>
                </a:extLst>
              </a:tr>
              <a:tr h="367767">
                <a:tc gridSpan="7">
                  <a:txBody>
                    <a:bodyPr/>
                    <a:lstStyle/>
                    <a:p>
                      <a:pPr algn="ctr">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Kết quả điều trị</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06598327"/>
                  </a:ext>
                </a:extLst>
              </a:tr>
              <a:tr h="310510">
                <a:tc>
                  <a:txBody>
                    <a:bodyPr/>
                    <a:lstStyle/>
                    <a:p>
                      <a:pPr algn="just">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Đáp ứng, cải thiện</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45</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91,8</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156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93,4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201</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93,1</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30496268"/>
                  </a:ext>
                </a:extLst>
              </a:tr>
              <a:tr h="310510">
                <a:tc>
                  <a:txBody>
                    <a:bodyPr/>
                    <a:lstStyle/>
                    <a:p>
                      <a:pPr algn="just">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Không thay đổi</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8,2</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9</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5,4</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13</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86907515"/>
                  </a:ext>
                </a:extLst>
              </a:tr>
              <a:tr h="306106">
                <a:tc>
                  <a:txBody>
                    <a:bodyPr/>
                    <a:lstStyle/>
                    <a:p>
                      <a:pPr algn="just">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Tiến triển nặng</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2</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1,2</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2</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0,9</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96191178"/>
                  </a:ext>
                </a:extLst>
              </a:tr>
              <a:tr h="306106">
                <a:tc gridSpan="7">
                  <a:txBody>
                    <a:bodyPr/>
                    <a:lstStyle/>
                    <a:p>
                      <a:pPr algn="just">
                        <a:lnSpc>
                          <a:spcPct val="115000"/>
                        </a:lnSpc>
                        <a:buNone/>
                        <a:tabLst>
                          <a:tab pos="1276350" algn="l"/>
                        </a:tabLst>
                      </a:pPr>
                      <a:r>
                        <a:rPr lang="nl-NL" sz="1300" b="1" kern="100">
                          <a:effectLst/>
                          <a:latin typeface="Times New Roman" panose="02020603050405020304" pitchFamily="18" charset="0"/>
                          <a:ea typeface="Times New Roman" panose="02020603050405020304" pitchFamily="18" charset="0"/>
                        </a:rPr>
                        <a:t>4. Đặc điểm liều dùng trong điều trị</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718020129"/>
                  </a:ext>
                </a:extLst>
              </a:tr>
              <a:tr h="306106">
                <a:tc gridSpan="4">
                  <a:txBody>
                    <a:bodyPr/>
                    <a:lstStyle/>
                    <a:p>
                      <a:pPr algn="ctr">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Liều</a:t>
                      </a:r>
                      <a:r>
                        <a:rPr lang="en-US" sz="1300" b="1" kern="100" spc="-50">
                          <a:effectLst/>
                          <a:latin typeface="Times New Roman" panose="02020603050405020304" pitchFamily="18" charset="0"/>
                          <a:ea typeface="Times New Roman" panose="02020603050405020304" pitchFamily="18" charset="0"/>
                        </a:rPr>
                        <a:t> </a:t>
                      </a:r>
                      <a:r>
                        <a:rPr lang="en-US" sz="1300" b="1" kern="100" spc="-10">
                          <a:effectLst/>
                          <a:latin typeface="Times New Roman" panose="02020603050405020304" pitchFamily="18" charset="0"/>
                          <a:ea typeface="Times New Roman" panose="02020603050405020304" pitchFamily="18" charset="0"/>
                        </a:rPr>
                        <a:t>(mg/m2/tuần)</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ctr">
                        <a:lnSpc>
                          <a:spcPct val="115000"/>
                        </a:lnSpc>
                        <a:buNone/>
                        <a:tabLst>
                          <a:tab pos="1276350" algn="l"/>
                        </a:tabLst>
                      </a:pPr>
                      <a:r>
                        <a:rPr lang="en-US" sz="1300" b="1" kern="100" spc="-50">
                          <a:effectLst/>
                          <a:latin typeface="Times New Roman" panose="02020603050405020304" pitchFamily="18" charset="0"/>
                          <a:ea typeface="Times New Roman" panose="02020603050405020304" pitchFamily="18" charset="0"/>
                        </a:rPr>
                        <a:t>N=216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2">
                  <a:txBody>
                    <a:bodyPr/>
                    <a:lstStyle/>
                    <a:p>
                      <a:pPr algn="ctr">
                        <a:lnSpc>
                          <a:spcPct val="115000"/>
                        </a:lnSpc>
                        <a:buNone/>
                        <a:tabLst>
                          <a:tab pos="1276350" algn="l"/>
                        </a:tabLst>
                      </a:pPr>
                      <a:r>
                        <a:rPr lang="en-US" sz="1300" b="1" kern="100" spc="-50">
                          <a:effectLst/>
                          <a:latin typeface="Times New Roman" panose="02020603050405020304" pitchFamily="18" charset="0"/>
                          <a:ea typeface="Times New Roman" panose="02020603050405020304" pitchFamily="18" charset="0"/>
                        </a:rPr>
                        <a:t>Tỷ lệ %</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extLst>
                  <a:ext uri="{0D108BD9-81ED-4DB2-BD59-A6C34878D82A}">
                    <a16:rowId xmlns:a16="http://schemas.microsoft.com/office/drawing/2014/main" val="3518789501"/>
                  </a:ext>
                </a:extLst>
              </a:tr>
              <a:tr h="306106">
                <a:tc gridSpan="3">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Liều</a:t>
                      </a:r>
                      <a:r>
                        <a:rPr lang="en-US" sz="1300" kern="100" spc="-85">
                          <a:effectLst/>
                          <a:latin typeface="Times New Roman" panose="02020603050405020304" pitchFamily="18" charset="0"/>
                          <a:ea typeface="Times New Roman" panose="02020603050405020304" pitchFamily="18" charset="0"/>
                        </a:rPr>
                        <a:t> </a:t>
                      </a:r>
                      <a:r>
                        <a:rPr lang="en-US" sz="1300" kern="100">
                          <a:effectLst/>
                          <a:latin typeface="Times New Roman" panose="02020603050405020304" pitchFamily="18" charset="0"/>
                          <a:ea typeface="Times New Roman" panose="02020603050405020304" pitchFamily="18" charset="0"/>
                        </a:rPr>
                        <a:t>thấp</a:t>
                      </a:r>
                      <a:r>
                        <a:rPr lang="en-US" sz="1300" kern="100" spc="-80">
                          <a:effectLst/>
                          <a:latin typeface="Times New Roman" panose="02020603050405020304" pitchFamily="18" charset="0"/>
                          <a:ea typeface="Times New Roman" panose="02020603050405020304" pitchFamily="18" charset="0"/>
                        </a:rPr>
                        <a:t> </a:t>
                      </a:r>
                      <a:r>
                        <a:rPr lang="en-US" sz="1300" kern="100">
                          <a:effectLst/>
                          <a:latin typeface="Times New Roman" panose="02020603050405020304" pitchFamily="18" charset="0"/>
                          <a:ea typeface="Times New Roman" panose="02020603050405020304" pitchFamily="18" charset="0"/>
                        </a:rPr>
                        <a:t>hơn khuyến cáo</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a:txBody>
                    <a:bodyPr/>
                    <a:lstStyle/>
                    <a:p>
                      <a:pPr algn="ctr">
                        <a:lnSpc>
                          <a:spcPct val="115000"/>
                        </a:lnSpc>
                        <a:buNone/>
                        <a:tabLst>
                          <a:tab pos="1276350" algn="l"/>
                        </a:tabLst>
                      </a:pPr>
                      <a:r>
                        <a:rPr lang="en-US" sz="1300" kern="100" spc="-10">
                          <a:effectLst/>
                          <a:latin typeface="Times New Roman" panose="02020603050405020304" pitchFamily="18" charset="0"/>
                          <a:ea typeface="Times New Roman" panose="02020603050405020304" pitchFamily="18" charset="0"/>
                        </a:rPr>
                        <a:t>50-</a:t>
                      </a:r>
                      <a:r>
                        <a:rPr lang="en-US" sz="1300" kern="100" spc="-25">
                          <a:effectLst/>
                          <a:latin typeface="Times New Roman" panose="02020603050405020304" pitchFamily="18" charset="0"/>
                          <a:ea typeface="Times New Roman" panose="02020603050405020304" pitchFamily="18" charset="0"/>
                        </a:rPr>
                        <a:t>60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32</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14,8</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14,8</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70481319"/>
                  </a:ext>
                </a:extLst>
              </a:tr>
              <a:tr h="306106">
                <a:tc rowSpan="2" gridSpan="3">
                  <a:txBody>
                    <a:bodyPr/>
                    <a:lstStyle/>
                    <a:p>
                      <a:pPr algn="ctr">
                        <a:lnSpc>
                          <a:spcPct val="115000"/>
                        </a:lnSpc>
                        <a:buNone/>
                        <a:tabLst>
                          <a:tab pos="1276350" algn="l"/>
                        </a:tabLst>
                      </a:pPr>
                      <a:r>
                        <a:rPr lang="en-US" sz="1300" kern="100" dirty="0" err="1">
                          <a:effectLst/>
                          <a:latin typeface="Times New Roman" panose="02020603050405020304" pitchFamily="18" charset="0"/>
                          <a:ea typeface="Times New Roman" panose="02020603050405020304" pitchFamily="18" charset="0"/>
                        </a:rPr>
                        <a:t>Liều</a:t>
                      </a:r>
                      <a:r>
                        <a:rPr lang="en-US" sz="1300" kern="100" spc="-35" dirty="0">
                          <a:effectLst/>
                          <a:latin typeface="Times New Roman" panose="02020603050405020304" pitchFamily="18" charset="0"/>
                          <a:ea typeface="Times New Roman" panose="02020603050405020304" pitchFamily="18" charset="0"/>
                        </a:rPr>
                        <a:t> </a:t>
                      </a:r>
                      <a:r>
                        <a:rPr lang="en-US" sz="1300" kern="100" dirty="0" err="1">
                          <a:effectLst/>
                          <a:latin typeface="Times New Roman" panose="02020603050405020304" pitchFamily="18" charset="0"/>
                          <a:ea typeface="Times New Roman" panose="02020603050405020304" pitchFamily="18" charset="0"/>
                        </a:rPr>
                        <a:t>khuyến</a:t>
                      </a:r>
                      <a:r>
                        <a:rPr lang="en-US" sz="1300" kern="100" spc="-35" dirty="0">
                          <a:effectLst/>
                          <a:latin typeface="Times New Roman" panose="02020603050405020304" pitchFamily="18" charset="0"/>
                          <a:ea typeface="Times New Roman" panose="02020603050405020304" pitchFamily="18" charset="0"/>
                        </a:rPr>
                        <a:t> </a:t>
                      </a:r>
                      <a:r>
                        <a:rPr lang="en-US" sz="1300" kern="100" spc="-25" dirty="0" err="1">
                          <a:effectLst/>
                          <a:latin typeface="Times New Roman" panose="02020603050405020304" pitchFamily="18" charset="0"/>
                          <a:ea typeface="Times New Roman" panose="02020603050405020304" pitchFamily="18" charset="0"/>
                        </a:rPr>
                        <a:t>cáo</a:t>
                      </a:r>
                      <a:endParaRPr lang="en-US" sz="1400" kern="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hMerge="1">
                  <a:txBody>
                    <a:bodyPr/>
                    <a:lstStyle/>
                    <a:p>
                      <a:endParaRPr lang="en-US"/>
                    </a:p>
                  </a:txBody>
                  <a:tcPr/>
                </a:tc>
                <a:tc rowSpan="2" hMerge="1">
                  <a:txBody>
                    <a:bodyPr/>
                    <a:lstStyle/>
                    <a:p>
                      <a:endParaRPr lang="en-US"/>
                    </a:p>
                  </a:txBody>
                  <a:tcPr/>
                </a:tc>
                <a:tc>
                  <a:txBody>
                    <a:bodyPr/>
                    <a:lstStyle/>
                    <a:p>
                      <a:pPr algn="ctr">
                        <a:lnSpc>
                          <a:spcPct val="115000"/>
                        </a:lnSpc>
                        <a:buNone/>
                        <a:tabLst>
                          <a:tab pos="1276350" algn="l"/>
                        </a:tabLst>
                      </a:pPr>
                      <a:r>
                        <a:rPr lang="en-US" sz="1300" kern="100" spc="-10">
                          <a:effectLst/>
                          <a:latin typeface="Times New Roman" panose="02020603050405020304" pitchFamily="18" charset="0"/>
                          <a:ea typeface="Times New Roman" panose="02020603050405020304" pitchFamily="18" charset="0"/>
                        </a:rPr>
                        <a:t>60-</a:t>
                      </a:r>
                      <a:r>
                        <a:rPr lang="en-US" sz="1300" kern="100" spc="-25">
                          <a:effectLst/>
                          <a:latin typeface="Times New Roman" panose="02020603050405020304" pitchFamily="18" charset="0"/>
                          <a:ea typeface="Times New Roman" panose="02020603050405020304" pitchFamily="18" charset="0"/>
                        </a:rPr>
                        <a:t>70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38</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17,6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75,2</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15524567"/>
                  </a:ext>
                </a:extLst>
              </a:tr>
              <a:tr h="306106">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a:txBody>
                    <a:bodyPr/>
                    <a:lstStyle/>
                    <a:p>
                      <a:pPr algn="ctr">
                        <a:lnSpc>
                          <a:spcPct val="115000"/>
                        </a:lnSpc>
                        <a:buNone/>
                        <a:tabLst>
                          <a:tab pos="1276350" algn="l"/>
                        </a:tabLst>
                      </a:pPr>
                      <a:r>
                        <a:rPr lang="en-US" sz="1300" kern="100" spc="-10">
                          <a:effectLst/>
                          <a:latin typeface="Times New Roman" panose="02020603050405020304" pitchFamily="18" charset="0"/>
                          <a:ea typeface="Times New Roman" panose="02020603050405020304" pitchFamily="18" charset="0"/>
                        </a:rPr>
                        <a:t>70-</a:t>
                      </a:r>
                      <a:r>
                        <a:rPr lang="en-US" sz="1300" kern="100" spc="-25">
                          <a:effectLst/>
                          <a:latin typeface="Times New Roman" panose="02020603050405020304" pitchFamily="18" charset="0"/>
                          <a:ea typeface="Times New Roman" panose="02020603050405020304" pitchFamily="18" charset="0"/>
                        </a:rPr>
                        <a:t>80</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146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tabLst>
                          <a:tab pos="1276350" algn="l"/>
                        </a:tabLst>
                      </a:pPr>
                      <a:r>
                        <a:rPr lang="en-US" sz="1300" kern="100">
                          <a:effectLst/>
                          <a:latin typeface="Times New Roman" panose="02020603050405020304" pitchFamily="18" charset="0"/>
                          <a:ea typeface="Times New Roman" panose="02020603050405020304" pitchFamily="18" charset="0"/>
                        </a:rPr>
                        <a:t>67,6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148946847"/>
                  </a:ext>
                </a:extLst>
              </a:tr>
              <a:tr h="306106">
                <a:tc gridSpan="4">
                  <a:txBody>
                    <a:bodyPr/>
                    <a:lstStyle/>
                    <a:p>
                      <a:pPr algn="ctr">
                        <a:lnSpc>
                          <a:spcPct val="115000"/>
                        </a:lnSpc>
                        <a:buNone/>
                        <a:tabLst>
                          <a:tab pos="1276350" algn="l"/>
                        </a:tabLst>
                      </a:pPr>
                      <a:r>
                        <a:rPr lang="en-US" sz="1300" b="1" kern="100" spc="-20">
                          <a:effectLst/>
                          <a:latin typeface="Times New Roman" panose="02020603050405020304" pitchFamily="18" charset="0"/>
                          <a:ea typeface="Times New Roman" panose="02020603050405020304" pitchFamily="18" charset="0"/>
                        </a:rPr>
                        <a:t>Tổng</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ctr">
                        <a:lnSpc>
                          <a:spcPct val="115000"/>
                        </a:lnSpc>
                        <a:buNone/>
                        <a:tabLst>
                          <a:tab pos="1276350" algn="l"/>
                        </a:tabLst>
                      </a:pPr>
                      <a:r>
                        <a:rPr lang="en-US" sz="1300" b="1" kern="100">
                          <a:effectLst/>
                          <a:latin typeface="Times New Roman" panose="02020603050405020304" pitchFamily="18" charset="0"/>
                          <a:ea typeface="Times New Roman" panose="02020603050405020304" pitchFamily="18" charset="0"/>
                        </a:rPr>
                        <a:t>216</a:t>
                      </a:r>
                      <a:endParaRPr lang="en-US" sz="1400" kern="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2">
                  <a:txBody>
                    <a:bodyPr/>
                    <a:lstStyle/>
                    <a:p>
                      <a:pPr algn="ctr">
                        <a:lnSpc>
                          <a:spcPct val="115000"/>
                        </a:lnSpc>
                        <a:buNone/>
                        <a:tabLst>
                          <a:tab pos="1276350" algn="l"/>
                        </a:tabLst>
                      </a:pPr>
                      <a:r>
                        <a:rPr lang="en-US" sz="1300" b="1" kern="100" spc="-20" dirty="0">
                          <a:effectLst/>
                          <a:latin typeface="Times New Roman" panose="02020603050405020304" pitchFamily="18" charset="0"/>
                          <a:ea typeface="Times New Roman" panose="02020603050405020304" pitchFamily="18" charset="0"/>
                        </a:rPr>
                        <a:t>100%</a:t>
                      </a:r>
                      <a:endParaRPr lang="en-US" sz="1400" kern="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extLst>
                  <a:ext uri="{0D108BD9-81ED-4DB2-BD59-A6C34878D82A}">
                    <a16:rowId xmlns:a16="http://schemas.microsoft.com/office/drawing/2014/main" val="2595628204"/>
                  </a:ext>
                </a:extLst>
              </a:tr>
            </a:tbl>
          </a:graphicData>
        </a:graphic>
      </p:graphicFrame>
      <p:graphicFrame>
        <p:nvGraphicFramePr>
          <p:cNvPr id="33" name="Table 32">
            <a:extLst>
              <a:ext uri="{FF2B5EF4-FFF2-40B4-BE49-F238E27FC236}">
                <a16:creationId xmlns:a16="http://schemas.microsoft.com/office/drawing/2014/main" id="{8C84417F-8884-505F-99C6-92FBEC15797C}"/>
              </a:ext>
            </a:extLst>
          </p:cNvPr>
          <p:cNvGraphicFramePr>
            <a:graphicFrameLocks noGrp="1"/>
          </p:cNvGraphicFramePr>
          <p:nvPr>
            <p:extLst>
              <p:ext uri="{D42A27DB-BD31-4B8C-83A1-F6EECF244321}">
                <p14:modId xmlns:p14="http://schemas.microsoft.com/office/powerpoint/2010/main" val="2744557872"/>
              </p:ext>
            </p:extLst>
          </p:nvPr>
        </p:nvGraphicFramePr>
        <p:xfrm>
          <a:off x="22514213" y="9114183"/>
          <a:ext cx="6597502" cy="8718770"/>
        </p:xfrm>
        <a:graphic>
          <a:graphicData uri="http://schemas.openxmlformats.org/drawingml/2006/table">
            <a:tbl>
              <a:tblPr firstRow="1" firstCol="1" lastRow="1" lastCol="1" bandRow="1" bandCol="1"/>
              <a:tblGrid>
                <a:gridCol w="744425">
                  <a:extLst>
                    <a:ext uri="{9D8B030D-6E8A-4147-A177-3AD203B41FA5}">
                      <a16:colId xmlns:a16="http://schemas.microsoft.com/office/drawing/2014/main" val="1486150211"/>
                    </a:ext>
                  </a:extLst>
                </a:gridCol>
                <a:gridCol w="1596161">
                  <a:extLst>
                    <a:ext uri="{9D8B030D-6E8A-4147-A177-3AD203B41FA5}">
                      <a16:colId xmlns:a16="http://schemas.microsoft.com/office/drawing/2014/main" val="4035104115"/>
                    </a:ext>
                  </a:extLst>
                </a:gridCol>
                <a:gridCol w="744425">
                  <a:extLst>
                    <a:ext uri="{9D8B030D-6E8A-4147-A177-3AD203B41FA5}">
                      <a16:colId xmlns:a16="http://schemas.microsoft.com/office/drawing/2014/main" val="1467798934"/>
                    </a:ext>
                  </a:extLst>
                </a:gridCol>
                <a:gridCol w="744425">
                  <a:extLst>
                    <a:ext uri="{9D8B030D-6E8A-4147-A177-3AD203B41FA5}">
                      <a16:colId xmlns:a16="http://schemas.microsoft.com/office/drawing/2014/main" val="2220541941"/>
                    </a:ext>
                  </a:extLst>
                </a:gridCol>
                <a:gridCol w="745175">
                  <a:extLst>
                    <a:ext uri="{9D8B030D-6E8A-4147-A177-3AD203B41FA5}">
                      <a16:colId xmlns:a16="http://schemas.microsoft.com/office/drawing/2014/main" val="4241288837"/>
                    </a:ext>
                  </a:extLst>
                </a:gridCol>
                <a:gridCol w="745175">
                  <a:extLst>
                    <a:ext uri="{9D8B030D-6E8A-4147-A177-3AD203B41FA5}">
                      <a16:colId xmlns:a16="http://schemas.microsoft.com/office/drawing/2014/main" val="1049024682"/>
                    </a:ext>
                  </a:extLst>
                </a:gridCol>
                <a:gridCol w="744425">
                  <a:extLst>
                    <a:ext uri="{9D8B030D-6E8A-4147-A177-3AD203B41FA5}">
                      <a16:colId xmlns:a16="http://schemas.microsoft.com/office/drawing/2014/main" val="921236652"/>
                    </a:ext>
                  </a:extLst>
                </a:gridCol>
                <a:gridCol w="533291">
                  <a:extLst>
                    <a:ext uri="{9D8B030D-6E8A-4147-A177-3AD203B41FA5}">
                      <a16:colId xmlns:a16="http://schemas.microsoft.com/office/drawing/2014/main" val="1926017519"/>
                    </a:ext>
                  </a:extLst>
                </a:gridCol>
              </a:tblGrid>
              <a:tr h="301597">
                <a:tc rowSpan="3">
                  <a:txBody>
                    <a:bodyPr/>
                    <a:lstStyle/>
                    <a:p>
                      <a:pPr marL="1905" algn="ctr">
                        <a:lnSpc>
                          <a:spcPct val="115000"/>
                        </a:lnSpc>
                        <a:spcAft>
                          <a:spcPts val="300"/>
                        </a:spcAft>
                        <a:buNone/>
                      </a:pPr>
                      <a:r>
                        <a:rPr lang="en-US" sz="1300" b="1" spc="-10">
                          <a:effectLst/>
                          <a:latin typeface="Times New Roman" panose="02020603050405020304" pitchFamily="18" charset="0"/>
                          <a:ea typeface="Calibri" panose="020F0502020204030204" pitchFamily="34" charset="0"/>
                          <a:cs typeface="Times New Roman" panose="02020603050405020304" pitchFamily="18" charset="0"/>
                        </a:rPr>
                        <a:t>STT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3">
                  <a:txBody>
                    <a:bodyPr/>
                    <a:lstStyle/>
                    <a:p>
                      <a:pPr marL="1905" algn="ctr">
                        <a:lnSpc>
                          <a:spcPct val="115000"/>
                        </a:lnSpc>
                        <a:buNone/>
                      </a:pPr>
                      <a:r>
                        <a:rPr lang="en-US" sz="1300" b="1" spc="-10">
                          <a:effectLst/>
                          <a:latin typeface="Times New Roman" panose="02020603050405020304" pitchFamily="18" charset="0"/>
                          <a:ea typeface="Calibri" panose="020F0502020204030204" pitchFamily="34" charset="0"/>
                          <a:cs typeface="Times New Roman" panose="02020603050405020304" pitchFamily="18" charset="0"/>
                        </a:rPr>
                        <a:t>TDKMM</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6">
                  <a:txBody>
                    <a:bodyPr/>
                    <a:lstStyle/>
                    <a:p>
                      <a:pPr marL="6985" marR="635" algn="ctr">
                        <a:lnSpc>
                          <a:spcPct val="115000"/>
                        </a:lnSpc>
                        <a:spcBef>
                          <a:spcPts val="300"/>
                        </a:spcBef>
                        <a:buNone/>
                      </a:pPr>
                      <a:r>
                        <a:rPr lang="en-US" sz="1300" b="1">
                          <a:effectLst/>
                          <a:latin typeface="Times New Roman" panose="02020603050405020304" pitchFamily="18" charset="0"/>
                          <a:ea typeface="Calibri" panose="020F0502020204030204" pitchFamily="34" charset="0"/>
                          <a:cs typeface="Times New Roman" panose="02020603050405020304" pitchFamily="18" charset="0"/>
                        </a:rPr>
                        <a:t>Liều</a:t>
                      </a:r>
                      <a:r>
                        <a:rPr lang="en-US" sz="1300" b="1" spc="-30">
                          <a:effectLst/>
                          <a:latin typeface="Times New Roman" panose="02020603050405020304" pitchFamily="18" charset="0"/>
                          <a:ea typeface="Calibri" panose="020F0502020204030204" pitchFamily="34" charset="0"/>
                          <a:cs typeface="Times New Roman" panose="02020603050405020304" pitchFamily="18" charset="0"/>
                        </a:rPr>
                        <a:t> </a:t>
                      </a:r>
                      <a:r>
                        <a:rPr lang="en-US" sz="1300" b="1" spc="-10">
                          <a:effectLst/>
                          <a:latin typeface="Times New Roman" panose="02020603050405020304" pitchFamily="18" charset="0"/>
                          <a:ea typeface="Calibri" panose="020F0502020204030204" pitchFamily="34" charset="0"/>
                          <a:cs typeface="Times New Roman" panose="02020603050405020304" pitchFamily="18" charset="0"/>
                        </a:rPr>
                        <a:t>(mg/m2/tuần)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929602934"/>
                  </a:ext>
                </a:extLst>
              </a:tr>
              <a:tr h="301597">
                <a:tc vMerge="1">
                  <a:txBody>
                    <a:bodyPr/>
                    <a:lstStyle/>
                    <a:p>
                      <a:endParaRPr lang="en-US"/>
                    </a:p>
                  </a:txBody>
                  <a:tcPr/>
                </a:tc>
                <a:tc vMerge="1">
                  <a:txBody>
                    <a:bodyPr/>
                    <a:lstStyle/>
                    <a:p>
                      <a:endParaRPr lang="en-US"/>
                    </a:p>
                  </a:txBody>
                  <a:tcPr/>
                </a:tc>
                <a:tc gridSpan="2">
                  <a:txBody>
                    <a:bodyPr/>
                    <a:lstStyle/>
                    <a:p>
                      <a:pPr algn="ctr">
                        <a:lnSpc>
                          <a:spcPct val="115000"/>
                        </a:lnSpc>
                        <a:spcAft>
                          <a:spcPts val="300"/>
                        </a:spcAft>
                        <a:buNone/>
                      </a:pPr>
                      <a:r>
                        <a:rPr lang="en-US" sz="1300" b="1">
                          <a:effectLst/>
                          <a:latin typeface="Times New Roman" panose="02020603050405020304" pitchFamily="18" charset="0"/>
                          <a:ea typeface="Times New Roman" panose="02020603050405020304" pitchFamily="18" charset="0"/>
                          <a:cs typeface="DokChampa" panose="020B0604020202020204" pitchFamily="34" charset="-34"/>
                        </a:rPr>
                        <a:t>50-60 (n=32)</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gridSpan="2">
                  <a:txBody>
                    <a:bodyPr/>
                    <a:lstStyle/>
                    <a:p>
                      <a:pPr algn="ctr">
                        <a:lnSpc>
                          <a:spcPct val="115000"/>
                        </a:lnSpc>
                        <a:buNone/>
                      </a:pPr>
                      <a:r>
                        <a:rPr lang="en-US" sz="1300" b="1">
                          <a:effectLst/>
                          <a:latin typeface="Times New Roman" panose="02020603050405020304" pitchFamily="18" charset="0"/>
                          <a:ea typeface="Times New Roman" panose="02020603050405020304" pitchFamily="18" charset="0"/>
                          <a:cs typeface="DokChampa" panose="020B0604020202020204" pitchFamily="34" charset="-34"/>
                        </a:rPr>
                        <a:t>60-70 (n=38)</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gridSpan="2">
                  <a:txBody>
                    <a:bodyPr/>
                    <a:lstStyle/>
                    <a:p>
                      <a:pPr algn="ctr">
                        <a:lnSpc>
                          <a:spcPct val="115000"/>
                        </a:lnSpc>
                        <a:buNone/>
                      </a:pPr>
                      <a:r>
                        <a:rPr lang="en-US" sz="1300" b="1">
                          <a:effectLst/>
                          <a:latin typeface="Times New Roman" panose="02020603050405020304" pitchFamily="18" charset="0"/>
                          <a:ea typeface="Times New Roman" panose="02020603050405020304" pitchFamily="18" charset="0"/>
                          <a:cs typeface="DokChampa" panose="020B0604020202020204" pitchFamily="34" charset="-34"/>
                        </a:rPr>
                        <a:t>70-80 (n=146)</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extLst>
                  <a:ext uri="{0D108BD9-81ED-4DB2-BD59-A6C34878D82A}">
                    <a16:rowId xmlns:a16="http://schemas.microsoft.com/office/drawing/2014/main" val="694201231"/>
                  </a:ext>
                </a:extLst>
              </a:tr>
              <a:tr h="508614">
                <a:tc vMerge="1">
                  <a:txBody>
                    <a:bodyPr/>
                    <a:lstStyle/>
                    <a:p>
                      <a:endParaRPr lang="en-US"/>
                    </a:p>
                  </a:txBody>
                  <a:tcPr/>
                </a:tc>
                <a:tc vMerge="1">
                  <a:txBody>
                    <a:bodyPr/>
                    <a:lstStyle/>
                    <a:p>
                      <a:endParaRPr lang="en-US"/>
                    </a:p>
                  </a:txBody>
                  <a:tcPr/>
                </a:tc>
                <a:tc>
                  <a:txBody>
                    <a:bodyPr/>
                    <a:lstStyle/>
                    <a:p>
                      <a:pPr marL="4445" marR="1270" algn="ctr">
                        <a:lnSpc>
                          <a:spcPct val="115000"/>
                        </a:lnSpc>
                        <a:buNone/>
                      </a:pPr>
                      <a:r>
                        <a:rPr lang="en-US" sz="1300" b="1">
                          <a:effectLst/>
                          <a:latin typeface="Times New Roman" panose="02020603050405020304" pitchFamily="18" charset="0"/>
                          <a:ea typeface="Calibri" panose="020F0502020204030204" pitchFamily="34" charset="0"/>
                          <a:cs typeface="Times New Roman" panose="02020603050405020304" pitchFamily="18" charset="0"/>
                        </a:rPr>
                        <a:t>Tần</a:t>
                      </a:r>
                      <a:r>
                        <a:rPr lang="en-US" sz="1300" b="1" spc="-40">
                          <a:effectLst/>
                          <a:latin typeface="Times New Roman" panose="02020603050405020304" pitchFamily="18" charset="0"/>
                          <a:ea typeface="Calibri" panose="020F0502020204030204" pitchFamily="34" charset="0"/>
                          <a:cs typeface="Times New Roman" panose="02020603050405020304" pitchFamily="18" charset="0"/>
                        </a:rPr>
                        <a:t> </a:t>
                      </a:r>
                      <a:r>
                        <a:rPr lang="en-US" sz="1300" b="1" spc="-25">
                          <a:effectLst/>
                          <a:latin typeface="Times New Roman" panose="02020603050405020304" pitchFamily="18" charset="0"/>
                          <a:ea typeface="Calibri" panose="020F0502020204030204" pitchFamily="34" charset="0"/>
                          <a:cs typeface="Times New Roman" panose="02020603050405020304" pitchFamily="18" charset="0"/>
                        </a:rPr>
                        <a:t>số</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985" marR="635" algn="ctr">
                        <a:lnSpc>
                          <a:spcPct val="115000"/>
                        </a:lnSpc>
                        <a:buNone/>
                      </a:pPr>
                      <a:r>
                        <a:rPr lang="en-US" sz="1300" b="1">
                          <a:effectLst/>
                          <a:latin typeface="Times New Roman" panose="02020603050405020304" pitchFamily="18" charset="0"/>
                          <a:ea typeface="Calibri" panose="020F0502020204030204" pitchFamily="34" charset="0"/>
                          <a:cs typeface="Times New Roman" panose="02020603050405020304" pitchFamily="18" charset="0"/>
                        </a:rPr>
                        <a:t>Tỷ</a:t>
                      </a:r>
                      <a:r>
                        <a:rPr lang="en-US" sz="1300" b="1" spc="-10">
                          <a:effectLst/>
                          <a:latin typeface="Times New Roman" panose="02020603050405020304" pitchFamily="18" charset="0"/>
                          <a:ea typeface="Calibri" panose="020F0502020204030204" pitchFamily="34" charset="0"/>
                          <a:cs typeface="Times New Roman" panose="02020603050405020304" pitchFamily="18" charset="0"/>
                        </a:rPr>
                        <a:t> </a:t>
                      </a:r>
                      <a:r>
                        <a:rPr lang="en-US" sz="1300" b="1">
                          <a:effectLst/>
                          <a:latin typeface="Times New Roman" panose="02020603050405020304" pitchFamily="18" charset="0"/>
                          <a:ea typeface="Calibri" panose="020F0502020204030204" pitchFamily="34" charset="0"/>
                          <a:cs typeface="Times New Roman" panose="02020603050405020304" pitchFamily="18" charset="0"/>
                        </a:rPr>
                        <a:t>lệ</a:t>
                      </a:r>
                      <a:r>
                        <a:rPr lang="en-US" sz="1300" b="1" spc="-15">
                          <a:effectLst/>
                          <a:latin typeface="Times New Roman" panose="02020603050405020304" pitchFamily="18" charset="0"/>
                          <a:ea typeface="Calibri" panose="020F0502020204030204" pitchFamily="34" charset="0"/>
                          <a:cs typeface="Times New Roman" panose="02020603050405020304" pitchFamily="18" charset="0"/>
                        </a:rPr>
                        <a:t> </a:t>
                      </a:r>
                      <a:r>
                        <a:rPr lang="en-US" sz="1300" b="1" spc="-5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445" marR="1270" algn="ctr">
                        <a:lnSpc>
                          <a:spcPct val="115000"/>
                        </a:lnSpc>
                        <a:buNone/>
                      </a:pPr>
                      <a:r>
                        <a:rPr lang="en-US" sz="1300" b="1">
                          <a:effectLst/>
                          <a:latin typeface="Times New Roman" panose="02020603050405020304" pitchFamily="18" charset="0"/>
                          <a:ea typeface="Calibri" panose="020F0502020204030204" pitchFamily="34" charset="0"/>
                          <a:cs typeface="Times New Roman" panose="02020603050405020304" pitchFamily="18" charset="0"/>
                        </a:rPr>
                        <a:t>Tần</a:t>
                      </a:r>
                      <a:r>
                        <a:rPr lang="en-US" sz="1300" b="1" spc="-40">
                          <a:effectLst/>
                          <a:latin typeface="Times New Roman" panose="02020603050405020304" pitchFamily="18" charset="0"/>
                          <a:ea typeface="Calibri" panose="020F0502020204030204" pitchFamily="34" charset="0"/>
                          <a:cs typeface="Times New Roman" panose="02020603050405020304" pitchFamily="18" charset="0"/>
                        </a:rPr>
                        <a:t> </a:t>
                      </a:r>
                      <a:r>
                        <a:rPr lang="en-US" sz="1300" b="1" spc="-25">
                          <a:effectLst/>
                          <a:latin typeface="Times New Roman" panose="02020603050405020304" pitchFamily="18" charset="0"/>
                          <a:ea typeface="Calibri" panose="020F0502020204030204" pitchFamily="34" charset="0"/>
                          <a:cs typeface="Times New Roman" panose="02020603050405020304" pitchFamily="18" charset="0"/>
                        </a:rPr>
                        <a:t>số</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985" marR="635" algn="ctr">
                        <a:lnSpc>
                          <a:spcPct val="115000"/>
                        </a:lnSpc>
                        <a:buNone/>
                      </a:pPr>
                      <a:r>
                        <a:rPr lang="en-US" sz="1300" b="1">
                          <a:effectLst/>
                          <a:latin typeface="Times New Roman" panose="02020603050405020304" pitchFamily="18" charset="0"/>
                          <a:ea typeface="Calibri" panose="020F0502020204030204" pitchFamily="34" charset="0"/>
                          <a:cs typeface="Times New Roman" panose="02020603050405020304" pitchFamily="18" charset="0"/>
                        </a:rPr>
                        <a:t>Tỷ</a:t>
                      </a:r>
                      <a:r>
                        <a:rPr lang="en-US" sz="1300" b="1" spc="-10">
                          <a:effectLst/>
                          <a:latin typeface="Times New Roman" panose="02020603050405020304" pitchFamily="18" charset="0"/>
                          <a:ea typeface="Calibri" panose="020F0502020204030204" pitchFamily="34" charset="0"/>
                          <a:cs typeface="Times New Roman" panose="02020603050405020304" pitchFamily="18" charset="0"/>
                        </a:rPr>
                        <a:t> </a:t>
                      </a:r>
                      <a:r>
                        <a:rPr lang="en-US" sz="1300" b="1">
                          <a:effectLst/>
                          <a:latin typeface="Times New Roman" panose="02020603050405020304" pitchFamily="18" charset="0"/>
                          <a:ea typeface="Calibri" panose="020F0502020204030204" pitchFamily="34" charset="0"/>
                          <a:cs typeface="Times New Roman" panose="02020603050405020304" pitchFamily="18" charset="0"/>
                        </a:rPr>
                        <a:t>lệ</a:t>
                      </a:r>
                      <a:r>
                        <a:rPr lang="en-US" sz="1300" b="1" spc="-15">
                          <a:effectLst/>
                          <a:latin typeface="Times New Roman" panose="02020603050405020304" pitchFamily="18" charset="0"/>
                          <a:ea typeface="Calibri" panose="020F0502020204030204" pitchFamily="34" charset="0"/>
                          <a:cs typeface="Times New Roman" panose="02020603050405020304" pitchFamily="18" charset="0"/>
                        </a:rPr>
                        <a:t> </a:t>
                      </a:r>
                      <a:r>
                        <a:rPr lang="en-US" sz="1300" b="1" spc="-5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445" marR="1270" algn="ctr">
                        <a:lnSpc>
                          <a:spcPct val="115000"/>
                        </a:lnSpc>
                        <a:buNone/>
                      </a:pPr>
                      <a:r>
                        <a:rPr lang="en-US" sz="1300" b="1">
                          <a:effectLst/>
                          <a:latin typeface="Times New Roman" panose="02020603050405020304" pitchFamily="18" charset="0"/>
                          <a:ea typeface="Calibri" panose="020F0502020204030204" pitchFamily="34" charset="0"/>
                          <a:cs typeface="Times New Roman" panose="02020603050405020304" pitchFamily="18" charset="0"/>
                        </a:rPr>
                        <a:t>Tần</a:t>
                      </a:r>
                      <a:r>
                        <a:rPr lang="en-US" sz="1300" b="1" spc="-40">
                          <a:effectLst/>
                          <a:latin typeface="Times New Roman" panose="02020603050405020304" pitchFamily="18" charset="0"/>
                          <a:ea typeface="Calibri" panose="020F0502020204030204" pitchFamily="34" charset="0"/>
                          <a:cs typeface="Times New Roman" panose="02020603050405020304" pitchFamily="18" charset="0"/>
                        </a:rPr>
                        <a:t> </a:t>
                      </a:r>
                      <a:r>
                        <a:rPr lang="en-US" sz="1300" b="1" spc="-25">
                          <a:effectLst/>
                          <a:latin typeface="Times New Roman" panose="02020603050405020304" pitchFamily="18" charset="0"/>
                          <a:ea typeface="Calibri" panose="020F0502020204030204" pitchFamily="34" charset="0"/>
                          <a:cs typeface="Times New Roman" panose="02020603050405020304" pitchFamily="18" charset="0"/>
                        </a:rPr>
                        <a:t>số</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985" marR="635" algn="ctr">
                        <a:lnSpc>
                          <a:spcPct val="115000"/>
                        </a:lnSpc>
                        <a:spcBef>
                          <a:spcPts val="300"/>
                        </a:spcBef>
                        <a:buNone/>
                      </a:pPr>
                      <a:r>
                        <a:rPr lang="en-US" sz="1300" b="1">
                          <a:effectLst/>
                          <a:latin typeface="Times New Roman" panose="02020603050405020304" pitchFamily="18" charset="0"/>
                          <a:ea typeface="Calibri" panose="020F0502020204030204" pitchFamily="34" charset="0"/>
                          <a:cs typeface="Times New Roman" panose="02020603050405020304" pitchFamily="18" charset="0"/>
                        </a:rPr>
                        <a:t>Tỷ</a:t>
                      </a:r>
                      <a:r>
                        <a:rPr lang="en-US" sz="1300" b="1" spc="-10">
                          <a:effectLst/>
                          <a:latin typeface="Times New Roman" panose="02020603050405020304" pitchFamily="18" charset="0"/>
                          <a:ea typeface="Calibri" panose="020F0502020204030204" pitchFamily="34" charset="0"/>
                          <a:cs typeface="Times New Roman" panose="02020603050405020304" pitchFamily="18" charset="0"/>
                        </a:rPr>
                        <a:t> </a:t>
                      </a:r>
                      <a:r>
                        <a:rPr lang="en-US" sz="1300" b="1">
                          <a:effectLst/>
                          <a:latin typeface="Times New Roman" panose="02020603050405020304" pitchFamily="18" charset="0"/>
                          <a:ea typeface="Calibri" panose="020F0502020204030204" pitchFamily="34" charset="0"/>
                          <a:cs typeface="Times New Roman" panose="02020603050405020304" pitchFamily="18" charset="0"/>
                        </a:rPr>
                        <a:t>lệ</a:t>
                      </a:r>
                      <a:r>
                        <a:rPr lang="en-US" sz="1300" b="1" spc="-15">
                          <a:effectLst/>
                          <a:latin typeface="Times New Roman" panose="02020603050405020304" pitchFamily="18" charset="0"/>
                          <a:ea typeface="Calibri" panose="020F0502020204030204" pitchFamily="34" charset="0"/>
                          <a:cs typeface="Times New Roman" panose="02020603050405020304" pitchFamily="18" charset="0"/>
                        </a:rPr>
                        <a:t> </a:t>
                      </a:r>
                      <a:r>
                        <a:rPr lang="en-US" sz="1300" b="1" spc="-5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8825103"/>
                  </a:ext>
                </a:extLst>
              </a:tr>
              <a:tr h="301597">
                <a:tc gridSpan="8">
                  <a:txBody>
                    <a:bodyPr/>
                    <a:lstStyle/>
                    <a:p>
                      <a:pPr marL="6985" marR="635" algn="ctr">
                        <a:lnSpc>
                          <a:spcPct val="115000"/>
                        </a:lnSpc>
                        <a:spcBef>
                          <a:spcPts val="300"/>
                        </a:spcBef>
                        <a:spcAft>
                          <a:spcPts val="300"/>
                        </a:spcAft>
                        <a:buNone/>
                      </a:pPr>
                      <a:r>
                        <a:rPr lang="en-US" sz="1300" b="1">
                          <a:effectLst/>
                          <a:latin typeface="Times New Roman" panose="02020603050405020304" pitchFamily="18" charset="0"/>
                          <a:ea typeface="Calibri" panose="020F0502020204030204" pitchFamily="34" charset="0"/>
                          <a:cs typeface="Times New Roman" panose="02020603050405020304" pitchFamily="18" charset="0"/>
                        </a:rPr>
                        <a:t>Trên lâm sàng</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468348605"/>
                  </a:ext>
                </a:extLst>
              </a:tr>
              <a:tr h="301597">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just">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Buồn nôn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300"/>
                        </a:spcAft>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4</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12,5</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17</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44,7</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97</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66,4</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23493738"/>
                  </a:ext>
                </a:extLst>
              </a:tr>
              <a:tr h="305257">
                <a:tc>
                  <a:txBody>
                    <a:bodyPr/>
                    <a:lstStyle/>
                    <a:p>
                      <a:pPr algn="ctr">
                        <a:lnSpc>
                          <a:spcPct val="115000"/>
                        </a:lnSpc>
                        <a:spcAft>
                          <a:spcPts val="300"/>
                        </a:spcAft>
                        <a:buNone/>
                      </a:pPr>
                      <a:r>
                        <a:rPr lang="en-US" sz="1300" spc="-25">
                          <a:effectLst/>
                          <a:latin typeface="Times New Roman" panose="02020603050405020304" pitchFamily="18" charset="0"/>
                          <a:ea typeface="Calibri" panose="020F0502020204030204" pitchFamily="34" charset="0"/>
                          <a:cs typeface="Times New Roman" panose="02020603050405020304" pitchFamily="18"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just">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Nôn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300"/>
                        </a:spcAft>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9,4</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10</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26,3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66</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45,2</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20270151"/>
                  </a:ext>
                </a:extLst>
              </a:tr>
              <a:tr h="299400">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just">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Chán ăn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300"/>
                        </a:spcAft>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6</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18,8</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8</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21,1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30</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20,5</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0689599"/>
                  </a:ext>
                </a:extLst>
              </a:tr>
              <a:tr h="304525">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just">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Mệt mỏi/khó chịu</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300"/>
                        </a:spcAft>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4</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12,5</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6</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15,8</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31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21,2</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30584047"/>
                  </a:ext>
                </a:extLst>
              </a:tr>
              <a:tr h="303791">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just">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Mất ngủ</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300"/>
                        </a:spcAft>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6</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18,8</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28,9</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19</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13,0</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65507246"/>
                  </a:ext>
                </a:extLst>
              </a:tr>
              <a:tr h="303791">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just">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Tiêu chảy</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300"/>
                        </a:spcAft>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3,1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2</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5,3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31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21,2</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67149295"/>
                  </a:ext>
                </a:extLst>
              </a:tr>
              <a:tr h="301597">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just">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Đau bụng</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300"/>
                        </a:spcAft>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3,1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2</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5,3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25</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17,1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3644772"/>
                  </a:ext>
                </a:extLst>
              </a:tr>
              <a:tr h="308916">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just">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Viêm miệng</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300"/>
                        </a:spcAft>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2</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6,3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7,9</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8</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5,5</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08210435"/>
                  </a:ext>
                </a:extLst>
              </a:tr>
              <a:tr h="303060">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just">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Táo bón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300"/>
                        </a:spcAft>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3,1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4</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10,5</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7</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4,8</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64151026"/>
                  </a:ext>
                </a:extLst>
              </a:tr>
              <a:tr h="306721">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just">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Ho; Khó nuốt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300"/>
                        </a:spcAft>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3,1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5</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3,4</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69461283"/>
                  </a:ext>
                </a:extLst>
              </a:tr>
              <a:tr h="301597">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just">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Đau đầu</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300"/>
                        </a:spcAft>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2,6</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4</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2,7</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69290730"/>
                  </a:ext>
                </a:extLst>
              </a:tr>
              <a:tr h="305989">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just">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Chóng mặt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300"/>
                        </a:spcAft>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5</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3,4</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46889787"/>
                  </a:ext>
                </a:extLst>
              </a:tr>
              <a:tr h="293544">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just">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Suy giảm thị lực</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300"/>
                        </a:spcAft>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2,1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96788607"/>
                  </a:ext>
                </a:extLst>
              </a:tr>
              <a:tr h="293544">
                <a:tc gridSpan="8">
                  <a:txBody>
                    <a:bodyPr/>
                    <a:lstStyle/>
                    <a:p>
                      <a:pPr algn="ctr">
                        <a:lnSpc>
                          <a:spcPct val="115000"/>
                        </a:lnSpc>
                        <a:buNone/>
                      </a:pPr>
                      <a:r>
                        <a:rPr lang="en-US" sz="1300" b="1">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Trên cận lâm sàng</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912677497"/>
                  </a:ext>
                </a:extLst>
              </a:tr>
              <a:tr h="508614">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marR="84455" algn="just">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Giảm số lượng huyết sắc tố</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21,9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34,2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57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39,0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9296241"/>
                  </a:ext>
                </a:extLst>
              </a:tr>
              <a:tr h="293544">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marR="84455" algn="just">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Giảm Albumin máu</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53,1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36,8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27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18,5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52204927"/>
                  </a:ext>
                </a:extLst>
              </a:tr>
              <a:tr h="293544">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marR="84455" algn="just">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Giảm Kali máu</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28,1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18,4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24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16,4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08303662"/>
                  </a:ext>
                </a:extLst>
              </a:tr>
              <a:tr h="293544">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marR="84455" algn="just">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Tăng AST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25,0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15,8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25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17,1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64320884"/>
                  </a:ext>
                </a:extLst>
              </a:tr>
              <a:tr h="293544">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marR="84455" algn="just">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Tăng ALT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25,0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15,8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23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15,8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99170427"/>
                  </a:ext>
                </a:extLst>
              </a:tr>
              <a:tr h="508614">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marR="84455" algn="just">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Giảm bạch cầu trung tính</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dirty="0">
                          <a:effectLst/>
                          <a:latin typeface="Times New Roman" panose="02020603050405020304" pitchFamily="18" charset="0"/>
                          <a:ea typeface="Calibri" panose="020F0502020204030204" pitchFamily="34" charset="0"/>
                          <a:cs typeface="Times New Roman" panose="02020603050405020304" pitchFamily="18" charset="0"/>
                        </a:rPr>
                        <a:t>12,5</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10,5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30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20,5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22075637"/>
                  </a:ext>
                </a:extLst>
              </a:tr>
              <a:tr h="293544">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20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marR="84455" algn="just">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Giảm bạch cầu</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12,5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13,2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12,3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19054074"/>
                  </a:ext>
                </a:extLst>
              </a:tr>
              <a:tr h="293544">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21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marR="84455" algn="just">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Giảm tiểu cầu</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3,1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2,6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spcBef>
                          <a:spcPts val="300"/>
                        </a:spcBef>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3,4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89809309"/>
                  </a:ext>
                </a:extLst>
              </a:tr>
              <a:tr h="293544">
                <a:tc>
                  <a:txBody>
                    <a:bodyPr/>
                    <a:lstStyle/>
                    <a:p>
                      <a:pPr algn="ctr">
                        <a:lnSpc>
                          <a:spcPct val="115000"/>
                        </a:lnSpc>
                        <a:spcAft>
                          <a:spcPts val="300"/>
                        </a:spcAft>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22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marR="84455" algn="just">
                        <a:lnSpc>
                          <a:spcPct val="115000"/>
                        </a:lnSpc>
                        <a:buNone/>
                      </a:pPr>
                      <a:r>
                        <a:rPr lang="en-US" sz="1300" dirty="0" err="1">
                          <a:effectLst/>
                          <a:latin typeface="Times New Roman" panose="02020603050405020304" pitchFamily="18" charset="0"/>
                          <a:ea typeface="Calibri" panose="020F0502020204030204" pitchFamily="34" charset="0"/>
                          <a:cs typeface="Times New Roman" panose="02020603050405020304" pitchFamily="18" charset="0"/>
                        </a:rPr>
                        <a:t>Tăng</a:t>
                      </a:r>
                      <a:r>
                        <a:rPr lang="en-US" sz="13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300" dirty="0" err="1">
                          <a:effectLst/>
                          <a:latin typeface="Times New Roman" panose="02020603050405020304" pitchFamily="18" charset="0"/>
                          <a:ea typeface="Calibri" panose="020F0502020204030204" pitchFamily="34" charset="0"/>
                          <a:cs typeface="Times New Roman" panose="02020603050405020304" pitchFamily="18" charset="0"/>
                        </a:rPr>
                        <a:t>creatinin</a:t>
                      </a:r>
                      <a:r>
                        <a:rPr lang="en-US" sz="13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300" dirty="0" err="1">
                          <a:effectLst/>
                          <a:latin typeface="Times New Roman" panose="02020603050405020304" pitchFamily="18" charset="0"/>
                          <a:ea typeface="Calibri" panose="020F0502020204030204" pitchFamily="34" charset="0"/>
                          <a:cs typeface="Times New Roman" panose="02020603050405020304" pitchFamily="18" charset="0"/>
                        </a:rPr>
                        <a:t>máu</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3,1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0,0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buNone/>
                      </a:pPr>
                      <a:r>
                        <a:rPr lang="en-US" sz="1300">
                          <a:effectLst/>
                          <a:latin typeface="Times New Roman" panose="02020603050405020304" pitchFamily="18" charset="0"/>
                          <a:ea typeface="Calibri" panose="020F0502020204030204" pitchFamily="34"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7945" algn="ctr">
                        <a:lnSpc>
                          <a:spcPct val="115000"/>
                        </a:lnSpc>
                        <a:spcBef>
                          <a:spcPts val="300"/>
                        </a:spcBef>
                        <a:buNone/>
                      </a:pPr>
                      <a:r>
                        <a:rPr lang="en-US" sz="1300" dirty="0">
                          <a:effectLst/>
                          <a:latin typeface="Times New Roman" panose="02020603050405020304" pitchFamily="18" charset="0"/>
                          <a:ea typeface="Calibri" panose="020F0502020204030204" pitchFamily="34" charset="0"/>
                          <a:cs typeface="Times New Roman" panose="02020603050405020304" pitchFamily="18" charset="0"/>
                        </a:rPr>
                        <a:t>3,4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33287946"/>
                  </a:ext>
                </a:extLst>
              </a:tr>
            </a:tbl>
          </a:graphicData>
        </a:graphic>
      </p:graphicFrame>
      <p:graphicFrame>
        <p:nvGraphicFramePr>
          <p:cNvPr id="34" name="Table 33">
            <a:extLst>
              <a:ext uri="{FF2B5EF4-FFF2-40B4-BE49-F238E27FC236}">
                <a16:creationId xmlns:a16="http://schemas.microsoft.com/office/drawing/2014/main" id="{04D4B7ED-9E5C-31F2-DBBF-87B0C27FE5CF}"/>
              </a:ext>
            </a:extLst>
          </p:cNvPr>
          <p:cNvGraphicFramePr>
            <a:graphicFrameLocks noGrp="1"/>
          </p:cNvGraphicFramePr>
          <p:nvPr>
            <p:extLst>
              <p:ext uri="{D42A27DB-BD31-4B8C-83A1-F6EECF244321}">
                <p14:modId xmlns:p14="http://schemas.microsoft.com/office/powerpoint/2010/main" val="254332427"/>
              </p:ext>
            </p:extLst>
          </p:nvPr>
        </p:nvGraphicFramePr>
        <p:xfrm>
          <a:off x="22577234" y="18506661"/>
          <a:ext cx="6597501" cy="8060642"/>
        </p:xfrm>
        <a:graphic>
          <a:graphicData uri="http://schemas.openxmlformats.org/drawingml/2006/table">
            <a:tbl>
              <a:tblPr firstRow="1" firstCol="1" bandRow="1"/>
              <a:tblGrid>
                <a:gridCol w="2312870">
                  <a:extLst>
                    <a:ext uri="{9D8B030D-6E8A-4147-A177-3AD203B41FA5}">
                      <a16:colId xmlns:a16="http://schemas.microsoft.com/office/drawing/2014/main" val="197018242"/>
                    </a:ext>
                  </a:extLst>
                </a:gridCol>
                <a:gridCol w="1551307">
                  <a:extLst>
                    <a:ext uri="{9D8B030D-6E8A-4147-A177-3AD203B41FA5}">
                      <a16:colId xmlns:a16="http://schemas.microsoft.com/office/drawing/2014/main" val="2341024432"/>
                    </a:ext>
                  </a:extLst>
                </a:gridCol>
                <a:gridCol w="1366662">
                  <a:extLst>
                    <a:ext uri="{9D8B030D-6E8A-4147-A177-3AD203B41FA5}">
                      <a16:colId xmlns:a16="http://schemas.microsoft.com/office/drawing/2014/main" val="700517349"/>
                    </a:ext>
                  </a:extLst>
                </a:gridCol>
                <a:gridCol w="1366662">
                  <a:extLst>
                    <a:ext uri="{9D8B030D-6E8A-4147-A177-3AD203B41FA5}">
                      <a16:colId xmlns:a16="http://schemas.microsoft.com/office/drawing/2014/main" val="1211601810"/>
                    </a:ext>
                  </a:extLst>
                </a:gridCol>
              </a:tblGrid>
              <a:tr h="497975">
                <a:tc>
                  <a:txBody>
                    <a:bodyPr/>
                    <a:lstStyle/>
                    <a:p>
                      <a:pPr algn="ctr">
                        <a:lnSpc>
                          <a:spcPct val="115000"/>
                        </a:lnSpc>
                        <a:spcAft>
                          <a:spcPts val="100"/>
                        </a:spcAft>
                        <a:buNone/>
                      </a:pPr>
                      <a:r>
                        <a:rPr lang="en-US" sz="1300" b="1">
                          <a:effectLst/>
                          <a:latin typeface="Times New Roman" panose="02020603050405020304" pitchFamily="18" charset="0"/>
                          <a:ea typeface="Times New Roman" panose="02020603050405020304" pitchFamily="18" charset="0"/>
                          <a:cs typeface="DokChampa" panose="020B0604020202020204" pitchFamily="34" charset="-34"/>
                        </a:rPr>
                        <a:t>TDKMM</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b="1">
                          <a:effectLst/>
                          <a:latin typeface="Times New Roman" panose="02020603050405020304" pitchFamily="18" charset="0"/>
                          <a:ea typeface="Times New Roman" panose="02020603050405020304" pitchFamily="18" charset="0"/>
                          <a:cs typeface="DokChampa" panose="020B0604020202020204" pitchFamily="34" charset="-34"/>
                        </a:rPr>
                        <a:t>Phân độ</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b="1">
                          <a:effectLst/>
                          <a:latin typeface="Times New Roman" panose="02020603050405020304" pitchFamily="18" charset="0"/>
                          <a:ea typeface="Times New Roman" panose="02020603050405020304" pitchFamily="18" charset="0"/>
                          <a:cs typeface="DokChampa" panose="020B0604020202020204" pitchFamily="34" charset="-34"/>
                        </a:rPr>
                        <a:t>Số lượng (N=329)</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b="1">
                          <a:effectLst/>
                          <a:latin typeface="Times New Roman" panose="02020603050405020304" pitchFamily="18" charset="0"/>
                          <a:ea typeface="Times New Roman" panose="02020603050405020304" pitchFamily="18" charset="0"/>
                          <a:cs typeface="DokChampa" panose="020B0604020202020204" pitchFamily="34" charset="-34"/>
                        </a:rPr>
                        <a:t>Tỷ lệ %</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71139657"/>
                  </a:ext>
                </a:extLst>
              </a:tr>
              <a:tr h="238507">
                <a:tc gridSpan="4">
                  <a:txBody>
                    <a:bodyPr/>
                    <a:lstStyle/>
                    <a:p>
                      <a:pPr algn="just">
                        <a:lnSpc>
                          <a:spcPct val="115000"/>
                        </a:lnSpc>
                        <a:buNone/>
                      </a:pPr>
                      <a:r>
                        <a:rPr lang="en-US" sz="1300" b="1">
                          <a:effectLst/>
                          <a:latin typeface="Times New Roman" panose="02020603050405020304" pitchFamily="18" charset="0"/>
                          <a:ea typeface="Times New Roman" panose="02020603050405020304" pitchFamily="18" charset="0"/>
                          <a:cs typeface="DokChampa" panose="020B0604020202020204" pitchFamily="34" charset="-34"/>
                        </a:rPr>
                        <a:t>Hệ tạo máu</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569339986"/>
                  </a:ext>
                </a:extLst>
              </a:tr>
              <a:tr h="297702">
                <a:tc rowSpan="3">
                  <a:txBody>
                    <a:bodyPr/>
                    <a:lstStyle/>
                    <a:p>
                      <a:pPr algn="just">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Thiếu máu</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Độ 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62</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18,8</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36582489"/>
                  </a:ext>
                </a:extLst>
              </a:tr>
              <a:tr h="297702">
                <a:tc vMerge="1">
                  <a:txBody>
                    <a:bodyPr/>
                    <a:lstStyle/>
                    <a:p>
                      <a:endParaRPr lang="en-US"/>
                    </a:p>
                  </a:txBody>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Độ 2</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14</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4,3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20553393"/>
                  </a:ext>
                </a:extLst>
              </a:tr>
              <a:tr h="297702">
                <a:tc vMerge="1">
                  <a:txBody>
                    <a:bodyPr/>
                    <a:lstStyle/>
                    <a:p>
                      <a:endParaRPr lang="en-US"/>
                    </a:p>
                  </a:txBody>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Độ 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502302"/>
                  </a:ext>
                </a:extLst>
              </a:tr>
              <a:tr h="297702">
                <a:tc rowSpan="4">
                  <a:txBody>
                    <a:bodyPr/>
                    <a:lstStyle/>
                    <a:p>
                      <a:pPr algn="just">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Giảm bạch cầu</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Độ 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19</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5,8</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04376884"/>
                  </a:ext>
                </a:extLst>
              </a:tr>
              <a:tr h="297702">
                <a:tc vMerge="1">
                  <a:txBody>
                    <a:bodyPr/>
                    <a:lstStyle/>
                    <a:p>
                      <a:endParaRPr lang="en-US"/>
                    </a:p>
                  </a:txBody>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Độ 2</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0,9</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54029780"/>
                  </a:ext>
                </a:extLst>
              </a:tr>
              <a:tr h="297702">
                <a:tc vMerge="1">
                  <a:txBody>
                    <a:bodyPr/>
                    <a:lstStyle/>
                    <a:p>
                      <a:endParaRPr lang="en-US"/>
                    </a:p>
                  </a:txBody>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Độ 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2</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0,6</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085949"/>
                  </a:ext>
                </a:extLst>
              </a:tr>
              <a:tr h="297702">
                <a:tc vMerge="1">
                  <a:txBody>
                    <a:bodyPr/>
                    <a:lstStyle/>
                    <a:p>
                      <a:endParaRPr lang="en-US"/>
                    </a:p>
                  </a:txBody>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Độ 4</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0,9</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001852"/>
                  </a:ext>
                </a:extLst>
              </a:tr>
              <a:tr h="297702">
                <a:tc rowSpan="4">
                  <a:txBody>
                    <a:bodyPr/>
                    <a:lstStyle/>
                    <a:p>
                      <a:pPr algn="just">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Giảm bạch cầu trung tính</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dirty="0" err="1">
                          <a:effectLst/>
                          <a:latin typeface="Times New Roman" panose="02020603050405020304" pitchFamily="18" charset="0"/>
                          <a:ea typeface="Times New Roman" panose="02020603050405020304" pitchFamily="18" charset="0"/>
                          <a:cs typeface="DokChampa" panose="020B0604020202020204" pitchFamily="34" charset="-34"/>
                        </a:rPr>
                        <a:t>Độ</a:t>
                      </a:r>
                      <a:r>
                        <a:rPr lang="en-US" sz="1300" dirty="0">
                          <a:effectLst/>
                          <a:latin typeface="Times New Roman" panose="02020603050405020304" pitchFamily="18" charset="0"/>
                          <a:ea typeface="Times New Roman" panose="02020603050405020304" pitchFamily="18" charset="0"/>
                          <a:cs typeface="DokChampa" panose="020B0604020202020204" pitchFamily="34" charset="-34"/>
                        </a:rPr>
                        <a:t> 1</a:t>
                      </a:r>
                      <a:endParaRPr lang="en-US" sz="1400" dirty="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23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7,0</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71657039"/>
                  </a:ext>
                </a:extLst>
              </a:tr>
              <a:tr h="297702">
                <a:tc vMerge="1">
                  <a:txBody>
                    <a:bodyPr/>
                    <a:lstStyle/>
                    <a:p>
                      <a:endParaRPr lang="en-US"/>
                    </a:p>
                  </a:txBody>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Độ 2</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9</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2,7</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92012984"/>
                  </a:ext>
                </a:extLst>
              </a:tr>
              <a:tr h="297702">
                <a:tc vMerge="1">
                  <a:txBody>
                    <a:bodyPr/>
                    <a:lstStyle/>
                    <a:p>
                      <a:endParaRPr lang="en-US"/>
                    </a:p>
                  </a:txBody>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Độ 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0,9</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5080846"/>
                  </a:ext>
                </a:extLst>
              </a:tr>
              <a:tr h="297702">
                <a:tc vMerge="1">
                  <a:txBody>
                    <a:bodyPr/>
                    <a:lstStyle/>
                    <a:p>
                      <a:endParaRPr lang="en-US"/>
                    </a:p>
                  </a:txBody>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Độ 4</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0,9</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95895370"/>
                  </a:ext>
                </a:extLst>
              </a:tr>
              <a:tr h="297702">
                <a:tc>
                  <a:txBody>
                    <a:bodyPr/>
                    <a:lstStyle/>
                    <a:p>
                      <a:pPr algn="just">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Giảm tiểu cầu</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Độ 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7</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2,1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42275408"/>
                  </a:ext>
                </a:extLst>
              </a:tr>
              <a:tr h="238507">
                <a:tc gridSpan="4">
                  <a:txBody>
                    <a:bodyPr/>
                    <a:lstStyle/>
                    <a:p>
                      <a:pPr algn="just">
                        <a:lnSpc>
                          <a:spcPct val="115000"/>
                        </a:lnSpc>
                        <a:buNone/>
                      </a:pPr>
                      <a:r>
                        <a:rPr lang="en-US" sz="1300" b="1">
                          <a:effectLst/>
                          <a:latin typeface="Times New Roman" panose="02020603050405020304" pitchFamily="18" charset="0"/>
                          <a:ea typeface="Times New Roman" panose="02020603050405020304" pitchFamily="18" charset="0"/>
                          <a:cs typeface="DokChampa" panose="020B0604020202020204" pitchFamily="34" charset="-34"/>
                        </a:rPr>
                        <a:t>Gan</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957657268"/>
                  </a:ext>
                </a:extLst>
              </a:tr>
              <a:tr h="297702">
                <a:tc rowSpan="2">
                  <a:txBody>
                    <a:bodyPr/>
                    <a:lstStyle/>
                    <a:p>
                      <a:pPr algn="just">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Tăng ASAT</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Độ 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36</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10,9</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62184756"/>
                  </a:ext>
                </a:extLst>
              </a:tr>
              <a:tr h="297702">
                <a:tc vMerge="1">
                  <a:txBody>
                    <a:bodyPr/>
                    <a:lstStyle/>
                    <a:p>
                      <a:endParaRPr lang="en-US"/>
                    </a:p>
                  </a:txBody>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Độ 2</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0,9</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37955211"/>
                  </a:ext>
                </a:extLst>
              </a:tr>
              <a:tr h="297702">
                <a:tc rowSpan="2">
                  <a:txBody>
                    <a:bodyPr/>
                    <a:lstStyle/>
                    <a:p>
                      <a:pPr algn="just">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Tăng ALAT</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dirty="0" err="1">
                          <a:effectLst/>
                          <a:latin typeface="Times New Roman" panose="02020603050405020304" pitchFamily="18" charset="0"/>
                          <a:ea typeface="Times New Roman" panose="02020603050405020304" pitchFamily="18" charset="0"/>
                          <a:cs typeface="DokChampa" panose="020B0604020202020204" pitchFamily="34" charset="-34"/>
                        </a:rPr>
                        <a:t>Độ</a:t>
                      </a:r>
                      <a:r>
                        <a:rPr lang="en-US" sz="1300" dirty="0">
                          <a:effectLst/>
                          <a:latin typeface="Times New Roman" panose="02020603050405020304" pitchFamily="18" charset="0"/>
                          <a:ea typeface="Times New Roman" panose="02020603050405020304" pitchFamily="18" charset="0"/>
                          <a:cs typeface="DokChampa" panose="020B0604020202020204" pitchFamily="34" charset="-34"/>
                        </a:rPr>
                        <a:t> 1</a:t>
                      </a:r>
                      <a:endParaRPr lang="en-US" sz="1400" dirty="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36</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10,9</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56400817"/>
                  </a:ext>
                </a:extLst>
              </a:tr>
              <a:tr h="297702">
                <a:tc vMerge="1">
                  <a:txBody>
                    <a:bodyPr/>
                    <a:lstStyle/>
                    <a:p>
                      <a:endParaRPr lang="en-US"/>
                    </a:p>
                  </a:txBody>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Độ 2</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14006830"/>
                  </a:ext>
                </a:extLst>
              </a:tr>
              <a:tr h="238507">
                <a:tc gridSpan="4">
                  <a:txBody>
                    <a:bodyPr/>
                    <a:lstStyle/>
                    <a:p>
                      <a:pPr algn="just">
                        <a:lnSpc>
                          <a:spcPct val="115000"/>
                        </a:lnSpc>
                        <a:buNone/>
                      </a:pPr>
                      <a:r>
                        <a:rPr lang="en-US" sz="1300" b="1">
                          <a:effectLst/>
                          <a:latin typeface="Times New Roman" panose="02020603050405020304" pitchFamily="18" charset="0"/>
                          <a:ea typeface="Times New Roman" panose="02020603050405020304" pitchFamily="18" charset="0"/>
                          <a:cs typeface="DokChampa" panose="020B0604020202020204" pitchFamily="34" charset="-34"/>
                        </a:rPr>
                        <a:t>Thận</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275078403"/>
                  </a:ext>
                </a:extLst>
              </a:tr>
              <a:tr h="297702">
                <a:tc rowSpan="2">
                  <a:txBody>
                    <a:bodyPr/>
                    <a:lstStyle/>
                    <a:p>
                      <a:pPr algn="just">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Tăng Creatinin</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Độ 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5</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1,5</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01957247"/>
                  </a:ext>
                </a:extLst>
              </a:tr>
              <a:tr h="297702">
                <a:tc vMerge="1">
                  <a:txBody>
                    <a:bodyPr/>
                    <a:lstStyle/>
                    <a:p>
                      <a:endParaRPr lang="en-US"/>
                    </a:p>
                  </a:txBody>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Độ 2</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09979740"/>
                  </a:ext>
                </a:extLst>
              </a:tr>
              <a:tr h="297702">
                <a:tc rowSpan="2">
                  <a:txBody>
                    <a:bodyPr/>
                    <a:lstStyle/>
                    <a:p>
                      <a:pPr algn="just">
                        <a:lnSpc>
                          <a:spcPct val="115000"/>
                        </a:lnSpc>
                        <a:buNone/>
                      </a:pPr>
                      <a:r>
                        <a:rPr lang="en-US" sz="1300" b="1">
                          <a:effectLst/>
                          <a:latin typeface="Times New Roman" panose="02020603050405020304" pitchFamily="18" charset="0"/>
                          <a:ea typeface="Times New Roman" panose="02020603050405020304" pitchFamily="18" charset="0"/>
                          <a:cs typeface="DokChampa" panose="020B0604020202020204" pitchFamily="34" charset="-34"/>
                        </a:rPr>
                        <a:t>Hạ Kali máu</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Độ 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39</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11,9</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6832462"/>
                  </a:ext>
                </a:extLst>
              </a:tr>
              <a:tr h="297702">
                <a:tc vMerge="1">
                  <a:txBody>
                    <a:bodyPr/>
                    <a:lstStyle/>
                    <a:p>
                      <a:endParaRPr lang="en-US"/>
                    </a:p>
                  </a:txBody>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Độ 2</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0,3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92147987"/>
                  </a:ext>
                </a:extLst>
              </a:tr>
              <a:tr h="297702">
                <a:tc rowSpan="2">
                  <a:txBody>
                    <a:bodyPr/>
                    <a:lstStyle/>
                    <a:p>
                      <a:pPr algn="just">
                        <a:lnSpc>
                          <a:spcPct val="115000"/>
                        </a:lnSpc>
                        <a:buNone/>
                      </a:pPr>
                      <a:r>
                        <a:rPr lang="en-US" sz="1300" b="1">
                          <a:effectLst/>
                          <a:latin typeface="Times New Roman" panose="02020603050405020304" pitchFamily="18" charset="0"/>
                          <a:ea typeface="Times New Roman" panose="02020603050405020304" pitchFamily="18" charset="0"/>
                          <a:cs typeface="DokChampa" panose="020B0604020202020204" pitchFamily="34" charset="-34"/>
                        </a:rPr>
                        <a:t>Giảm Albumin</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Độ 1</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34</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10,3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05522216"/>
                  </a:ext>
                </a:extLst>
              </a:tr>
              <a:tr h="297702">
                <a:tc vMerge="1">
                  <a:txBody>
                    <a:bodyPr/>
                    <a:lstStyle/>
                    <a:p>
                      <a:endParaRPr lang="en-US"/>
                    </a:p>
                  </a:txBody>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Độ 2</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n-US" sz="1300">
                          <a:effectLst/>
                          <a:latin typeface="Times New Roman" panose="02020603050405020304" pitchFamily="18" charset="0"/>
                          <a:ea typeface="Times New Roman" panose="02020603050405020304" pitchFamily="18" charset="0"/>
                          <a:cs typeface="DokChampa" panose="020B0604020202020204" pitchFamily="34" charset="-34"/>
                        </a:rPr>
                        <a:t>24</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7,3</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47671795"/>
                  </a:ext>
                </a:extLst>
              </a:tr>
              <a:tr h="297702">
                <a:tc gridSpan="2">
                  <a:txBody>
                    <a:bodyPr/>
                    <a:lstStyle/>
                    <a:p>
                      <a:pPr algn="ctr">
                        <a:lnSpc>
                          <a:spcPct val="115000"/>
                        </a:lnSpc>
                        <a:buNone/>
                      </a:pPr>
                      <a:r>
                        <a:rPr lang="en-US" sz="1300" b="1" dirty="0" err="1">
                          <a:effectLst/>
                          <a:latin typeface="Times New Roman" panose="02020603050405020304" pitchFamily="18" charset="0"/>
                          <a:ea typeface="Times New Roman" panose="02020603050405020304" pitchFamily="18" charset="0"/>
                          <a:cs typeface="DokChampa" panose="020B0604020202020204" pitchFamily="34" charset="-34"/>
                        </a:rPr>
                        <a:t>Tổng</a:t>
                      </a:r>
                      <a:endParaRPr lang="en-US" sz="1400" dirty="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a:txBody>
                    <a:bodyPr/>
                    <a:lstStyle/>
                    <a:p>
                      <a:pPr algn="ctr">
                        <a:lnSpc>
                          <a:spcPct val="115000"/>
                        </a:lnSpc>
                        <a:buNone/>
                      </a:pPr>
                      <a:r>
                        <a:rPr lang="en-US" sz="1300" b="1">
                          <a:effectLst/>
                          <a:latin typeface="Times New Roman" panose="02020603050405020304" pitchFamily="18" charset="0"/>
                          <a:ea typeface="Times New Roman" panose="02020603050405020304" pitchFamily="18" charset="0"/>
                          <a:cs typeface="DokChampa" panose="020B0604020202020204" pitchFamily="34" charset="-34"/>
                        </a:rPr>
                        <a:t>329</a:t>
                      </a:r>
                      <a:endParaRPr lang="en-US" sz="140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buNone/>
                      </a:pPr>
                      <a:r>
                        <a:rPr lang="en-US" sz="1300" b="1" dirty="0">
                          <a:solidFill>
                            <a:srgbClr val="000000"/>
                          </a:solidFill>
                          <a:effectLst/>
                          <a:latin typeface="Times New Roman" panose="02020603050405020304" pitchFamily="18" charset="0"/>
                          <a:ea typeface="Times New Roman" panose="02020603050405020304" pitchFamily="18" charset="0"/>
                          <a:cs typeface="DokChampa" panose="020B0604020202020204" pitchFamily="34" charset="-34"/>
                        </a:rPr>
                        <a:t>100</a:t>
                      </a:r>
                      <a:endParaRPr lang="en-US" sz="1400" dirty="0">
                        <a:effectLst/>
                        <a:latin typeface="Times New Roman" panose="02020603050405020304" pitchFamily="18" charset="0"/>
                        <a:ea typeface="Times New Roman" panose="02020603050405020304" pitchFamily="18" charset="0"/>
                        <a:cs typeface="DokChampa" panose="020B06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00204377"/>
                  </a:ext>
                </a:extLst>
              </a:tr>
            </a:tbl>
          </a:graphicData>
        </a:graphic>
      </p:graphicFrame>
    </p:spTree>
    <p:extLst>
      <p:ext uri="{BB962C8B-B14F-4D97-AF65-F5344CB8AC3E}">
        <p14:creationId xmlns:p14="http://schemas.microsoft.com/office/powerpoint/2010/main" val="367731120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1326</TotalTime>
  <Words>3571</Words>
  <Application>Microsoft Macintosh PowerPoint</Application>
  <PresentationFormat>Custom</PresentationFormat>
  <Paragraphs>733</Paragraphs>
  <Slides>1</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vt:i4>
      </vt:variant>
    </vt:vector>
  </HeadingPairs>
  <TitlesOfParts>
    <vt:vector size="14" baseType="lpstr">
      <vt:lpstr>Be Vietnam Pro</vt:lpstr>
      <vt:lpstr>Be Vietnam Medium</vt:lpstr>
      <vt:lpstr>Times New Roman</vt:lpstr>
      <vt:lpstr>Be Vietnam</vt:lpstr>
      <vt:lpstr>Arial</vt:lpstr>
      <vt:lpstr>Beirut</vt:lpstr>
      <vt:lpstr>VL Bebas Neue Bold</vt:lpstr>
      <vt:lpstr>SVN-Posterizer KG Inline</vt:lpstr>
      <vt:lpstr>Calibri Light</vt:lpstr>
      <vt:lpstr>Wingdings</vt:lpstr>
      <vt:lpstr>Calibri</vt:lpstr>
      <vt:lpstr>VLBEBASNEUEZSMALL</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Duc Long Tran</dc:creator>
  <cp:lastModifiedBy>Le, Thanh Nam</cp:lastModifiedBy>
  <cp:revision>185</cp:revision>
  <cp:lastPrinted>2019-10-15T22:35:09Z</cp:lastPrinted>
  <dcterms:created xsi:type="dcterms:W3CDTF">2014-04-02T06:20:16Z</dcterms:created>
  <dcterms:modified xsi:type="dcterms:W3CDTF">2025-09-24T15:43:06Z</dcterms:modified>
</cp:coreProperties>
</file>